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4"/>
  </p:notesMasterIdLst>
  <p:handoutMasterIdLst>
    <p:handoutMasterId r:id="rId65"/>
  </p:handoutMasterIdLst>
  <p:sldIdLst>
    <p:sldId id="564" r:id="rId2"/>
    <p:sldId id="436" r:id="rId3"/>
    <p:sldId id="437" r:id="rId4"/>
    <p:sldId id="438" r:id="rId5"/>
    <p:sldId id="562" r:id="rId6"/>
    <p:sldId id="439" r:id="rId7"/>
    <p:sldId id="440" r:id="rId8"/>
    <p:sldId id="441" r:id="rId9"/>
    <p:sldId id="442" r:id="rId10"/>
    <p:sldId id="574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2" r:id="rId30"/>
    <p:sldId id="563" r:id="rId31"/>
    <p:sldId id="463" r:id="rId32"/>
    <p:sldId id="464" r:id="rId33"/>
    <p:sldId id="465" r:id="rId34"/>
    <p:sldId id="466" r:id="rId35"/>
    <p:sldId id="467" r:id="rId36"/>
    <p:sldId id="571" r:id="rId37"/>
    <p:sldId id="470" r:id="rId38"/>
    <p:sldId id="491" r:id="rId39"/>
    <p:sldId id="492" r:id="rId40"/>
    <p:sldId id="494" r:id="rId41"/>
    <p:sldId id="505" r:id="rId42"/>
    <p:sldId id="508" r:id="rId43"/>
    <p:sldId id="513" r:id="rId44"/>
    <p:sldId id="514" r:id="rId45"/>
    <p:sldId id="515" r:id="rId46"/>
    <p:sldId id="516" r:id="rId47"/>
    <p:sldId id="521" r:id="rId48"/>
    <p:sldId id="524" r:id="rId49"/>
    <p:sldId id="529" r:id="rId50"/>
    <p:sldId id="560" r:id="rId51"/>
    <p:sldId id="573" r:id="rId52"/>
    <p:sldId id="534" r:id="rId53"/>
    <p:sldId id="535" r:id="rId54"/>
    <p:sldId id="554" r:id="rId55"/>
    <p:sldId id="561" r:id="rId56"/>
    <p:sldId id="555" r:id="rId57"/>
    <p:sldId id="572" r:id="rId58"/>
    <p:sldId id="566" r:id="rId59"/>
    <p:sldId id="568" r:id="rId60"/>
    <p:sldId id="567" r:id="rId61"/>
    <p:sldId id="569" r:id="rId62"/>
    <p:sldId id="570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CC00CC"/>
    <a:srgbClr val="FFCC00"/>
    <a:srgbClr val="FFFF99"/>
    <a:srgbClr val="07F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45" autoAdjust="0"/>
  </p:normalViewPr>
  <p:slideViewPr>
    <p:cSldViewPr>
      <p:cViewPr varScale="1">
        <p:scale>
          <a:sx n="46" d="100"/>
          <a:sy n="46" d="100"/>
        </p:scale>
        <p:origin x="11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A20ED9-6160-4539-88DE-54E4A8F0A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3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3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962708-EBF7-4707-B7B2-2C8CC319C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1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2708-EBF7-4707-B7B2-2C8CC319C1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22C75A-30F1-4738-ABB4-74FE147C14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47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2D8D-068D-44A4-9D53-6B02CD34D2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A2BA3-6533-43FB-B936-CFE0F3BCF7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D9C3-A98C-4943-B093-D196C36372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153D-1E2B-4727-AB74-4B3E4805C3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7EE4-2142-4CA4-8FFF-38B045E6F9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033B-F117-402F-95DA-EFB921694C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A61A9-7781-4053-9E89-C2C30838B1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3BDA7-65F9-48BB-864A-F95F52BA89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BA146-FACA-4B34-873B-431433B2E7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7D90-65CB-40C6-99AB-A27A18AB6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13A2201-27AE-4231-9A73-16A269481D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37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hyperlink" Target="mailto:ansuman@pit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irect.com/science?_ob=RedirectURL&amp;_method=outwardLink&amp;_partnerName=656&amp;_eid=1-s2.0-S0022283605803602&amp;_pii=S0022283605803602&amp;_origin=article&amp;_zone=art_page&amp;_targetURL=http://www.scopus.com/inward/citedby.url?eid%3D2-s2.0-0025183708%26partnerID%3D10%26rel%3DR3.0.0%26md5%3D42289387e9975b134b68d81dcc6dc377&amp;_acct=C000006998&amp;_version=1&amp;_userid=10183724&amp;md5=513e4e02dbcc725039c0384d0bb88b19" TargetMode="External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sls.pitt.edu/guides/genetic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guides/genetic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rw.interscience.wiley.com/emrw/9780471250951/cp/cpbi/article/bi0305/current/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sls.pitt.edu/guides/genetic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sls.pitt.edu/guides/genetic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sls.pitt.edu/guides/genetic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ast.ncbi.nlm.nih.gov/Blast.cgi" TargetMode="External"/><Relationship Id="rId5" Type="http://schemas.openxmlformats.org/officeDocument/2006/relationships/hyperlink" Target="http://media.hsls.pitt.edu/media/clres2705/blast.swf" TargetMode="Externa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ls.pitt.edu/guides/genetics" TargetMode="External"/><Relationship Id="rId3" Type="http://schemas.openxmlformats.org/officeDocument/2006/relationships/hyperlink" Target="http://www.ncbi.nlm.nih.gov/BLAST/" TargetMode="Externa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guides/genetic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guides/genetic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guides/genetic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Education/BLASTinfo/uspa2.html" TargetMode="External"/><Relationship Id="rId2" Type="http://schemas.openxmlformats.org/officeDocument/2006/relationships/hyperlink" Target="http://www.ncbi.nlm.nih.gov/Education/BLASTinfo/usp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ls.pitt.edu/guides/genetics" TargetMode="External"/><Relationship Id="rId3" Type="http://schemas.openxmlformats.org/officeDocument/2006/relationships/hyperlink" Target="http://www.ncbi.nlm.nih.gov/Class/MLACourse/Modules/BLAST/q_jurassicparkDNA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://www.ncbi.nlm.nih.gov/Class/MLACourse/Modules/BLAST/q_lostworldDNA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us.expasy.org/tools/scanprosite/scanprosite-doc.html" TargetMode="External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hyperlink" Target="http://www.ncbi.nlm.nih.gov/blast/html/PHIsynta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://www.ncbi.nlm.nih.gov/Class/NAWBIS/Modules/Similarity/Data/cAMP_Protein_Kinase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hyperlink" Target="http://www.ncbi.nlm.nih.gov/blast/bl2seq/bl2.html" TargetMode="External"/><Relationship Id="rId10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png"/><Relationship Id="rId9" Type="http://schemas.openxmlformats.org/officeDocument/2006/relationships/hyperlink" Target="http://www.hsls.pitt.edu/guides/genetic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libraries.mit.edu/video/bioinformatics/bits2/relatedseq/relatedseq.html" TargetMode="External"/><Relationship Id="rId7" Type="http://schemas.openxmlformats.org/officeDocument/2006/relationships/hyperlink" Target="http://blast.ncbi.nlm.nih.gov/Blast.cgi?CMD=Web&amp;PAGE_TYPE=BlastDocs" TargetMode="External"/><Relationship Id="rId2" Type="http://schemas.openxmlformats.org/officeDocument/2006/relationships/hyperlink" Target="http://libraries.mit.edu/video/bioinformatics/bits2/blink/blin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html:http://www.ncbi.nlm.nih.gov/Class/NAWBIS/Modules/Similarity/powerpoint/simsrch.mht!simsrch_files/frame.htm" TargetMode="External"/><Relationship Id="rId5" Type="http://schemas.openxmlformats.org/officeDocument/2006/relationships/hyperlink" Target="http://libraries.mit.edu/video/bioinformatics/bits2/blastcomp/blastcomp.html" TargetMode="External"/><Relationship Id="rId10" Type="http://schemas.openxmlformats.org/officeDocument/2006/relationships/hyperlink" Target="http://www.hsls.pitt.edu/guides/genetics" TargetMode="External"/><Relationship Id="rId4" Type="http://schemas.openxmlformats.org/officeDocument/2006/relationships/hyperlink" Target="http://libraries.mit.edu/video/bioinformatics/bits2/blast/blast.html" TargetMode="External"/><Relationship Id="rId9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hsls.pitt.edu/resources/ebooks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QUB03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ch.embnet.org/software/LALIGN_form.html" TargetMode="External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pDjn" TargetMode="External"/><Relationship Id="rId5" Type="http://schemas.openxmlformats.org/officeDocument/2006/relationships/hyperlink" Target="http://media.hsls.pitt.edu/media/clres2705/blast3.swf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goo.gl/N9FjJ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informatics.org/sms2/color_align_cons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ebi.ac.uk/t-coffee/" TargetMode="External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.ac.uk/clustalw/index.html" TargetMode="External"/><Relationship Id="rId5" Type="http://schemas.openxmlformats.org/officeDocument/2006/relationships/hyperlink" Target="http://media.hsls.pitt.edu/media/clres2705/msa.swf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thr.cit.nih.gov/molbio/readseq/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bioinformatics.org/sms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bioinformatics.org/sms2/genbank_fasta.html" TargetMode="External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bimas.cit.nih.gov/molbio/readseq/" TargetMode="External"/><Relationship Id="rId5" Type="http://schemas.openxmlformats.org/officeDocument/2006/relationships/hyperlink" Target="http://media.hsls.pitt.edu/media/clres2705/readseq.swf" TargetMode="Externa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ansuman@pitt.edu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iwema@pit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sls.pitt.edu/guides/gene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470775" cy="1828800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tx1"/>
                </a:solidFill>
              </a:rPr>
              <a:t>Sequence Similarity Searching</a:t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19</a:t>
            </a:r>
            <a:r>
              <a:rPr lang="en-US" sz="2000" baseline="30000" dirty="0" smtClean="0">
                <a:solidFill>
                  <a:schemeClr val="tx1"/>
                </a:solidFill>
                <a:latin typeface="Arial Rounded MT Bold" pitchFamily="34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September, 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2016</a:t>
            </a:r>
            <a:endParaRPr lang="en-US" sz="2000" b="1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075" name="Text Box 18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362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 smtClean="0">
                <a:solidFill>
                  <a:schemeClr val="tx2"/>
                </a:solidFill>
              </a:rPr>
              <a:t>Ansuman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Chattopadhyay</a:t>
            </a:r>
            <a:r>
              <a:rPr lang="en-US" sz="1600" b="1" dirty="0" smtClean="0">
                <a:solidFill>
                  <a:schemeClr val="tx2"/>
                </a:solidFill>
              </a:rPr>
              <a:t>, PhD,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Head, Molecular Biology Information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Health Sciences Library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University of Pittsburgh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  <a:hlinkClick r:id="rId2"/>
              </a:rPr>
              <a:t>ansuman@pitt.edu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hlinkClick r:id="rId3"/>
              </a:rPr>
              <a:t>http://www.hsls.pitt.edu/guides/genetics</a:t>
            </a:r>
            <a:r>
              <a:rPr lang="en-US" sz="2000" b="1" dirty="0" smtClean="0"/>
              <a:t> </a:t>
            </a:r>
          </a:p>
        </p:txBody>
      </p:sp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3" descr="dn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295400"/>
            <a:ext cx="14462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Paper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982028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724400"/>
            <a:ext cx="3568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Cited by in Scopus (31720)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4000" b="1" dirty="0"/>
              <a:t>BLAST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85800" y="1372374"/>
            <a:ext cx="7924800" cy="4647426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algn="l"/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B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asic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L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ocal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A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lignment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earch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T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ool. (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  <a:cs typeface="Arial" charset="0"/>
              </a:rPr>
              <a:t>Altschul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 et al. 1991) A sequence comparison algorithm optimized for speed used to search sequence databases for optimal local alignments to a query. </a:t>
            </a:r>
          </a:p>
          <a:p>
            <a:pPr lvl="1" algn="l"/>
            <a:endParaRPr lang="en-US" sz="2000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algn="l"/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	The initial search is done for a word of length "W" that scores at least "T" when compared to the query using a substitution matrix. Word hits are then extended in either direction in an attempt to generate an alignment with a score exceeding the threshold of "S". The "T" parameter dictates the speed and sensitivity of the search.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 b="1" dirty="0"/>
              <a:t>BLAST </a:t>
            </a:r>
            <a:r>
              <a:rPr lang="en-US" sz="4000" b="1" dirty="0" smtClean="0"/>
              <a:t>steps</a:t>
            </a:r>
            <a:endParaRPr lang="en-US" sz="4000" b="1" dirty="0"/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5334000" cy="344094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Step 1</a:t>
            </a:r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 - </a:t>
            </a:r>
            <a:r>
              <a:rPr lang="en-US" sz="3200" b="1" dirty="0">
                <a:solidFill>
                  <a:srgbClr val="FFC000"/>
                </a:solidFill>
                <a:latin typeface="Arial Unicode MS" pitchFamily="34" charset="-128"/>
              </a:rPr>
              <a:t>Indexing</a:t>
            </a:r>
          </a:p>
          <a:p>
            <a:pPr algn="l" eaLnBrk="0" hangingPunct="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Step 2</a:t>
            </a:r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 – </a:t>
            </a:r>
            <a:r>
              <a:rPr lang="en-US" sz="3200" b="1" dirty="0" smtClean="0">
                <a:solidFill>
                  <a:srgbClr val="FFC000"/>
                </a:solidFill>
                <a:latin typeface="Arial Unicode MS" pitchFamily="34" charset="-128"/>
              </a:rPr>
              <a:t>Initial Searching</a:t>
            </a:r>
            <a:endParaRPr lang="en-US" sz="3200" b="1" dirty="0">
              <a:solidFill>
                <a:srgbClr val="FFC000"/>
              </a:solidFill>
              <a:latin typeface="Arial Unicode MS" pitchFamily="34" charset="-128"/>
            </a:endParaRPr>
          </a:p>
          <a:p>
            <a:pPr algn="l" eaLnBrk="0" hangingPunct="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Step 3 </a:t>
            </a:r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- </a:t>
            </a:r>
            <a:r>
              <a:rPr lang="en-US" sz="3200" b="1" dirty="0">
                <a:solidFill>
                  <a:srgbClr val="FFC000"/>
                </a:solidFill>
                <a:latin typeface="Arial Unicode MS" pitchFamily="34" charset="-128"/>
              </a:rPr>
              <a:t>Extension</a:t>
            </a:r>
          </a:p>
          <a:p>
            <a:pPr algn="l" eaLnBrk="0" hangingPunct="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Step 4 </a:t>
            </a:r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- </a:t>
            </a:r>
            <a:r>
              <a:rPr lang="en-US" sz="3200" b="1" dirty="0">
                <a:solidFill>
                  <a:srgbClr val="FFC000"/>
                </a:solidFill>
                <a:latin typeface="Arial Unicode MS" pitchFamily="34" charset="-128"/>
              </a:rPr>
              <a:t>Gap insertion</a:t>
            </a:r>
          </a:p>
          <a:p>
            <a:pPr algn="l" eaLnBrk="0" hangingPunct="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Step 5 </a:t>
            </a:r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- </a:t>
            </a:r>
            <a:r>
              <a:rPr lang="en-US" sz="3200" b="1" dirty="0">
                <a:solidFill>
                  <a:srgbClr val="FFC000"/>
                </a:solidFill>
                <a:latin typeface="Arial Unicode MS" pitchFamily="34" charset="-128"/>
              </a:rPr>
              <a:t>Score reporting</a:t>
            </a:r>
          </a:p>
          <a:p>
            <a:endParaRPr lang="en-US" sz="3200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b="1" dirty="0"/>
              <a:t>How BLAST Works….. Word Size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953000" y="1343085"/>
            <a:ext cx="350520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1800" b="1" dirty="0">
                <a:solidFill>
                  <a:srgbClr val="FFC000"/>
                </a:solidFill>
                <a:latin typeface="Arial" charset="0"/>
                <a:cs typeface="Arial" charset="0"/>
              </a:rPr>
              <a:t>The initial search is done for a word of length "W" that scores at least "T" when compared to the query using a substitution matrix. </a:t>
            </a:r>
            <a:endParaRPr lang="en-US" sz="18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lvl="1" algn="l">
              <a:spcBef>
                <a:spcPct val="50000"/>
              </a:spcBef>
            </a:pPr>
            <a:r>
              <a:rPr lang="en-US" sz="1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Word </a:t>
            </a:r>
            <a:r>
              <a:rPr lang="en-US" sz="1800" b="1" dirty="0">
                <a:solidFill>
                  <a:srgbClr val="FFC000"/>
                </a:solidFill>
                <a:latin typeface="Arial" charset="0"/>
                <a:cs typeface="Arial" charset="0"/>
              </a:rPr>
              <a:t>hits are then extended in either direction in an attempt to generate an alignment with a score exceeding the threshold of "S". </a:t>
            </a:r>
            <a:endParaRPr lang="en-US" sz="18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lvl="1" algn="l">
              <a:spcBef>
                <a:spcPct val="50000"/>
              </a:spcBef>
            </a:pPr>
            <a:r>
              <a:rPr lang="en-US" sz="1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The </a:t>
            </a:r>
            <a:r>
              <a:rPr lang="en-US" sz="1800" b="1" dirty="0">
                <a:solidFill>
                  <a:srgbClr val="FFC000"/>
                </a:solidFill>
                <a:latin typeface="Arial" charset="0"/>
                <a:cs typeface="Arial" charset="0"/>
              </a:rPr>
              <a:t>"T" parameter dictates the speed and sensitivity of the search.</a:t>
            </a:r>
            <a:r>
              <a:rPr lang="en-US" sz="1800" dirty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2032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Word Size=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</a:rPr>
              <a:t>5</a:t>
            </a:r>
            <a:endParaRPr lang="en-US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205830" name="Picture 6" descr="algorith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886200" cy="326413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228600" y="1084183"/>
            <a:ext cx="6819900" cy="1354217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The initial search is done for a word of length "W"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that scores at least "T"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 when compared to the query using a substitution matrix. Word hits are then extended in either direction in an attempt to generate an alignment with a score exceeding the threshold of "S". The "T" parameter dictates the speed and sensitivity of the search</a:t>
            </a:r>
            <a:r>
              <a:rPr lang="en-US" sz="1100" b="1" dirty="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4884671" cy="3354765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Query: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NKCKTPQGQRLVNQWIKQPLMD………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NKC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KCK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   CKT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      KTP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         TPQ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            </a:t>
            </a:r>
            <a:r>
              <a:rPr lang="en-US" sz="2000" b="1" dirty="0">
                <a:solidFill>
                  <a:schemeClr val="hlink"/>
                </a:solidFill>
                <a:latin typeface="Arial Unicode MS" pitchFamily="34" charset="-128"/>
              </a:rPr>
              <a:t>PQG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               QGQ</a:t>
            </a:r>
          </a:p>
          <a:p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                    GQR……..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562600" y="2743200"/>
            <a:ext cx="3116263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Protein: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 	Word Size= 3</a:t>
            </a:r>
          </a:p>
          <a:p>
            <a:pPr algn="l"/>
            <a:endParaRPr lang="en-US" b="1" dirty="0">
              <a:solidFill>
                <a:schemeClr val="tx2"/>
              </a:solidFill>
              <a:latin typeface="Arial Unicode MS" pitchFamily="34" charset="-128"/>
            </a:endParaRPr>
          </a:p>
          <a:p>
            <a:pPr algn="l"/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Nucleotide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  	Word Size= 11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533400" y="304800"/>
            <a:ext cx="34464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Step 1: BLAST Indexing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7425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381000"/>
          </a:xfrm>
        </p:spPr>
        <p:txBody>
          <a:bodyPr/>
          <a:lstStyle/>
          <a:p>
            <a:r>
              <a:rPr lang="en-US" sz="4000" b="1" dirty="0"/>
              <a:t>Score the alignment</a:t>
            </a:r>
          </a:p>
        </p:txBody>
      </p:sp>
      <p:pic>
        <p:nvPicPr>
          <p:cNvPr id="204804" name="Picture 4" descr="sco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505200" cy="934720"/>
          </a:xfrm>
          <a:prstGeom prst="rect">
            <a:avLst/>
          </a:prstGeom>
          <a:noFill/>
        </p:spPr>
      </p:pic>
      <p:pic>
        <p:nvPicPr>
          <p:cNvPr id="204805" name="Picture 5" descr="algorith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505200" cy="2514600"/>
          </a:xfrm>
          <a:prstGeom prst="rect">
            <a:avLst/>
          </a:prstGeom>
          <a:noFill/>
        </p:spPr>
      </p:pic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4" cstate="print"/>
          <a:srcRect l="955" t="9044" r="2866" b="5168"/>
          <a:stretch>
            <a:fillRect/>
          </a:stretch>
        </p:blipFill>
        <p:spPr bwMode="auto">
          <a:xfrm>
            <a:off x="4038600" y="1066800"/>
            <a:ext cx="4800600" cy="56388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5867400" y="1524000"/>
            <a:ext cx="152400" cy="5105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5486400" y="381000"/>
            <a:ext cx="32194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Arial Unicode MS" pitchFamily="34" charset="-128"/>
              </a:rPr>
              <a:t>Multiple sequence alignment of Homologous Proteins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6400800" y="2743200"/>
            <a:ext cx="1089025" cy="4667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 Unicode MS" pitchFamily="34" charset="-128"/>
              </a:rPr>
              <a:t>I,V,L,F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519113" y="4119563"/>
            <a:ext cx="8626475" cy="2052637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l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A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substitution matrix</a:t>
            </a:r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 containing values </a:t>
            </a: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proportional to the probability </a:t>
            </a:r>
          </a:p>
          <a:p>
            <a:pPr lvl="1"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that amino acid </a:t>
            </a:r>
            <a:r>
              <a:rPr lang="en-US" sz="2000" b="1" dirty="0" err="1">
                <a:solidFill>
                  <a:schemeClr val="bg2"/>
                </a:solidFill>
                <a:latin typeface="Arial Unicode MS" pitchFamily="34" charset="-128"/>
              </a:rPr>
              <a:t>i</a:t>
            </a: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 mutates into amino acid j for all pairs of amino acids</a:t>
            </a:r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. </a:t>
            </a:r>
          </a:p>
          <a:p>
            <a:pPr lvl="1" algn="l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such matrices are constructed by assembling a large and diverse sample </a:t>
            </a:r>
          </a:p>
          <a:p>
            <a:pPr lvl="1" algn="l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of verified pair wise alignments of amino acids. If the sample is large enough to</a:t>
            </a:r>
          </a:p>
          <a:p>
            <a:pPr lvl="1" algn="l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 be statistically significant, the resulting matrices should reflect the true </a:t>
            </a:r>
          </a:p>
          <a:p>
            <a:pPr lvl="1" algn="l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probabilities of mutations occurring through a period of evolution.</a:t>
            </a:r>
            <a:r>
              <a:rPr lang="en-US" sz="1200" b="1" dirty="0">
                <a:solidFill>
                  <a:schemeClr val="bg2"/>
                </a:solidFill>
                <a:latin typeface="Arial Unicode MS" pitchFamily="34" charset="-128"/>
              </a:rPr>
              <a:t> </a:t>
            </a:r>
          </a:p>
          <a:p>
            <a:endParaRPr lang="en-US" sz="1200" b="1" dirty="0">
              <a:solidFill>
                <a:schemeClr val="bg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/>
      <p:bldP spid="204809" grpId="0" animBg="1" autoUpdateAnimBg="0"/>
      <p:bldP spid="204810" grpId="0" animBg="1" autoUpdateAnimBg="0"/>
      <p:bldP spid="2048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9200"/>
          </a:xfrm>
        </p:spPr>
        <p:txBody>
          <a:bodyPr/>
          <a:lstStyle/>
          <a:p>
            <a:r>
              <a:rPr lang="en-US" sz="4000" b="1" dirty="0"/>
              <a:t>Substitution </a:t>
            </a:r>
            <a:r>
              <a:rPr lang="en-US" sz="4000" b="1" dirty="0" smtClean="0"/>
              <a:t>Matrix…a </a:t>
            </a:r>
            <a:r>
              <a:rPr lang="en-US" sz="4000" b="1" dirty="0"/>
              <a:t>l</a:t>
            </a:r>
            <a:r>
              <a:rPr lang="en-US" sz="4000" b="1" dirty="0" smtClean="0"/>
              <a:t>ook </a:t>
            </a:r>
            <a:r>
              <a:rPr lang="en-US" sz="4000" b="1" dirty="0"/>
              <a:t>u</a:t>
            </a:r>
            <a:r>
              <a:rPr lang="en-US" sz="4000" b="1" dirty="0" smtClean="0"/>
              <a:t>p </a:t>
            </a:r>
            <a:r>
              <a:rPr lang="en-US" sz="4000" b="1" dirty="0"/>
              <a:t>t</a:t>
            </a:r>
            <a:r>
              <a:rPr lang="en-US" sz="4000" b="1" dirty="0" smtClean="0"/>
              <a:t>able</a:t>
            </a:r>
            <a:endParaRPr lang="en-US" sz="4000" b="1" dirty="0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328738" y="2590800"/>
            <a:ext cx="6484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 b="1" u="sng" dirty="0">
                <a:latin typeface="Arial" charset="0"/>
                <a:cs typeface="Arial" charset="0"/>
              </a:rPr>
              <a:t>P</a:t>
            </a:r>
            <a:r>
              <a:rPr lang="en-US" sz="3200" dirty="0">
                <a:latin typeface="Arial" charset="0"/>
                <a:cs typeface="Arial" charset="0"/>
              </a:rPr>
              <a:t>ercent </a:t>
            </a:r>
            <a:r>
              <a:rPr lang="en-US" sz="3200" b="1" u="sng" dirty="0">
                <a:latin typeface="Arial" charset="0"/>
                <a:cs typeface="Arial" charset="0"/>
              </a:rPr>
              <a:t>A</a:t>
            </a:r>
            <a:r>
              <a:rPr lang="en-US" sz="3200" dirty="0">
                <a:latin typeface="Arial" charset="0"/>
                <a:cs typeface="Arial" charset="0"/>
              </a:rPr>
              <a:t>ccepted </a:t>
            </a:r>
            <a:r>
              <a:rPr lang="en-US" sz="3200" b="1" u="sng" dirty="0">
                <a:latin typeface="Arial" charset="0"/>
                <a:cs typeface="Arial" charset="0"/>
              </a:rPr>
              <a:t>M</a:t>
            </a:r>
            <a:r>
              <a:rPr lang="en-US" sz="3200" dirty="0">
                <a:latin typeface="Arial" charset="0"/>
                <a:cs typeface="Arial" charset="0"/>
              </a:rPr>
              <a:t>utation (PAM)</a:t>
            </a:r>
          </a:p>
          <a:p>
            <a:endParaRPr lang="en-US" sz="3200" dirty="0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95400" y="3733800"/>
            <a:ext cx="7073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 u="sng" dirty="0">
                <a:latin typeface="Arial" charset="0"/>
                <a:cs typeface="Arial" charset="0"/>
              </a:rPr>
              <a:t>Blo</a:t>
            </a:r>
            <a:r>
              <a:rPr lang="en-US" sz="3200" dirty="0">
                <a:latin typeface="Arial" charset="0"/>
                <a:cs typeface="Arial" charset="0"/>
              </a:rPr>
              <a:t>cks </a:t>
            </a:r>
            <a:r>
              <a:rPr lang="en-US" sz="3200" u="sng" dirty="0">
                <a:latin typeface="Arial" charset="0"/>
                <a:cs typeface="Arial" charset="0"/>
              </a:rPr>
              <a:t>Su</a:t>
            </a:r>
            <a:r>
              <a:rPr lang="en-US" sz="3200" dirty="0">
                <a:latin typeface="Arial" charset="0"/>
                <a:cs typeface="Arial" charset="0"/>
              </a:rPr>
              <a:t>bstitution </a:t>
            </a:r>
            <a:r>
              <a:rPr lang="en-US" sz="3200" u="sng" dirty="0">
                <a:latin typeface="Arial" charset="0"/>
                <a:cs typeface="Arial" charset="0"/>
              </a:rPr>
              <a:t>M</a:t>
            </a:r>
            <a:r>
              <a:rPr lang="en-US" sz="3200" dirty="0">
                <a:latin typeface="Arial" charset="0"/>
                <a:cs typeface="Arial" charset="0"/>
              </a:rPr>
              <a:t>atrix (BLOSUM)</a:t>
            </a:r>
          </a:p>
          <a:p>
            <a:pPr>
              <a:buFontTx/>
              <a:buChar char="•"/>
            </a:pPr>
            <a:endParaRPr lang="en-US" sz="3200" dirty="0"/>
          </a:p>
        </p:txBody>
      </p:sp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685800"/>
          </a:xfrm>
        </p:spPr>
        <p:txBody>
          <a:bodyPr/>
          <a:lstStyle/>
          <a:p>
            <a:r>
              <a:rPr lang="en-US" sz="4000" b="1" u="sng" dirty="0">
                <a:effectLst/>
                <a:cs typeface="Arial" charset="0"/>
              </a:rPr>
              <a:t>P</a:t>
            </a:r>
            <a:r>
              <a:rPr lang="en-US" sz="4000" b="1" dirty="0">
                <a:effectLst/>
                <a:cs typeface="Arial" charset="0"/>
              </a:rPr>
              <a:t>ercent </a:t>
            </a:r>
            <a:r>
              <a:rPr lang="en-US" sz="4000" b="1" u="sng" dirty="0">
                <a:effectLst/>
                <a:cs typeface="Arial" charset="0"/>
              </a:rPr>
              <a:t>A</a:t>
            </a:r>
            <a:r>
              <a:rPr lang="en-US" sz="4000" b="1" dirty="0">
                <a:effectLst/>
                <a:cs typeface="Arial" charset="0"/>
              </a:rPr>
              <a:t>ccepted </a:t>
            </a:r>
            <a:r>
              <a:rPr lang="en-US" sz="4000" b="1" u="sng" dirty="0">
                <a:effectLst/>
                <a:cs typeface="Arial" charset="0"/>
              </a:rPr>
              <a:t>M</a:t>
            </a:r>
            <a:r>
              <a:rPr lang="en-US" sz="4000" b="1" dirty="0">
                <a:effectLst/>
                <a:cs typeface="Arial" charset="0"/>
              </a:rPr>
              <a:t>utation (PAM)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962400" y="1295400"/>
            <a:ext cx="4972050" cy="400109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lang="en-US" sz="1800" dirty="0">
                <a:solidFill>
                  <a:srgbClr val="FFC000"/>
                </a:solidFill>
                <a:latin typeface="Arial Unicode MS" pitchFamily="34" charset="-128"/>
              </a:rPr>
              <a:t>A unit introduced by </a:t>
            </a:r>
            <a:r>
              <a:rPr lang="en-US" sz="1800" dirty="0" err="1">
                <a:solidFill>
                  <a:srgbClr val="FFC000"/>
                </a:solidFill>
                <a:latin typeface="Arial Unicode MS" pitchFamily="34" charset="-128"/>
              </a:rPr>
              <a:t>Dayhoff</a:t>
            </a:r>
            <a:r>
              <a:rPr lang="en-US" sz="1800" dirty="0">
                <a:solidFill>
                  <a:srgbClr val="FFC000"/>
                </a:solidFill>
                <a:latin typeface="Arial Unicode MS" pitchFamily="34" charset="-128"/>
              </a:rPr>
              <a:t> et al. to quantify the amount of evolutionary change in a protein sequence. </a:t>
            </a:r>
          </a:p>
          <a:p>
            <a:pPr lvl="1" algn="l"/>
            <a:r>
              <a:rPr lang="en-US" sz="1800" dirty="0">
                <a:solidFill>
                  <a:srgbClr val="FFC000"/>
                </a:solidFill>
                <a:latin typeface="Arial Unicode MS" pitchFamily="34" charset="-128"/>
              </a:rPr>
              <a:t>1.0 PAM unit, is the amount of evolution which will change, on average, </a:t>
            </a:r>
          </a:p>
          <a:p>
            <a:pPr lvl="1" algn="l"/>
            <a:r>
              <a:rPr lang="en-US" sz="1800" dirty="0">
                <a:solidFill>
                  <a:srgbClr val="FFC000"/>
                </a:solidFill>
                <a:latin typeface="Arial Unicode MS" pitchFamily="34" charset="-128"/>
              </a:rPr>
              <a:t>1% of amino acids in a protein sequence. </a:t>
            </a:r>
            <a:r>
              <a:rPr lang="en-US" sz="1800" b="1" dirty="0">
                <a:solidFill>
                  <a:srgbClr val="FFC000"/>
                </a:solidFill>
                <a:latin typeface="Arial Unicode MS" pitchFamily="34" charset="-128"/>
              </a:rPr>
              <a:t>A PAM(x) substitution matrix is a look-up table in which scores for each amino acid substitution have </a:t>
            </a:r>
          </a:p>
          <a:p>
            <a:pPr lvl="1" algn="l"/>
            <a:r>
              <a:rPr lang="en-US" sz="1800" b="1" dirty="0">
                <a:solidFill>
                  <a:srgbClr val="FFC000"/>
                </a:solidFill>
                <a:latin typeface="Arial Unicode MS" pitchFamily="34" charset="-128"/>
              </a:rPr>
              <a:t>been calculated based on the frequency of that substitution in closely related proteins that have experienced a certain amount (x) of evolutionary divergence.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</a:p>
          <a:p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207876" name="Picture 4" descr="Dayhoff"/>
          <p:cNvPicPr>
            <a:picLocks noChangeAspect="1" noChangeArrowheads="1"/>
          </p:cNvPicPr>
          <p:nvPr/>
        </p:nvPicPr>
        <p:blipFill>
          <a:blip r:embed="rId2" cstate="print"/>
          <a:srcRect r="27966" b="18750"/>
          <a:stretch>
            <a:fillRect/>
          </a:stretch>
        </p:blipFill>
        <p:spPr bwMode="auto">
          <a:xfrm>
            <a:off x="615950" y="1371600"/>
            <a:ext cx="3270250" cy="3162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736600" y="1447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hlink"/>
                </a:solidFill>
                <a:latin typeface="Arial Unicode MS" pitchFamily="34" charset="-128"/>
              </a:rPr>
              <a:t>Margaret </a:t>
            </a:r>
            <a:r>
              <a:rPr lang="en-US" b="1" dirty="0" err="1">
                <a:solidFill>
                  <a:schemeClr val="hlink"/>
                </a:solidFill>
                <a:latin typeface="Arial Unicode MS" pitchFamily="34" charset="-128"/>
              </a:rPr>
              <a:t>Dayhoff</a:t>
            </a:r>
            <a:endParaRPr lang="en-US" b="1" dirty="0">
              <a:solidFill>
                <a:schemeClr val="hlink"/>
              </a:solidFill>
              <a:latin typeface="Arial Unicode MS" pitchFamily="34" charset="-128"/>
            </a:endParaRPr>
          </a:p>
        </p:txBody>
      </p:sp>
      <p:pic>
        <p:nvPicPr>
          <p:cNvPr id="2078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048000" cy="312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/>
          <a:lstStyle/>
          <a:p>
            <a:r>
              <a:rPr lang="en-US" sz="4000" b="1" dirty="0">
                <a:effectLst/>
              </a:rPr>
              <a:t>Blocks Substitution Matrix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355012" cy="409342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US" sz="2000" dirty="0">
              <a:solidFill>
                <a:schemeClr val="tx2"/>
              </a:solidFill>
              <a:latin typeface="Arial Unicode MS" pitchFamily="34" charset="-128"/>
            </a:endParaRPr>
          </a:p>
          <a:p>
            <a:pPr lvl="1" algn="l"/>
            <a:r>
              <a:rPr lang="en-US" sz="2000" dirty="0">
                <a:solidFill>
                  <a:schemeClr val="tx2"/>
                </a:solidFill>
                <a:latin typeface="Arial Unicode MS" pitchFamily="34" charset="-128"/>
              </a:rPr>
              <a:t>A substitution matrix in which scores for each position are derived from </a:t>
            </a:r>
            <a:r>
              <a:rPr lang="en-US" sz="2000" i="1" dirty="0" smtClean="0">
                <a:solidFill>
                  <a:schemeClr val="tx2"/>
                </a:solidFill>
                <a:latin typeface="Arial Unicode MS" pitchFamily="34" charset="-128"/>
              </a:rPr>
              <a:t>observations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 Unicode MS" pitchFamily="34" charset="-128"/>
              </a:rPr>
              <a:t>of the frequencies of substitutions in blocks of local 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</a:rPr>
              <a:t>alignments </a:t>
            </a:r>
            <a:r>
              <a:rPr lang="en-US" sz="2000" dirty="0">
                <a:solidFill>
                  <a:schemeClr val="tx2"/>
                </a:solidFill>
                <a:latin typeface="Arial Unicode MS" pitchFamily="34" charset="-128"/>
              </a:rPr>
              <a:t>in related proteins. </a:t>
            </a:r>
          </a:p>
          <a:p>
            <a:pPr lvl="1" algn="l"/>
            <a:endParaRPr lang="en-US" sz="2000" dirty="0">
              <a:solidFill>
                <a:schemeClr val="tx2"/>
              </a:solidFill>
              <a:latin typeface="Arial Unicode MS" pitchFamily="34" charset="-128"/>
            </a:endParaRP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	Each matrix is tailored to a particular evolutionary distance. </a:t>
            </a: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In the BLOSUM62 matrix, for example, the alignment from </a:t>
            </a: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which scores were derived was created using sequences </a:t>
            </a: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sharing no more than 62% identity. Sequences more identical </a:t>
            </a: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than 62% are represented by a single sequence in the alignment </a:t>
            </a: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so as to avoid over-weighting closely related family members. </a:t>
            </a:r>
          </a:p>
          <a:p>
            <a:pPr lvl="1" algn="l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Arial Unicode MS" pitchFamily="34" charset="-128"/>
              </a:rPr>
              <a:t>Henikoff</a:t>
            </a: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 and </a:t>
            </a:r>
            <a:r>
              <a:rPr lang="en-US" sz="2000" b="1" dirty="0" err="1">
                <a:solidFill>
                  <a:schemeClr val="tx2"/>
                </a:solidFill>
                <a:latin typeface="Arial Unicode MS" pitchFamily="34" charset="-128"/>
              </a:rPr>
              <a:t>Henikoff</a:t>
            </a: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Arial Unicode MS" pitchFamily="34" charset="-128"/>
              </a:rPr>
              <a:t> </a:t>
            </a:r>
          </a:p>
          <a:p>
            <a:endParaRPr lang="en-US" sz="20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839200" cy="54832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A</a:t>
            </a:r>
            <a:r>
              <a:rPr lang="en-US" altLang="en-US" sz="1600" b="1" dirty="0">
                <a:latin typeface="Courier New" pitchFamily="49" charset="0"/>
              </a:rPr>
              <a:t>  </a:t>
            </a:r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R -1  5  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N -2  0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D -2 -2  1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C  0 -3 -3 -3  9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Q -1  1  0  0 -3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E -1  0  0  2 -4  2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G  0 -2  0 -1 -3 -2 -2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H -2  0  1 -1 -3  0  0 -2  8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I -1 -3 -3 -3 -1 -3 -3 -4 -3  4  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L -1 -2 -3 -4 -1 -2 -3 -4 -3  2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K -1  2  0 -1 -3  1  1 -2 -1 -3 -2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M -1 -1 -2 -3 -1  0 -2 -3 -2  1  2 -1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F -2 -3 -3 -3 -2 -3 -3 -3 -1  0  0 -3  0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P -1 -2 -2 -1 -3 -1 -1 -2 -2 -3 -3 -1 -2 -4  7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S  1 -1  1  0 -1  0  0  0 -1 -2 -2  0 -1 -2 -1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T  0 -1  0 -1 -1 -1 -1 -2 -2 -1 -1 -1 -1 -2 -1  1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W -3 -3 -4 -4 -2 -2 -3 -2 -2 -3 -2 -3 -1  1 -4 -3 -2 11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Y -2 -2 -2 -3 -2 -1 -2 -3  2 -1 -1 -2 -1  3 -3 -2 -2  2  7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V  0 -3 -3 -3 -1 -2 -2 -3 -3  3  1 -2  1 -1 -2 -2  0 -3 -1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X  0 -1 -1 -1 -2 -1 -1 -1 -1 -1 -1 -1 -1 -1 -2  0  0 -2 -1 -1 -1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   A  R  N  D  C  Q  E  G  H  I  L  K  M  F  P  S  T  W  Y  V  X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167063" cy="838200"/>
          </a:xfrm>
        </p:spPr>
        <p:txBody>
          <a:bodyPr/>
          <a:lstStyle/>
          <a:p>
            <a:r>
              <a:rPr lang="en-US" altLang="en-US" sz="4000" b="1" dirty="0"/>
              <a:t>BLOSUM62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1752600"/>
            <a:ext cx="4654550" cy="1752600"/>
            <a:chOff x="1872" y="1104"/>
            <a:chExt cx="2932" cy="1104"/>
          </a:xfrm>
        </p:grpSpPr>
        <p:sp>
          <p:nvSpPr>
            <p:cNvPr id="192517" name="AutoShape 5"/>
            <p:cNvSpPr>
              <a:spLocks noChangeArrowheads="1"/>
            </p:cNvSpPr>
            <p:nvPr/>
          </p:nvSpPr>
          <p:spPr bwMode="auto">
            <a:xfrm>
              <a:off x="1872" y="1104"/>
              <a:ext cx="2932" cy="256"/>
            </a:xfrm>
            <a:prstGeom prst="wedgeRectCallout">
              <a:avLst>
                <a:gd name="adj1" fmla="val -20500"/>
                <a:gd name="adj2" fmla="val 312111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solidFill>
                    <a:schemeClr val="bg2"/>
                  </a:solidFill>
                  <a:latin typeface="Arial" charset="0"/>
                </a:rPr>
                <a:t>Common amino acids have low weights</a:t>
              </a:r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92518" name="Oval 6"/>
            <p:cNvSpPr>
              <a:spLocks noChangeArrowheads="1"/>
            </p:cNvSpPr>
            <p:nvPr/>
          </p:nvSpPr>
          <p:spPr bwMode="auto">
            <a:xfrm>
              <a:off x="2613" y="2016"/>
              <a:ext cx="171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00400" y="3581400"/>
            <a:ext cx="4273550" cy="1981200"/>
            <a:chOff x="2112" y="2208"/>
            <a:chExt cx="2692" cy="1248"/>
          </a:xfrm>
        </p:grpSpPr>
        <p:sp>
          <p:nvSpPr>
            <p:cNvPr id="192520" name="AutoShape 8"/>
            <p:cNvSpPr>
              <a:spLocks noChangeArrowheads="1"/>
            </p:cNvSpPr>
            <p:nvPr/>
          </p:nvSpPr>
          <p:spPr bwMode="auto">
            <a:xfrm>
              <a:off x="2112" y="2208"/>
              <a:ext cx="2692" cy="256"/>
            </a:xfrm>
            <a:prstGeom prst="wedgeRectCallout">
              <a:avLst>
                <a:gd name="adj1" fmla="val 38745"/>
                <a:gd name="adj2" fmla="val 343361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solidFill>
                    <a:schemeClr val="bg2"/>
                  </a:solidFill>
                  <a:latin typeface="Arial" charset="0"/>
                </a:rPr>
                <a:t>Rare amino acids have high weights</a:t>
              </a:r>
              <a:endParaRPr lang="en-US" altLang="en-US" sz="2000">
                <a:solidFill>
                  <a:schemeClr val="bg2"/>
                </a:solidFill>
              </a:endParaRPr>
            </a:p>
          </p:txBody>
        </p:sp>
        <p:sp>
          <p:nvSpPr>
            <p:cNvPr id="192521" name="Oval 9"/>
            <p:cNvSpPr>
              <a:spLocks noChangeArrowheads="1"/>
            </p:cNvSpPr>
            <p:nvPr/>
          </p:nvSpPr>
          <p:spPr bwMode="auto">
            <a:xfrm>
              <a:off x="4400" y="3216"/>
              <a:ext cx="208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2550" name="Oval 38"/>
          <p:cNvSpPr>
            <a:spLocks noChangeArrowheads="1"/>
          </p:cNvSpPr>
          <p:nvPr/>
        </p:nvSpPr>
        <p:spPr bwMode="auto">
          <a:xfrm>
            <a:off x="152400" y="3162300"/>
            <a:ext cx="533400" cy="4191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1" name="Oval 39"/>
          <p:cNvSpPr>
            <a:spLocks noChangeArrowheads="1"/>
          </p:cNvSpPr>
          <p:nvPr/>
        </p:nvSpPr>
        <p:spPr bwMode="auto">
          <a:xfrm>
            <a:off x="3810000" y="6096000"/>
            <a:ext cx="533400" cy="4191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2" name="Oval 40"/>
          <p:cNvSpPr>
            <a:spLocks noChangeArrowheads="1"/>
          </p:cNvSpPr>
          <p:nvPr/>
        </p:nvSpPr>
        <p:spPr bwMode="auto">
          <a:xfrm>
            <a:off x="76200" y="5143500"/>
            <a:ext cx="533400" cy="419100"/>
          </a:xfrm>
          <a:prstGeom prst="ellips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3" name="Oval 41"/>
          <p:cNvSpPr>
            <a:spLocks noChangeArrowheads="1"/>
          </p:cNvSpPr>
          <p:nvPr/>
        </p:nvSpPr>
        <p:spPr bwMode="auto">
          <a:xfrm>
            <a:off x="6705600" y="6134100"/>
            <a:ext cx="533400" cy="419100"/>
          </a:xfrm>
          <a:prstGeom prst="ellips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2057400" y="1143000"/>
            <a:ext cx="6019800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science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behind BLAST</a:t>
            </a: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basic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BLAST 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search </a:t>
            </a:r>
            <a:endParaRPr lang="en-US" sz="2000" b="1" dirty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advanced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BLAST 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search</a:t>
            </a:r>
            <a:endParaRPr lang="en-US" sz="2000" b="1" dirty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PSI BLAST</a:t>
            </a: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PHI BLAST</a:t>
            </a: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Delta Blast </a:t>
            </a:r>
            <a:endParaRPr lang="en-US" sz="2000" b="1" dirty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pairwise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BLAST</a:t>
            </a: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Multiple Sequence Alignments</a:t>
            </a:r>
          </a:p>
          <a:p>
            <a:pPr algn="l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839200" cy="54832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A  4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R -1  5  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N -2  0  6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D -2 -2  1  6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C  0 -3 -3 -3  9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Q -1  1  0  0 -3  5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E -1  0  0  2 -4  2  5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G  0 -2  0 -1 -3 -2 -2  6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H -2  0  1 -1 -3  0  0 -2  8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I -1 -3 -3 -3 -1 -3 -3 -4 -3  4  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L -1 -2 -3 -4 -1 -2 -3 -4 -3  2  4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K -1  2  0 -1 -3  1  1 -2 -1 -3 -2  5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M -1 -1 -2 -3 -1  0 -2 -3 -2  1  2 -1  5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F -2 -3 -3 -3 -2 -3 -3 -3 -1  0  0 -3  0  6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P -1 -2 -2 -1 -3 -1 -1 -2 -2 -3 -3 -1 -2 -4  7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S  1 -1  1  0 -1  0  0  0 -1 -2 -2  0 -1 -2 -1  4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T  0 -1  0 -1 -1 -1 -1 -2 -2 -1 -1 -1 -1 -2 -1  1  5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W -3 -3 -4 -4 -2 -2 -3 -2 -2 -3 -2 -3 -1  1 -4 -3 -2 11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Y -2 -2 -2 -3 -2 -1 -2 -3  2 -1 -1 -2 -1  3 -3 -2 -2  2  7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V  0 -3 -3 -3 -1 -2 -2 -3 -3  3  1 -2  1 -1 -2 -2  0 -3 -1  4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X  0 -1 -1 -1 -2 -1 -1 -1 -1 -1 -1 -1 -1 -1 -2  0  0 -2 -1 -1 -1</a:t>
            </a:r>
          </a:p>
          <a:p>
            <a:pPr algn="l" eaLnBrk="0" hangingPunct="0"/>
            <a:r>
              <a:rPr lang="en-US" altLang="en-US" sz="1600" b="1" dirty="0" smtClean="0">
                <a:solidFill>
                  <a:schemeClr val="bg2"/>
                </a:solidFill>
                <a:latin typeface="Courier New" pitchFamily="49" charset="0"/>
              </a:rPr>
              <a:t>   A  R  N  D  C  Q  E  G  H  I  L  K  M  F  P  S  T  W  Y  V  X</a:t>
            </a:r>
            <a:endParaRPr lang="en-US" altLang="en-US" sz="1600" b="1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167063" cy="838200"/>
          </a:xfrm>
        </p:spPr>
        <p:txBody>
          <a:bodyPr/>
          <a:lstStyle/>
          <a:p>
            <a:r>
              <a:rPr lang="en-US" altLang="en-US" sz="4000" b="1" dirty="0"/>
              <a:t>BLOSUM62</a:t>
            </a:r>
          </a:p>
        </p:txBody>
      </p:sp>
      <p:pic>
        <p:nvPicPr>
          <p:cNvPr id="193548" name="Picture 12"/>
          <p:cNvPicPr>
            <a:picLocks noChangeAspect="1" noChangeArrowheads="1"/>
          </p:cNvPicPr>
          <p:nvPr/>
        </p:nvPicPr>
        <p:blipFill>
          <a:blip r:embed="rId3" cstate="print"/>
          <a:srcRect l="13681" t="14961" r="19382" b="7481"/>
          <a:stretch>
            <a:fillRect/>
          </a:stretch>
        </p:blipFill>
        <p:spPr bwMode="auto">
          <a:xfrm>
            <a:off x="5181600" y="1371600"/>
            <a:ext cx="2679700" cy="284321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</p:pic>
      <p:graphicFrame>
        <p:nvGraphicFramePr>
          <p:cNvPr id="193555" name="Object 19"/>
          <p:cNvGraphicFramePr>
            <a:graphicFrameLocks noChangeAspect="1"/>
          </p:cNvGraphicFramePr>
          <p:nvPr/>
        </p:nvGraphicFramePr>
        <p:xfrm>
          <a:off x="762000" y="1524000"/>
          <a:ext cx="22479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4" imgW="2247619" imgH="2419048" progId="PBrush">
                  <p:embed/>
                </p:oleObj>
              </mc:Choice>
              <mc:Fallback>
                <p:oleObj name="Bitmap Image" r:id="rId4" imgW="2247619" imgH="2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2247900" cy="2419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228600" y="5486400"/>
            <a:ext cx="53340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Rectangle 21"/>
          <p:cNvSpPr>
            <a:spLocks noChangeArrowheads="1"/>
          </p:cNvSpPr>
          <p:nvPr/>
        </p:nvSpPr>
        <p:spPr bwMode="auto">
          <a:xfrm>
            <a:off x="5334000" y="5486400"/>
            <a:ext cx="30480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0" name="Oval 24"/>
          <p:cNvSpPr>
            <a:spLocks noChangeArrowheads="1"/>
          </p:cNvSpPr>
          <p:nvPr/>
        </p:nvSpPr>
        <p:spPr bwMode="auto">
          <a:xfrm>
            <a:off x="5334000" y="5410200"/>
            <a:ext cx="3048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4191000" y="4495800"/>
            <a:ext cx="4511675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Positive for more likely substitution</a:t>
            </a:r>
            <a:endParaRPr lang="en-US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93562" name="Oval 26"/>
          <p:cNvSpPr>
            <a:spLocks noChangeArrowheads="1"/>
          </p:cNvSpPr>
          <p:nvPr/>
        </p:nvSpPr>
        <p:spPr bwMode="auto">
          <a:xfrm>
            <a:off x="152400" y="5410200"/>
            <a:ext cx="3048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3" name="Oval 27"/>
          <p:cNvSpPr>
            <a:spLocks noChangeArrowheads="1"/>
          </p:cNvSpPr>
          <p:nvPr/>
        </p:nvSpPr>
        <p:spPr bwMode="auto">
          <a:xfrm>
            <a:off x="5334000" y="6172200"/>
            <a:ext cx="3048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4" name="Oval 28"/>
          <p:cNvSpPr>
            <a:spLocks noChangeArrowheads="1"/>
          </p:cNvSpPr>
          <p:nvPr/>
        </p:nvSpPr>
        <p:spPr bwMode="auto">
          <a:xfrm>
            <a:off x="7086600" y="5410200"/>
            <a:ext cx="3048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839200" cy="54832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A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R -1  5  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N -2  0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D -2 -2  1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C  0 -3 -3 -3  9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Q -1  1  0  0 -3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E -1  0  0  2 -4  2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G  0 -2  0 -1 -3 -2 -2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H -2  0  1 -1 -3  0  0 -2  8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I -1 -3 -3 -3 -1 -3 -3 -4 -3  4  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L -1 -2 -3 -4 -1 -2 -3 -4 -3  2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K -1  2  0 -1 -3  1  1 -2 -1 -3 -2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M -1 -1 -2 -3 -1  0 -2 -3 -2  1  2 -1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F -2 -3 -3 -3 -2 -3 -3 -3 -1  0  0 -3  0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P -1 -2 -2 -1 -3 -1 -1 -2 -2 -3 -3 -1 -2 -4  7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S  1 -1  1  0 -1  0  0  0 -1 -2 -2  0 -1 -2 -1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T  0 -1  0 -1 -1 -1 -1 -2 -2 -1 -1 -1 -1 -2 -1  1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W -3 -3 -4 -4 -2 -2 -3 -2 -2 -3 -2 -3 -1  1 -4 -3 -2 11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Y -2 -2 -2 -3 -2 -1 -2 -3  2 -1 -1 -2 -1  3 -3 -2 -2  2  7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V  0 -3 -3 -3 -1 -2 -2 -3 -3  3  1 -2  1 -1 -2 -2  0 -3 -1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X  0 -1 -1 -1 -2 -1 -1 -1 -1 -1 -1 -1 -1 -1 -2  0  0 -2 -1 -1 -1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   A  R  N  D  C  Q  E  G  H  I  L  K  M  F  P  S  T  W  Y  V  X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167063" cy="838200"/>
          </a:xfrm>
        </p:spPr>
        <p:txBody>
          <a:bodyPr/>
          <a:lstStyle/>
          <a:p>
            <a:r>
              <a:rPr lang="en-US" altLang="en-US" sz="4000" b="1" dirty="0"/>
              <a:t>BLOSUM62</a:t>
            </a:r>
          </a:p>
        </p:txBody>
      </p:sp>
      <p:pic>
        <p:nvPicPr>
          <p:cNvPr id="194570" name="Picture 10"/>
          <p:cNvPicPr>
            <a:picLocks noChangeAspect="1" noChangeArrowheads="1"/>
          </p:cNvPicPr>
          <p:nvPr/>
        </p:nvPicPr>
        <p:blipFill>
          <a:blip r:embed="rId2" cstate="print"/>
          <a:srcRect l="13681" t="14961" r="19382" b="7481"/>
          <a:stretch>
            <a:fillRect/>
          </a:stretch>
        </p:blipFill>
        <p:spPr bwMode="auto">
          <a:xfrm>
            <a:off x="990600" y="914400"/>
            <a:ext cx="2679700" cy="284321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194571" name="Picture 11"/>
          <p:cNvPicPr>
            <a:picLocks noChangeAspect="1" noChangeArrowheads="1"/>
          </p:cNvPicPr>
          <p:nvPr/>
        </p:nvPicPr>
        <p:blipFill>
          <a:blip r:embed="rId3" cstate="print"/>
          <a:srcRect l="18422" t="14293" r="22516" b="11911"/>
          <a:stretch>
            <a:fillRect/>
          </a:stretch>
        </p:blipFill>
        <p:spPr bwMode="auto">
          <a:xfrm>
            <a:off x="4953000" y="1143000"/>
            <a:ext cx="2633663" cy="28321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228600" y="4191000"/>
            <a:ext cx="1676400" cy="228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1524000" y="4191000"/>
            <a:ext cx="381000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1600200" y="4191000"/>
            <a:ext cx="3810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2514600" y="4800600"/>
            <a:ext cx="484663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Negative for less likely substitution</a:t>
            </a:r>
          </a:p>
        </p:txBody>
      </p:sp>
      <p:sp>
        <p:nvSpPr>
          <p:cNvPr id="194578" name="Oval 18"/>
          <p:cNvSpPr>
            <a:spLocks noChangeArrowheads="1"/>
          </p:cNvSpPr>
          <p:nvPr/>
        </p:nvSpPr>
        <p:spPr bwMode="auto">
          <a:xfrm>
            <a:off x="5257800" y="4191000"/>
            <a:ext cx="3810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7180263" y="6400800"/>
            <a:ext cx="196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Source NCBI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/>
          <a:lstStyle/>
          <a:p>
            <a:r>
              <a:rPr lang="en-US" sz="4000" b="1" dirty="0"/>
              <a:t>Scoring Matrix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321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Nucleotide :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581400" y="1066800"/>
            <a:ext cx="2590800" cy="1876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A  G  C  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A +1 –3 –3 -3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G –3 +1 –3 -3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C –3 –3 +1 -3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T –3 –3 –3 +1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1587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Protein: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652463" y="3124200"/>
            <a:ext cx="7837487" cy="3133165"/>
          </a:xfrm>
          <a:prstGeom prst="rect">
            <a:avLst/>
          </a:prstGeom>
          <a:solidFill>
            <a:srgbClr val="FFFFCC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Position Independent Matrices</a:t>
            </a:r>
          </a:p>
          <a:p>
            <a:pPr lvl="3" algn="l" eaLnBrk="0" hangingPunct="0">
              <a:lnSpc>
                <a:spcPct val="120000"/>
              </a:lnSpc>
              <a:buFontTx/>
              <a:buChar char="•"/>
            </a:pP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PAM Matrices (Percent Accepted Mutation)</a:t>
            </a:r>
          </a:p>
          <a:p>
            <a:pPr lvl="3" algn="l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2000" b="1" dirty="0">
                <a:solidFill>
                  <a:schemeClr val="bg2"/>
                </a:solidFill>
                <a:latin typeface="Arial Unicode MS" pitchFamily="34" charset="-128"/>
              </a:rPr>
              <a:t>BLOSUM Matrices (</a:t>
            </a:r>
            <a:r>
              <a:rPr lang="en-US" altLang="en-US" sz="2000" b="1" u="sng" dirty="0">
                <a:solidFill>
                  <a:schemeClr val="bg2"/>
                </a:solidFill>
                <a:latin typeface="Arial Unicode MS" pitchFamily="34" charset="-128"/>
              </a:rPr>
              <a:t>Block</a:t>
            </a:r>
            <a:r>
              <a:rPr lang="en-US" altLang="en-US" sz="2000" b="1" dirty="0">
                <a:solidFill>
                  <a:schemeClr val="bg2"/>
                </a:solidFill>
                <a:latin typeface="Arial Unicode MS" pitchFamily="34" charset="-128"/>
              </a:rPr>
              <a:t> </a:t>
            </a:r>
            <a:r>
              <a:rPr lang="en-US" altLang="en-US" sz="2000" b="1" u="sng" dirty="0">
                <a:solidFill>
                  <a:schemeClr val="bg2"/>
                </a:solidFill>
                <a:latin typeface="Arial Unicode MS" pitchFamily="34" charset="-128"/>
              </a:rPr>
              <a:t>Su</a:t>
            </a:r>
            <a:r>
              <a:rPr lang="en-US" altLang="en-US" sz="2000" b="1" dirty="0">
                <a:solidFill>
                  <a:schemeClr val="bg2"/>
                </a:solidFill>
                <a:latin typeface="Arial Unicode MS" pitchFamily="34" charset="-128"/>
              </a:rPr>
              <a:t>bstitution </a:t>
            </a:r>
            <a:r>
              <a:rPr lang="en-US" altLang="en-US" sz="2000" b="1" u="sng" dirty="0">
                <a:solidFill>
                  <a:schemeClr val="bg2"/>
                </a:solidFill>
                <a:latin typeface="Arial Unicode MS" pitchFamily="34" charset="-128"/>
              </a:rPr>
              <a:t>M</a:t>
            </a:r>
            <a:r>
              <a:rPr lang="en-US" altLang="en-US" sz="2000" b="1" dirty="0">
                <a:solidFill>
                  <a:schemeClr val="bg2"/>
                </a:solidFill>
                <a:latin typeface="Arial Unicode MS" pitchFamily="34" charset="-128"/>
              </a:rPr>
              <a:t>atrices)</a:t>
            </a:r>
          </a:p>
          <a:p>
            <a:pPr lvl="2" algn="l" eaLnBrk="0" hangingPunct="0">
              <a:lnSpc>
                <a:spcPct val="120000"/>
              </a:lnSpc>
              <a:buFontTx/>
              <a:buChar char="•"/>
            </a:pPr>
            <a:endParaRPr lang="en-US" alt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  <a:p>
            <a:pPr lvl="2" algn="l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Position Specific Score Matrices (PSSMs)</a:t>
            </a:r>
          </a:p>
          <a:p>
            <a:pPr lvl="3" algn="l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2000" b="1" dirty="0">
                <a:solidFill>
                  <a:schemeClr val="bg2"/>
                </a:solidFill>
                <a:latin typeface="Arial Unicode MS" pitchFamily="34" charset="-128"/>
              </a:rPr>
              <a:t>PSI and RPS BLAST</a:t>
            </a:r>
            <a:endParaRPr lang="en-US" alt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  <a:p>
            <a:endParaRPr lang="en-US" sz="2000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4400"/>
          </a:xfrm>
        </p:spPr>
        <p:txBody>
          <a:bodyPr/>
          <a:lstStyle/>
          <a:p>
            <a:r>
              <a:rPr lang="en-US" sz="4000" b="1" dirty="0"/>
              <a:t>A</a:t>
            </a:r>
            <a:r>
              <a:rPr lang="en-US" sz="4000" b="1" dirty="0" smtClean="0"/>
              <a:t>lignment </a:t>
            </a:r>
            <a:r>
              <a:rPr lang="en-US" sz="4000" b="1" dirty="0"/>
              <a:t>S</a:t>
            </a:r>
            <a:r>
              <a:rPr lang="en-US" sz="4000" b="1" dirty="0" smtClean="0"/>
              <a:t>core</a:t>
            </a:r>
            <a:endParaRPr lang="en-US" sz="4000" b="1" dirty="0"/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5773738" cy="4127500"/>
          </a:xfrm>
          <a:prstGeom prst="rect">
            <a:avLst/>
          </a:prstGeom>
          <a:solidFill>
            <a:schemeClr val="tx2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Query: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NKCKTPQGQRLVNQWIKQPLMD………</a:t>
            </a:r>
          </a:p>
          <a:p>
            <a:pPr algn="l"/>
            <a:endParaRPr lang="en-US" b="1" dirty="0">
              <a:solidFill>
                <a:schemeClr val="bg2"/>
              </a:solidFill>
              <a:latin typeface="Arial Unicode MS" pitchFamily="34" charset="-128"/>
            </a:endParaRP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NKC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KCK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CKT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KTP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TPQ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   </a:t>
            </a:r>
            <a:r>
              <a:rPr lang="en-US" b="1" dirty="0">
                <a:solidFill>
                  <a:schemeClr val="hlink"/>
                </a:solidFill>
                <a:latin typeface="Arial Unicode MS" pitchFamily="34" charset="-128"/>
              </a:rPr>
              <a:t>PQG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      QGQ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          GQR……..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3429000" y="4800600"/>
            <a:ext cx="1479550" cy="119697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latin typeface="Arial Unicode MS" pitchFamily="34" charset="-128"/>
              </a:rPr>
              <a:t> 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5181600" y="4648200"/>
            <a:ext cx="1206500" cy="8318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..PQG..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..PEG..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6858000" y="4495800"/>
            <a:ext cx="1479550" cy="119697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…PQA…</a:t>
            </a:r>
          </a:p>
          <a:p>
            <a:r>
              <a:rPr lang="en-US" b="1" dirty="0">
                <a:latin typeface="Arial Unicode MS" pitchFamily="34" charset="-128"/>
              </a:rPr>
              <a:t> 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1143000" y="5181600"/>
            <a:ext cx="1500188" cy="8318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Query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Database</a:t>
            </a:r>
          </a:p>
        </p:txBody>
      </p:sp>
      <p:pic>
        <p:nvPicPr>
          <p:cNvPr id="10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b="1" dirty="0"/>
              <a:t>A</a:t>
            </a:r>
            <a:r>
              <a:rPr lang="en-US" sz="4000" b="1" dirty="0" smtClean="0"/>
              <a:t>lignment </a:t>
            </a:r>
            <a:r>
              <a:rPr lang="en-US" sz="4000" b="1" dirty="0"/>
              <a:t>S</a:t>
            </a:r>
            <a:r>
              <a:rPr lang="en-US" sz="4000" b="1" dirty="0" smtClean="0"/>
              <a:t>core</a:t>
            </a:r>
            <a:endParaRPr lang="en-US" sz="4000" b="1" dirty="0"/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839200" cy="54832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A</a:t>
            </a:r>
            <a:r>
              <a:rPr lang="en-US" altLang="en-US" sz="1600" b="1" dirty="0">
                <a:latin typeface="Courier New" pitchFamily="49" charset="0"/>
              </a:rPr>
              <a:t>  </a:t>
            </a:r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R -1  5  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N -2  0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D -2 -2  1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C  0 -3 -3 -3  9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Q -1  1  0  0 -3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E -1  0  0  2 -4  2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G  0 -2  0 -1 -3 -2 -2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H -2  0  1 -1 -3  0  0 -2  8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I -1 -3 -3 -3 -1 -3 -3 -4 -3  4  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L -1 -2 -3 -4 -1 -2 -3 -4 -3  2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K -1  2  0 -1 -3  1  1 -2 -1 -3 -2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M -1 -1 -2 -3 -1  0 -2 -3 -2  1  2 -1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F -2 -3 -3 -3 -2 -3 -3 -3 -1  0  0 -3  0  6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P -1 -2 -2 -1 -3 -1 -1 -2 -2 -3 -3 -1 -2 -4  7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S  1 -1  1  0 -1  0  0  0 -1 -2 -2  0 -1 -2 -1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T  0 -1  0 -1 -1 -1 -1 -2 -2 -1 -1 -1 -1 -2 -1  1  5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W -3 -3 -4 -4 -2 -2 -3 -2 -2 -3 -2 -3 -1  1 -4 -3 -2 11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Y -2 -2 -2 -3 -2 -1 -2 -3  2 -1 -1 -2 -1  3 -3 -2 -2  2  7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V  0 -3 -3 -3 -1 -2 -2 -3 -3  3  1 -2  1 -1 -2 -2  0 -3 -1  4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X  0 -1 -1 -1 -2 -1 -1 -1 -1 -1 -1 -1 -1 -1 -2  0  0 -2 -1 -1 -1</a:t>
            </a:r>
          </a:p>
          <a:p>
            <a:pPr algn="l" eaLnBrk="0" hangingPunct="0"/>
            <a:r>
              <a:rPr lang="en-US" altLang="en-US" sz="1600" b="1" dirty="0">
                <a:solidFill>
                  <a:schemeClr val="bg2"/>
                </a:solidFill>
                <a:latin typeface="Courier New" pitchFamily="49" charset="0"/>
              </a:rPr>
              <a:t>   A  R  N  D  C  Q  E  G  H  I  L  K  M  F  P  S  T  W  Y  V  X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343400" y="1295400"/>
            <a:ext cx="1479550" cy="156210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latin typeface="Arial Unicode MS" pitchFamily="34" charset="-128"/>
              </a:rPr>
              <a:t>   7+5+6</a:t>
            </a:r>
          </a:p>
          <a:p>
            <a:r>
              <a:rPr lang="en-US" b="1" dirty="0">
                <a:latin typeface="Arial Unicode MS" pitchFamily="34" charset="-128"/>
              </a:rPr>
              <a:t>   =18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867400" y="1295400"/>
            <a:ext cx="1228221" cy="15696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..PQG..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..PEG..</a:t>
            </a:r>
          </a:p>
          <a:p>
            <a:r>
              <a:rPr lang="en-US" b="1" dirty="0">
                <a:latin typeface="Arial Unicode MS" pitchFamily="34" charset="-128"/>
              </a:rPr>
              <a:t>  7+2+6</a:t>
            </a:r>
          </a:p>
          <a:p>
            <a:r>
              <a:rPr lang="en-US" b="1" dirty="0">
                <a:latin typeface="Arial Unicode MS" pitchFamily="34" charset="-128"/>
              </a:rPr>
              <a:t>=15 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7391400" y="1298575"/>
            <a:ext cx="1483098" cy="15696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…PQA…</a:t>
            </a:r>
          </a:p>
          <a:p>
            <a:r>
              <a:rPr lang="en-US" b="1" dirty="0">
                <a:latin typeface="Arial Unicode MS" pitchFamily="34" charset="-128"/>
              </a:rPr>
              <a:t>    7+5+0</a:t>
            </a:r>
          </a:p>
          <a:p>
            <a:r>
              <a:rPr lang="en-US" b="1" dirty="0">
                <a:latin typeface="Arial Unicode MS" pitchFamily="34" charset="-128"/>
              </a:rPr>
              <a:t>     =12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743200" y="1371600"/>
            <a:ext cx="1500188" cy="8318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Query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Database</a:t>
            </a: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152400" y="4419600"/>
            <a:ext cx="3810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Oval 9"/>
          <p:cNvSpPr>
            <a:spLocks noChangeArrowheads="1"/>
          </p:cNvSpPr>
          <p:nvPr/>
        </p:nvSpPr>
        <p:spPr bwMode="auto">
          <a:xfrm>
            <a:off x="5638800" y="6172200"/>
            <a:ext cx="3810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Oval 10"/>
          <p:cNvSpPr>
            <a:spLocks noChangeArrowheads="1"/>
          </p:cNvSpPr>
          <p:nvPr/>
        </p:nvSpPr>
        <p:spPr bwMode="auto">
          <a:xfrm>
            <a:off x="5638800" y="4419600"/>
            <a:ext cx="3810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Oval 11"/>
          <p:cNvSpPr>
            <a:spLocks noChangeArrowheads="1"/>
          </p:cNvSpPr>
          <p:nvPr/>
        </p:nvSpPr>
        <p:spPr bwMode="auto">
          <a:xfrm>
            <a:off x="152400" y="2209800"/>
            <a:ext cx="3810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Oval 13"/>
          <p:cNvSpPr>
            <a:spLocks noChangeArrowheads="1"/>
          </p:cNvSpPr>
          <p:nvPr/>
        </p:nvSpPr>
        <p:spPr bwMode="auto">
          <a:xfrm>
            <a:off x="2438400" y="6172200"/>
            <a:ext cx="3810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Oval 14"/>
          <p:cNvSpPr>
            <a:spLocks noChangeArrowheads="1"/>
          </p:cNvSpPr>
          <p:nvPr/>
        </p:nvSpPr>
        <p:spPr bwMode="auto">
          <a:xfrm>
            <a:off x="2286000" y="2209800"/>
            <a:ext cx="3810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9" name="Oval 15"/>
          <p:cNvSpPr>
            <a:spLocks noChangeArrowheads="1"/>
          </p:cNvSpPr>
          <p:nvPr/>
        </p:nvSpPr>
        <p:spPr bwMode="auto">
          <a:xfrm>
            <a:off x="152400" y="2743200"/>
            <a:ext cx="381000" cy="304800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61" name="Oval 17"/>
          <p:cNvSpPr>
            <a:spLocks noChangeArrowheads="1"/>
          </p:cNvSpPr>
          <p:nvPr/>
        </p:nvSpPr>
        <p:spPr bwMode="auto">
          <a:xfrm>
            <a:off x="3048000" y="6096000"/>
            <a:ext cx="381000" cy="304800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62" name="Oval 18"/>
          <p:cNvSpPr>
            <a:spLocks noChangeArrowheads="1"/>
          </p:cNvSpPr>
          <p:nvPr/>
        </p:nvSpPr>
        <p:spPr bwMode="auto">
          <a:xfrm>
            <a:off x="3124200" y="2667000"/>
            <a:ext cx="381000" cy="304800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Text Box 19"/>
          <p:cNvSpPr txBox="1">
            <a:spLocks noChangeArrowheads="1"/>
          </p:cNvSpPr>
          <p:nvPr/>
        </p:nvSpPr>
        <p:spPr bwMode="auto">
          <a:xfrm>
            <a:off x="5105400" y="304800"/>
            <a:ext cx="3414713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Step 2: Initial Searching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5754688" cy="4108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  <a:latin typeface="Arial Unicode MS" pitchFamily="34" charset="-128"/>
              </a:rPr>
              <a:t>Query: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NKCKTPQGQRLVNQWIKQPLMD………</a:t>
            </a:r>
          </a:p>
          <a:p>
            <a:endParaRPr lang="en-US" b="1" dirty="0">
              <a:solidFill>
                <a:schemeClr val="bg2"/>
              </a:solidFill>
              <a:latin typeface="Arial Unicode MS" pitchFamily="34" charset="-128"/>
            </a:endParaRP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NKC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KCK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CKT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KTP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TPQ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   </a:t>
            </a:r>
            <a:r>
              <a:rPr lang="en-US" b="1" dirty="0">
                <a:solidFill>
                  <a:schemeClr val="hlink"/>
                </a:solidFill>
                <a:latin typeface="Arial Unicode MS" pitchFamily="34" charset="-128"/>
              </a:rPr>
              <a:t>PQG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      QGQ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                    GQR……..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781800" y="990600"/>
            <a:ext cx="1490663" cy="5568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hlink"/>
                </a:solidFill>
                <a:latin typeface="Arial Unicode MS" pitchFamily="34" charset="-128"/>
              </a:rPr>
              <a:t>Database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PQG= 18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PEG=15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PRG=14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PKG=14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PNG=13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PDG=13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PHG=13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PMG=13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PSG=13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PQA=12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PQN=12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…..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676400" y="5257800"/>
            <a:ext cx="1479550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latin typeface="Arial Unicode MS" pitchFamily="34" charset="-128"/>
              </a:rPr>
              <a:t>   7+5+6</a:t>
            </a:r>
          </a:p>
          <a:p>
            <a:r>
              <a:rPr lang="en-US" b="1" dirty="0">
                <a:latin typeface="Arial Unicode MS" pitchFamily="34" charset="-128"/>
              </a:rPr>
              <a:t>   =18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3200400" y="5257800"/>
            <a:ext cx="1228221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Arial Unicode MS" pitchFamily="34" charset="-128"/>
              </a:rPr>
              <a:t>..PQG..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..PEG..</a:t>
            </a:r>
          </a:p>
          <a:p>
            <a:r>
              <a:rPr lang="en-US" b="1" dirty="0">
                <a:latin typeface="Arial Unicode MS" pitchFamily="34" charset="-128"/>
              </a:rPr>
              <a:t>  7+2+6</a:t>
            </a:r>
          </a:p>
          <a:p>
            <a:r>
              <a:rPr lang="en-US" b="1" dirty="0">
                <a:latin typeface="Arial Unicode MS" pitchFamily="34" charset="-128"/>
              </a:rPr>
              <a:t>=15 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724400" y="5260975"/>
            <a:ext cx="1483098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Arial Unicode MS" pitchFamily="34" charset="-128"/>
              </a:rPr>
              <a:t>…PQG…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…PQA…</a:t>
            </a:r>
          </a:p>
          <a:p>
            <a:r>
              <a:rPr lang="en-US" b="1" dirty="0">
                <a:latin typeface="Arial Unicode MS" pitchFamily="34" charset="-128"/>
              </a:rPr>
              <a:t>    7+5+0</a:t>
            </a:r>
          </a:p>
          <a:p>
            <a:r>
              <a:rPr lang="en-US" b="1" dirty="0">
                <a:latin typeface="Arial Unicode MS" pitchFamily="34" charset="-128"/>
              </a:rPr>
              <a:t>     =12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76200" y="5334000"/>
            <a:ext cx="1500188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Arial Unicode MS" pitchFamily="34" charset="-128"/>
              </a:rPr>
              <a:t>Query</a:t>
            </a:r>
          </a:p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Database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0" y="914400"/>
            <a:ext cx="5943600" cy="2308324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The initial search is done for a word of length "W"</a:t>
            </a:r>
            <a:r>
              <a:rPr lang="en-US" sz="1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that scores at least "T"</a:t>
            </a:r>
            <a:r>
              <a:rPr lang="en-US" sz="1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when compared to the query using a substitution matrix.</a:t>
            </a:r>
            <a:r>
              <a:rPr lang="en-US" sz="1200" b="1" dirty="0">
                <a:solidFill>
                  <a:schemeClr val="bg2"/>
                </a:solidFill>
                <a:latin typeface="Arial" charset="0"/>
                <a:cs typeface="Arial" charset="0"/>
              </a:rPr>
              <a:t> Word hits are then extended in either direction in an attempt to generate an alignment with a score exceeding the threshold of "S". The "T" parameter dictates the speed and sensitivity of the search.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4800600" y="3657600"/>
            <a:ext cx="896938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T=13</a:t>
            </a: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6858000" y="1447800"/>
            <a:ext cx="1371600" cy="3200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 Score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3" grpId="0" animBg="1" autoUpdateAnimBg="0"/>
      <p:bldP spid="213004" grpId="0" animBg="1" autoUpdateAnimBg="0"/>
      <p:bldP spid="2130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r>
              <a:rPr lang="en-US" sz="2800" b="1" dirty="0"/>
              <a:t>High Scoring Pair (HSP</a:t>
            </a:r>
            <a:r>
              <a:rPr lang="en-US" sz="3200" b="1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0" y="1285875"/>
            <a:ext cx="6705600" cy="2143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The initial search is done for a word of length "W" that scores at least "T" when compared to the query using a substitution matrix.</a:t>
            </a:r>
            <a:r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Word hits are then extended in either direction in an attempt to generate an alignment with a score exceeding the threshold of "S". The "T" parameter dictates the speed and sensitivity of the search.</a:t>
            </a:r>
            <a:r>
              <a:rPr lang="en-US" sz="200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27000" y="4013200"/>
            <a:ext cx="8890000" cy="132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 dirty="0">
              <a:latin typeface="Arial Unicode MS" pitchFamily="34" charset="-128"/>
            </a:endParaRPr>
          </a:p>
          <a:p>
            <a:r>
              <a:rPr lang="en-US" sz="2000" b="1" dirty="0">
                <a:latin typeface="Arial Unicode MS" pitchFamily="34" charset="-128"/>
              </a:rPr>
              <a:t>…..</a:t>
            </a: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SLAALLNKCKT</a:t>
            </a:r>
            <a:r>
              <a:rPr lang="en-US" sz="2000" b="1" dirty="0">
                <a:solidFill>
                  <a:schemeClr val="hlink"/>
                </a:solidFill>
                <a:latin typeface="Arial Unicode MS" pitchFamily="34" charset="-128"/>
              </a:rPr>
              <a:t>PQG</a:t>
            </a: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QRLVNQWIKQPLMDKNR IEERLNLVEA</a:t>
            </a:r>
            <a:r>
              <a:rPr lang="en-US" sz="2000" dirty="0">
                <a:latin typeface="Arial Unicode MS" pitchFamily="34" charset="-128"/>
              </a:rPr>
              <a:t>…</a:t>
            </a:r>
          </a:p>
          <a:p>
            <a:r>
              <a:rPr lang="en-US" sz="2000" dirty="0">
                <a:latin typeface="Arial Unicode MS" pitchFamily="34" charset="-128"/>
              </a:rPr>
              <a:t>      </a:t>
            </a:r>
            <a:r>
              <a:rPr lang="en-US" sz="2000" dirty="0">
                <a:solidFill>
                  <a:schemeClr val="accent1"/>
                </a:solidFill>
                <a:latin typeface="Arial Unicode MS" pitchFamily="34" charset="-128"/>
              </a:rPr>
              <a:t>+LA++L+         TP  G   R++    +W+    P+   D        +  ER          +A</a:t>
            </a:r>
            <a:r>
              <a:rPr lang="en-US" sz="2000" dirty="0">
                <a:latin typeface="Arial Unicode MS" pitchFamily="34" charset="-128"/>
              </a:rPr>
              <a:t>  </a:t>
            </a:r>
          </a:p>
          <a:p>
            <a:r>
              <a:rPr lang="en-US" sz="2000" dirty="0">
                <a:latin typeface="Arial Unicode MS" pitchFamily="34" charset="-128"/>
              </a:rPr>
              <a:t>…..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TLASVLDCTVT</a:t>
            </a: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PMG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SRMLKRWLHMPVRDTRVLLERQQTIGA….</a:t>
            </a: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2286000" y="4318000"/>
            <a:ext cx="685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H="1">
            <a:off x="685800" y="4318000"/>
            <a:ext cx="160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2968625" y="4318000"/>
            <a:ext cx="4648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7010400" y="0"/>
            <a:ext cx="1490663" cy="39655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u="sng" dirty="0">
                <a:solidFill>
                  <a:schemeClr val="hlink"/>
                </a:solidFill>
                <a:latin typeface="Arial Unicode MS" pitchFamily="34" charset="-128"/>
              </a:rPr>
              <a:t>Database</a:t>
            </a:r>
          </a:p>
          <a:p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PQG= 18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PEG=15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PRG=14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PKG=14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PNG=13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PDG=13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PHG=13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PMG=13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PSG=13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PQA=12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PQN=12</a:t>
            </a:r>
          </a:p>
          <a:p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….. Etc.</a:t>
            </a:r>
          </a:p>
          <a:p>
            <a:endParaRPr lang="en-US" dirty="0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7086600" y="0"/>
            <a:ext cx="1371600" cy="2743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Oval 12"/>
          <p:cNvSpPr>
            <a:spLocks noChangeArrowheads="1"/>
          </p:cNvSpPr>
          <p:nvPr/>
        </p:nvSpPr>
        <p:spPr bwMode="auto">
          <a:xfrm>
            <a:off x="6858000" y="76200"/>
            <a:ext cx="1447800" cy="609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383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 Scoring Pair (HSP) :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114300" y="5562600"/>
            <a:ext cx="8915400" cy="681038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words of length W that score at least T are extended in both directions to derive the </a:t>
            </a:r>
            <a:r>
              <a:rPr lang="en-US" sz="2000" b="1" u="sng" dirty="0">
                <a:solidFill>
                  <a:schemeClr val="bg2"/>
                </a:solidFill>
                <a:latin typeface="Arial" charset="0"/>
                <a:cs typeface="Arial" charset="0"/>
              </a:rPr>
              <a:t>H</a:t>
            </a:r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igh-scoring </a:t>
            </a:r>
            <a:r>
              <a:rPr lang="en-US" sz="2000" b="1" u="sng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egment </a:t>
            </a:r>
            <a:r>
              <a:rPr lang="en-US" sz="2000" b="1" u="sng" dirty="0">
                <a:solidFill>
                  <a:schemeClr val="bg2"/>
                </a:solidFill>
                <a:latin typeface="Arial" charset="0"/>
                <a:cs typeface="Arial" charset="0"/>
              </a:rPr>
              <a:t>P</a:t>
            </a:r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airs</a:t>
            </a: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  <a:endParaRPr lang="en-US" dirty="0"/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3651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212725" y="604838"/>
            <a:ext cx="3978275" cy="528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chemeClr val="bg2"/>
                </a:solidFill>
                <a:latin typeface="Arial Unicode MS" pitchFamily="34" charset="-128"/>
              </a:rPr>
              <a:t>Step 3: Extension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lignment </a:t>
            </a:r>
            <a:r>
              <a:rPr lang="en-US" sz="3200" b="1" dirty="0"/>
              <a:t>s</a:t>
            </a:r>
            <a:r>
              <a:rPr lang="en-US" sz="3200" b="1" dirty="0" smtClean="0"/>
              <a:t>core</a:t>
            </a:r>
            <a:endParaRPr lang="en-US" sz="3200" b="1" dirty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304800" y="762000"/>
            <a:ext cx="6705600" cy="1868488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1400" b="1" dirty="0">
                <a:solidFill>
                  <a:schemeClr val="bg2"/>
                </a:solidFill>
                <a:latin typeface="Arial" charset="0"/>
                <a:cs typeface="Arial" charset="0"/>
              </a:rPr>
              <a:t>The initial search is done for a word of length "W" that scores at least "T" when compared to the query using a substitution matrix.</a:t>
            </a:r>
            <a:r>
              <a:rPr lang="en-US" sz="1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Word hits are then extended in either direction in an attempt to generate an alignment with</a:t>
            </a:r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a score exceeding the threshold of "S".</a:t>
            </a:r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The "T" parameter dictates the speed and sensitivity of the search.</a:t>
            </a: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379413" y="2895600"/>
            <a:ext cx="8845550" cy="3576638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</a:rPr>
              <a:t>Raw Score 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</a:endParaRPr>
          </a:p>
          <a:p>
            <a:pPr lvl="1"/>
            <a:endParaRPr lang="en-US" sz="2000" dirty="0">
              <a:latin typeface="Arial Unicode MS" pitchFamily="34" charset="-128"/>
            </a:endParaRP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The score of an alignment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</a:rPr>
              <a:t>, 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S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</a:rPr>
              <a:t>,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calculated as the sum of </a:t>
            </a: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substitution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and </a:t>
            </a:r>
          </a:p>
          <a:p>
            <a:pPr lvl="1"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gap scores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. </a:t>
            </a: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Substitution scores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are given by a look-up table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(see PAM, BLOSUM). Gap scores are typically calculated as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the sum of G, the gap opening penalty and L, the gap extension penalty.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For a gap of length n, the gap cost would be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</a:rPr>
              <a:t>G+Ln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.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The choice of gap costs, G and L is empirical,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but it is customary to choose a high value for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G (10-15)and a low value for L (1-2). </a:t>
            </a:r>
          </a:p>
          <a:p>
            <a:endParaRPr lang="en-US" sz="2000" dirty="0">
              <a:solidFill>
                <a:schemeClr val="bg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838200"/>
          </a:xfrm>
        </p:spPr>
        <p:txBody>
          <a:bodyPr/>
          <a:lstStyle/>
          <a:p>
            <a:r>
              <a:rPr lang="en-US" sz="4000" b="1" dirty="0"/>
              <a:t>GAP Score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609600" y="3733800"/>
            <a:ext cx="7213600" cy="211137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Gap scores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are typically calculated as the sum of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G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, </a:t>
            </a:r>
          </a:p>
          <a:p>
            <a:pPr lvl="1"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the gap opening penalty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and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L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, </a:t>
            </a: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</a:rPr>
              <a:t>the gap extension penalty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.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For a gap of length n, the gap cost would be </a:t>
            </a:r>
            <a:r>
              <a:rPr lang="en-US" b="1" dirty="0" err="1">
                <a:solidFill>
                  <a:schemeClr val="bg2"/>
                </a:solidFill>
                <a:latin typeface="Arial Unicode MS" pitchFamily="34" charset="-128"/>
              </a:rPr>
              <a:t>G+Ln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.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The choice of gap costs, G and L is empirical,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but it is customary to choose a high value for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 G (10-15)and a low value for L (1-2).</a:t>
            </a:r>
          </a:p>
        </p:txBody>
      </p:sp>
      <p:pic>
        <p:nvPicPr>
          <p:cNvPr id="216070" name="Picture 6" descr="gap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42950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6629400" y="381000"/>
            <a:ext cx="1600200" cy="457200"/>
          </a:xfrm>
          <a:prstGeom prst="wedgeRectCallout">
            <a:avLst>
              <a:gd name="adj1" fmla="val -265773"/>
              <a:gd name="adj2" fmla="val 351389"/>
            </a:avLst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GAP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609600" y="914400"/>
            <a:ext cx="31400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Step 4: GAP Insertion</a:t>
            </a:r>
          </a:p>
        </p:txBody>
      </p:sp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533400"/>
          </a:xfrm>
        </p:spPr>
        <p:txBody>
          <a:bodyPr/>
          <a:lstStyle/>
          <a:p>
            <a:r>
              <a:rPr lang="en-US" sz="4000" b="1" dirty="0"/>
              <a:t>Expect Value</a:t>
            </a:r>
          </a:p>
        </p:txBody>
      </p:sp>
      <p:pic>
        <p:nvPicPr>
          <p:cNvPr id="218116" name="Picture 4" descr="stat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267200" cy="68027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8289925" cy="278447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E=The number of matches expected to occur randomly with a given score. </a:t>
            </a:r>
          </a:p>
          <a:p>
            <a:pPr lvl="1" algn="l"/>
            <a:endParaRPr lang="en-US" sz="2000" dirty="0">
              <a:solidFill>
                <a:schemeClr val="bg2"/>
              </a:solidFill>
              <a:latin typeface="Arial Unicode MS" pitchFamily="34" charset="-128"/>
            </a:endParaRP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The number of different alignments with scores equivalent to or better </a:t>
            </a:r>
          </a:p>
          <a:p>
            <a:pPr lvl="1"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</a:rPr>
              <a:t>than S that are expected to occur in a database search by chance. </a:t>
            </a:r>
          </a:p>
          <a:p>
            <a:pPr lvl="1" algn="l"/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The lower the E value, more significant the match.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17525" y="4114800"/>
            <a:ext cx="8321675" cy="266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k= A variable with a value dependent upon the substitution matrix used and adjusted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for search base size. </a:t>
            </a:r>
          </a:p>
          <a:p>
            <a:pPr algn="l">
              <a:buFontTx/>
              <a:buChar char="•"/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m = length of query (in nucleotides or amino acids) </a:t>
            </a:r>
          </a:p>
          <a:p>
            <a:pPr algn="l">
              <a:buFontTx/>
              <a:buChar char="•"/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n = size of database (in nucleotides or amino acids) </a:t>
            </a:r>
          </a:p>
          <a:p>
            <a:pPr algn="l">
              <a:buFontTx/>
              <a:buChar char="•"/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mn</a:t>
            </a: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= size of the search space – (more on this later) </a:t>
            </a:r>
          </a:p>
          <a:p>
            <a:pPr algn="l">
              <a:buFontTx/>
              <a:buChar char="•"/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sz="1600" b="1" dirty="0">
                <a:solidFill>
                  <a:schemeClr val="bg2"/>
                </a:solidFill>
                <a:latin typeface="Symbol" pitchFamily="18" charset="2"/>
                <a:cs typeface="Arial" charset="0"/>
              </a:rPr>
              <a:t>l </a:t>
            </a: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= A statistical parameter used as a natural scale for the scoring system. </a:t>
            </a:r>
          </a:p>
          <a:p>
            <a:pPr algn="l">
              <a:buFontTx/>
              <a:buChar char="•"/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S = Raw Score = sum of substitution scores (</a:t>
            </a:r>
            <a:r>
              <a:rPr lang="en-US" sz="16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ungapped</a:t>
            </a: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 BLAST)or substitution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+ gap scores.</a:t>
            </a:r>
          </a:p>
          <a:p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7162800" y="6324600"/>
            <a:ext cx="1220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Arial Unicode MS" pitchFamily="34" charset="-128"/>
              </a:rPr>
              <a:t>Source NCBI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 animBg="1" autoUpdateAnimBg="0"/>
      <p:bldP spid="21812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z="4000" b="1" dirty="0" smtClean="0"/>
              <a:t>you </a:t>
            </a:r>
            <a:r>
              <a:rPr lang="en-US" sz="4000" b="1" dirty="0"/>
              <a:t>will be able to…..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759695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rial Unicode MS" pitchFamily="34" charset="-128"/>
              </a:rPr>
              <a:t>find </a:t>
            </a:r>
            <a:r>
              <a:rPr lang="en-US" b="1" dirty="0">
                <a:solidFill>
                  <a:srgbClr val="FFC000"/>
                </a:solidFill>
                <a:latin typeface="Arial Unicode MS" pitchFamily="34" charset="-128"/>
              </a:rPr>
              <a:t>homologous sequence for a sequence of interest 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</a:rPr>
              <a:t>Nucleotide: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</a:rPr>
              <a:t>Protein: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81200" y="2209800"/>
            <a:ext cx="6400800" cy="1323439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TTGGATTATTTGGGGATAATAATGAAGATAGCAA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TTATCTCAGGGAAAGGAGGAGTAGGAAAATCTTC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TA TTTCAACATCCTTAGCTAAGCTGTTTTCAAAAG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AGTTTAATATTGTAGCATTAGATTGTGATGTTGAT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4648200"/>
            <a:ext cx="8382000" cy="1015663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MSVMYKKILYPTDFSETAEIALKHVKAFKTLKAEEVILLHVIDER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EIKKRDIFSLLLGVAGLNKSVEEFE NELKNKLTEEAKNKMENIK</a:t>
            </a:r>
          </a:p>
          <a:p>
            <a:pPr algn="l"/>
            <a:r>
              <a:rPr lang="en-US" sz="2000" b="1" dirty="0">
                <a:solidFill>
                  <a:schemeClr val="bg2"/>
                </a:solidFill>
                <a:latin typeface="+mn-lt"/>
              </a:rPr>
              <a:t>KELEDVGFKVKDIIVVGIPHEEIVKIAEDEGVDIIIMGSHGKTNLKEILLG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85800" y="2714625"/>
            <a:ext cx="2590800" cy="1885950"/>
          </a:xfrm>
          <a:prstGeom prst="rect">
            <a:avLst/>
          </a:prstGeom>
          <a:solidFill>
            <a:schemeClr val="tx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chemeClr val="bg2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A  G  C  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A +1 –3 –3 -3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G –3 +1 –3 -3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C –3 –3 +1 -3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T –3 –3 –3 +1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038600" y="2260600"/>
            <a:ext cx="4267200" cy="2794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A</a:t>
            </a:r>
            <a:r>
              <a:rPr lang="en-US" altLang="en-US" sz="800" b="1" dirty="0">
                <a:latin typeface="Courier New" pitchFamily="49" charset="0"/>
              </a:rPr>
              <a:t>  </a:t>
            </a:r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R -1  5  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N -2  0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D -2 -2  1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C  0 -3 -3 -3  9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Q -1  1  0  0 -3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E -1  0  0  2 -4  2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G  0 -2  0 -1 -3 -2 -2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H -2  0  1 -1 -3  0  0 -2  8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I -1 -3 -3 -3 -1 -3 -3 -4 -3  4  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L -1 -2 -3 -4 -1 -2 -3 -4 -3  2  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K -1  2  0 -1 -3  1  1 -2 -1 -3 -2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M -1 -1 -2 -3 -1  0 -2 -3 -2  1  2 -1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F -2 -3 -3 -3 -2 -3 -3 -3 -1  0  0 -3  0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P -1 -2 -2 -1 -3 -1 -1 -2 -2 -3 -3 -1 -2 -4  7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S  1 -1  1  0 -1  0  0  0 -1 -2 -2  0 -1 -2 -1  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T  0 -1  0 -1 -1 -1 -1 -2 -2 -1 -1 -1 -1 -2 -1  1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W -3 -3 -4 -4 -2 -2 -3 -2 -2 -3 -2 -3 -1  1 -4 -3 -2 11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Y -2 -2 -2 -3 -2 -1 -2 -3  2 -1 -1 -2 -1  3 -3 -2 -2  2  7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V  0 -3 -3 -3 -1 -2 -2 -3 -3  3  1 -2  1 -1 -2 -2  0 -3 -1  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X  0 -1 -1 -1 -2 -1 -1 -1 -1 -1 -1 -1 -1 -1 -2  0  0 -2 -1 -1 -1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   A  R  N  D  C  Q  E  G  H  I  L  K  M  F  P  S  T  W  Y  V  X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6003925" y="2559050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BLOSUM </a:t>
            </a:r>
            <a:r>
              <a:rPr lang="en-US" sz="1800" b="1">
                <a:solidFill>
                  <a:schemeClr val="bg1"/>
                </a:solidFill>
                <a:latin typeface="Arial Unicode MS" pitchFamily="34" charset="-128"/>
              </a:rPr>
              <a:t>X</a:t>
            </a:r>
          </a:p>
          <a:p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/ PAM </a:t>
            </a:r>
            <a:r>
              <a:rPr lang="en-US" sz="1800" b="1">
                <a:solidFill>
                  <a:schemeClr val="bg1"/>
                </a:solidFill>
                <a:latin typeface="Arial Unicode MS" pitchFamily="34" charset="-128"/>
              </a:rPr>
              <a:t>X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537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0" y="5181600"/>
            <a:ext cx="8915400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The assumption that all point mutations occur at equal frequencies is not true.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The rate of transition mutations (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purine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to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purine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or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pyrimidine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to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pyrimidine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)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is approximately 1.5-5X that of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transversion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mutations (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purine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to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pyrimidine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or vice-versa)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in all genomes where it has been measured (see </a:t>
            </a:r>
            <a:r>
              <a:rPr lang="en-US" sz="1600" b="1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e.g.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Wakely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, </a:t>
            </a:r>
            <a:r>
              <a:rPr lang="en-US" sz="1600" b="1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Mol </a:t>
            </a:r>
            <a:r>
              <a:rPr lang="en-US" sz="1600" b="1" i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Biol</a:t>
            </a:r>
            <a:r>
              <a:rPr lang="en-US" sz="1600" b="1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Evol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11(3):436-42, 1994).</a:t>
            </a:r>
            <a:r>
              <a:rPr lang="en-US" dirty="0">
                <a:latin typeface="Arial Unicode MS" pitchFamily="34" charset="-128"/>
                <a:cs typeface="Arial" charset="0"/>
              </a:rPr>
              <a:t> 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765175" y="990600"/>
            <a:ext cx="7623175" cy="8318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It is better to use protein BLAST rather</a:t>
            </a:r>
            <a:b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 than nucleic acid BLAST searches if at all possible</a:t>
            </a:r>
          </a:p>
        </p:txBody>
      </p:sp>
      <p:sp>
        <p:nvSpPr>
          <p:cNvPr id="32359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/>
          <a:lstStyle/>
          <a:p>
            <a:r>
              <a:rPr lang="en-US" sz="4000" b="1" dirty="0"/>
              <a:t>Nucleotide BLAST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2143125" cy="46672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Scoring Matrix</a:t>
            </a: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7010400" y="6491288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 Unicode MS" pitchFamily="34" charset="-128"/>
              </a:rPr>
              <a:t>SOURCE NCBI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sz="4000" b="1" dirty="0"/>
              <a:t>What you can do with BLAST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838200" y="1703388"/>
            <a:ext cx="7010400" cy="391795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chemeClr val="bg2"/>
                </a:solidFill>
                <a:latin typeface="Arial Unicode MS" pitchFamily="34" charset="-128"/>
              </a:rPr>
              <a:t>Find homologous sequence in all combinations </a:t>
            </a:r>
          </a:p>
          <a:p>
            <a:pPr algn="l">
              <a:spcBef>
                <a:spcPct val="20000"/>
              </a:spcBef>
            </a:pPr>
            <a:r>
              <a:rPr lang="en-US" altLang="en-US" dirty="0">
                <a:solidFill>
                  <a:schemeClr val="bg2"/>
                </a:solidFill>
                <a:latin typeface="Arial Unicode MS" pitchFamily="34" charset="-128"/>
              </a:rPr>
              <a:t>(DNA/Protein) of query and database</a:t>
            </a: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.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b="1" dirty="0">
              <a:solidFill>
                <a:schemeClr val="bg2"/>
              </a:solidFill>
              <a:latin typeface="Arial Unicode MS" pitchFamily="34" charset="-128"/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chemeClr val="hlink"/>
                </a:solidFill>
                <a:latin typeface="Arial Unicode MS" pitchFamily="34" charset="-128"/>
              </a:rPr>
              <a:t>DNA</a:t>
            </a:r>
            <a:r>
              <a:rPr lang="en-US" altLang="en-US" b="1" dirty="0">
                <a:latin typeface="Arial Unicode MS" pitchFamily="34" charset="-128"/>
              </a:rPr>
              <a:t> Vs </a:t>
            </a: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DNA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chemeClr val="hlink"/>
                </a:solidFill>
                <a:latin typeface="Arial Unicode MS" pitchFamily="34" charset="-128"/>
              </a:rPr>
              <a:t>DNA translation</a:t>
            </a:r>
            <a:r>
              <a:rPr lang="en-US" altLang="en-US" b="1" dirty="0">
                <a:latin typeface="Arial Unicode MS" pitchFamily="34" charset="-128"/>
              </a:rPr>
              <a:t> Vs </a:t>
            </a: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Protein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chemeClr val="hlink"/>
                </a:solidFill>
                <a:latin typeface="Arial Unicode MS" pitchFamily="34" charset="-128"/>
              </a:rPr>
              <a:t>Protein</a:t>
            </a:r>
            <a:r>
              <a:rPr lang="en-US" altLang="en-US" b="1" dirty="0">
                <a:latin typeface="Arial Unicode MS" pitchFamily="34" charset="-128"/>
              </a:rPr>
              <a:t> Vs </a:t>
            </a: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Protein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chemeClr val="hlink"/>
                </a:solidFill>
                <a:latin typeface="Arial Unicode MS" pitchFamily="34" charset="-128"/>
              </a:rPr>
              <a:t>Protein</a:t>
            </a:r>
            <a:r>
              <a:rPr lang="en-US" altLang="en-US" b="1" dirty="0">
                <a:latin typeface="Arial Unicode MS" pitchFamily="34" charset="-128"/>
              </a:rPr>
              <a:t> Vs </a:t>
            </a: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DNA translation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chemeClr val="hlink"/>
                </a:solidFill>
                <a:latin typeface="Arial Unicode MS" pitchFamily="34" charset="-128"/>
              </a:rPr>
              <a:t>DNA translation</a:t>
            </a:r>
            <a:r>
              <a:rPr lang="en-US" altLang="en-US" b="1" dirty="0">
                <a:latin typeface="Arial Unicode MS" pitchFamily="34" charset="-128"/>
              </a:rPr>
              <a:t> Vs </a:t>
            </a:r>
            <a:r>
              <a:rPr lang="en-US" altLang="en-US" b="1" dirty="0">
                <a:solidFill>
                  <a:schemeClr val="bg2"/>
                </a:solidFill>
                <a:latin typeface="Arial Unicode MS" pitchFamily="34" charset="-128"/>
              </a:rPr>
              <a:t>DNA translation</a:t>
            </a:r>
          </a:p>
          <a:p>
            <a:endParaRPr lang="en-US" dirty="0">
              <a:latin typeface="Arial Unicode MS" pitchFamily="34" charset="-128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752600" y="3581400"/>
            <a:ext cx="5775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1. </a:t>
            </a:r>
            <a:r>
              <a:rPr lang="en-US">
                <a:latin typeface="Arial" charset="0"/>
              </a:rPr>
              <a:t> PAM 250 is equivalent to BLOSUM45.</a:t>
            </a:r>
          </a:p>
          <a:p>
            <a:r>
              <a:rPr lang="en-US">
                <a:latin typeface="Arial" charset="0"/>
              </a:rPr>
              <a:t>2.  PAM 160 is equivalent to BLOSUM62.</a:t>
            </a:r>
          </a:p>
          <a:p>
            <a:r>
              <a:rPr lang="en-US">
                <a:latin typeface="Arial" charset="0"/>
              </a:rPr>
              <a:t>3.  PAM 120 is equivalent to BLOSUM80.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580313" cy="1562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Current Protocol in Bioinformatics:</a:t>
            </a:r>
          </a:p>
          <a:p>
            <a:pPr algn="l"/>
            <a:r>
              <a:rPr lang="en-US" dirty="0">
                <a:latin typeface="Arial" charset="0"/>
              </a:rPr>
              <a:t>UNIT 3.5     Selecting the Right Protein-Scoring Matrix </a:t>
            </a:r>
          </a:p>
          <a:p>
            <a:pPr algn="l"/>
            <a:r>
              <a:rPr lang="en-US" dirty="0">
                <a:latin typeface="Arial" charset="0"/>
                <a:hlinkClick r:id="rId2"/>
              </a:rPr>
              <a:t>http://www.mrw.interscience.wiley.com/emrw</a:t>
            </a:r>
          </a:p>
          <a:p>
            <a:pPr algn="l"/>
            <a:r>
              <a:rPr lang="en-US" dirty="0">
                <a:latin typeface="Arial" charset="0"/>
                <a:hlinkClick r:id="rId2"/>
              </a:rPr>
              <a:t>/9780471250951/cp/</a:t>
            </a:r>
            <a:r>
              <a:rPr lang="en-US" dirty="0" err="1">
                <a:latin typeface="Arial" charset="0"/>
                <a:hlinkClick r:id="rId2"/>
              </a:rPr>
              <a:t>cpbi</a:t>
            </a:r>
            <a:r>
              <a:rPr lang="en-US" dirty="0">
                <a:latin typeface="Arial" charset="0"/>
                <a:hlinkClick r:id="rId2"/>
              </a:rPr>
              <a:t>/article/bi0305/current/html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505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Protein scoring matrix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657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charset="0"/>
              </a:rPr>
              <a:t>Choosing a BLOSUM Matrix</a:t>
            </a:r>
          </a:p>
          <a:p>
            <a:endParaRPr lang="en-US" sz="3200" dirty="0"/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249238" y="1654175"/>
            <a:ext cx="89803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" charset="0"/>
              </a:rPr>
              <a:t>Locating all Potential Similarities: BLOSUM62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If the goal is to know the widest possible range of proteins </a:t>
            </a:r>
          </a:p>
          <a:p>
            <a:pPr algn="l"/>
            <a:r>
              <a:rPr lang="en-US" dirty="0">
                <a:latin typeface="Arial" charset="0"/>
              </a:rPr>
              <a:t>similar to the protein of interest, </a:t>
            </a:r>
          </a:p>
          <a:p>
            <a:pPr algn="l"/>
            <a:r>
              <a:rPr lang="en-US" dirty="0">
                <a:solidFill>
                  <a:srgbClr val="FFFF66"/>
                </a:solidFill>
                <a:latin typeface="Arial" charset="0"/>
              </a:rPr>
              <a:t>It is the best to use when the protein is</a:t>
            </a:r>
          </a:p>
          <a:p>
            <a:pPr algn="l"/>
            <a:r>
              <a:rPr lang="en-US" dirty="0" smtClean="0">
                <a:solidFill>
                  <a:srgbClr val="FFFF66"/>
                </a:solidFill>
                <a:latin typeface="Arial" charset="0"/>
              </a:rPr>
              <a:t>unknown </a:t>
            </a:r>
            <a:r>
              <a:rPr lang="en-US" dirty="0">
                <a:solidFill>
                  <a:srgbClr val="FFFF66"/>
                </a:solidFill>
                <a:latin typeface="Arial" charset="0"/>
              </a:rPr>
              <a:t>or may be a fragment of a larger protein. It would also </a:t>
            </a:r>
          </a:p>
          <a:p>
            <a:pPr algn="l"/>
            <a:r>
              <a:rPr lang="en-US" dirty="0">
                <a:solidFill>
                  <a:srgbClr val="FFFF66"/>
                </a:solidFill>
                <a:latin typeface="Arial" charset="0"/>
              </a:rPr>
              <a:t>be used when building a </a:t>
            </a:r>
            <a:r>
              <a:rPr lang="en-US" dirty="0" err="1">
                <a:solidFill>
                  <a:srgbClr val="FFFF66"/>
                </a:solidFill>
                <a:latin typeface="Arial" charset="0"/>
              </a:rPr>
              <a:t>phylogenetic</a:t>
            </a:r>
            <a:r>
              <a:rPr lang="en-US" dirty="0">
                <a:solidFill>
                  <a:srgbClr val="FFFF66"/>
                </a:solidFill>
                <a:latin typeface="Arial" charset="0"/>
              </a:rPr>
              <a:t> tree of the protein and </a:t>
            </a:r>
          </a:p>
          <a:p>
            <a:pPr algn="l"/>
            <a:r>
              <a:rPr lang="en-US" dirty="0">
                <a:solidFill>
                  <a:srgbClr val="FFFF66"/>
                </a:solidFill>
                <a:latin typeface="Arial" charset="0"/>
              </a:rPr>
              <a:t>examining its relationship to other proteins.</a:t>
            </a:r>
          </a:p>
          <a:p>
            <a:endParaRPr lang="en-US" dirty="0">
              <a:solidFill>
                <a:srgbClr val="FFFF66"/>
              </a:solidFill>
              <a:latin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501125" y="2005548"/>
            <a:ext cx="78808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+mn-lt"/>
              </a:rPr>
              <a:t>Determining if a Protein Sequence is a Member of a Particular 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  <a:latin typeface="+mn-lt"/>
              </a:rPr>
              <a:t>Protein Family: BLOSUM80 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Assume a protein is a known member of the serine protease family. </a:t>
            </a:r>
          </a:p>
          <a:p>
            <a:pPr algn="l"/>
            <a:r>
              <a:rPr lang="en-US" sz="2000" dirty="0">
                <a:latin typeface="+mn-lt"/>
              </a:rPr>
              <a:t>Using the protein as a query against protein databases with </a:t>
            </a:r>
          </a:p>
          <a:p>
            <a:pPr algn="l"/>
            <a:r>
              <a:rPr lang="en-US" sz="2000" dirty="0">
                <a:latin typeface="+mn-lt"/>
              </a:rPr>
              <a:t>BLOSUM62 will detect virtually all serine proteases, </a:t>
            </a:r>
          </a:p>
          <a:p>
            <a:pPr algn="l"/>
            <a:r>
              <a:rPr lang="en-US" sz="2000" dirty="0">
                <a:latin typeface="+mn-lt"/>
              </a:rPr>
              <a:t>but it is also likely that a sizable number of other matches irrelevant </a:t>
            </a:r>
          </a:p>
          <a:p>
            <a:pPr algn="l"/>
            <a:r>
              <a:rPr lang="en-US" sz="2000" dirty="0">
                <a:latin typeface="+mn-lt"/>
              </a:rPr>
              <a:t>to the researcher's purpose will be located. </a:t>
            </a:r>
          </a:p>
          <a:p>
            <a:pPr algn="l"/>
            <a:r>
              <a:rPr lang="en-US" sz="2000" dirty="0">
                <a:latin typeface="+mn-lt"/>
              </a:rPr>
              <a:t>In this case, the BLOSUM80 matrix should be used, </a:t>
            </a:r>
          </a:p>
          <a:p>
            <a:pPr algn="l"/>
            <a:r>
              <a:rPr lang="en-US" sz="2000" dirty="0">
                <a:latin typeface="+mn-lt"/>
              </a:rPr>
              <a:t>as it detects identities at the 50% level. </a:t>
            </a:r>
          </a:p>
          <a:p>
            <a:pPr algn="l"/>
            <a:r>
              <a:rPr lang="en-US" sz="2000" dirty="0">
                <a:latin typeface="+mn-lt"/>
              </a:rPr>
              <a:t>In effect, it reduces potentially irrelevant matches.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Choosing a BLOSUM Matrix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8092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" charset="0"/>
              </a:rPr>
              <a:t>Determining the Most Highly Similar Proteins to the 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Arial" charset="0"/>
              </a:rPr>
              <a:t>Query Protein Sequence: BLOSUM90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To reduce irrelevant matches even further, </a:t>
            </a:r>
          </a:p>
          <a:p>
            <a:pPr algn="l"/>
            <a:r>
              <a:rPr lang="en-US" dirty="0">
                <a:latin typeface="Arial" charset="0"/>
              </a:rPr>
              <a:t>using a high-numbered BLOSUM matrix will find only </a:t>
            </a:r>
          </a:p>
          <a:p>
            <a:pPr algn="l"/>
            <a:r>
              <a:rPr lang="en-US" dirty="0">
                <a:latin typeface="Arial" charset="0"/>
              </a:rPr>
              <a:t>those proteins most similar to the query protein sequence.</a:t>
            </a:r>
          </a:p>
        </p:txBody>
      </p:sp>
      <p:pic>
        <p:nvPicPr>
          <p:cNvPr id="3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304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Choosing a BLOSUM Matrix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hlinkClick r:id="rId5"/>
              </a:rPr>
              <a:t>http://media.hsls.pitt.edu/media/clres2705/blast.swf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http://media.hsls.pitt.edu/media/clres2705/blast2.swf</a:t>
            </a:r>
            <a:endParaRPr lang="en-US" sz="2000" b="1" dirty="0" smtClean="0"/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pPr algn="l"/>
            <a:endParaRPr lang="en-US" b="1" dirty="0" smtClean="0">
              <a:latin typeface="+mn-lt"/>
            </a:endParaRPr>
          </a:p>
          <a:p>
            <a:pPr algn="l"/>
            <a:r>
              <a:rPr lang="en-AU" sz="1200" b="1" dirty="0" smtClean="0">
                <a:latin typeface="+mn-lt"/>
              </a:rPr>
              <a:t>NCBI BLAST: </a:t>
            </a:r>
            <a:r>
              <a:rPr lang="en-US" sz="1200" dirty="0" smtClean="0">
                <a:latin typeface="+mn-lt"/>
                <a:hlinkClick r:id="rId6"/>
              </a:rPr>
              <a:t>http://blast.ncbi.nlm.nih.gov/Blast.cgi</a:t>
            </a:r>
            <a:endParaRPr lang="en-US" sz="1200" dirty="0" smtClean="0">
              <a:latin typeface="+mn-lt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572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</a:rPr>
              <a:t>Find homologous sequences for an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uncharacterized </a:t>
            </a:r>
          </a:p>
          <a:p>
            <a:pPr algn="l"/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archaebacterial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 protein, 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NP_247556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, from </a:t>
            </a:r>
          </a:p>
          <a:p>
            <a:pPr algn="l"/>
            <a:r>
              <a:rPr lang="en-US" b="1" i="1" dirty="0" err="1" smtClean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Methanococcus</a:t>
            </a:r>
            <a:r>
              <a:rPr lang="en-US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jannaschii</a:t>
            </a:r>
            <a:endParaRPr lang="en-US" b="1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 smtClean="0">
              <a:latin typeface="+mn-lt"/>
            </a:endParaRPr>
          </a:p>
          <a:p>
            <a:pPr algn="l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600" b="1" dirty="0"/>
              <a:t>BLAST Search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6894513" cy="1277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Find homologous sequences for 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uncharacterized </a:t>
            </a:r>
          </a:p>
          <a:p>
            <a:pPr algn="l"/>
            <a:r>
              <a:rPr lang="en-US" b="1" dirty="0" err="1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archaebacterial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 protein, </a:t>
            </a:r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NP_247556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, from </a:t>
            </a:r>
          </a:p>
          <a:p>
            <a:pPr algn="l"/>
            <a:r>
              <a:rPr lang="en-US" b="1" i="1" dirty="0" err="1">
                <a:solidFill>
                  <a:schemeClr val="tx2"/>
                </a:solidFill>
                <a:latin typeface="Arial Unicode MS" pitchFamily="34" charset="-128"/>
                <a:cs typeface="Arial" charset="0"/>
              </a:rPr>
              <a:t>Methanococcus</a:t>
            </a:r>
            <a:r>
              <a:rPr lang="en-US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jannaschii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5307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>
                <a:latin typeface="Arial Unicode MS" pitchFamily="34" charset="-128"/>
              </a:rPr>
              <a:t>Perform Protein-Protein Blast Search</a:t>
            </a:r>
          </a:p>
          <a:p>
            <a:endParaRPr lang="en-US" b="1">
              <a:latin typeface="Arial Unicode MS" pitchFamily="34" charset="-128"/>
            </a:endParaRPr>
          </a:p>
        </p:txBody>
      </p:sp>
      <p:sp>
        <p:nvSpPr>
          <p:cNvPr id="222213" name="AutoShape 5">
            <a:hlinkClick r:id="rId3"/>
          </p:cNvPr>
          <p:cNvSpPr>
            <a:spLocks noChangeArrowheads="1"/>
          </p:cNvSpPr>
          <p:nvPr/>
        </p:nvSpPr>
        <p:spPr bwMode="auto">
          <a:xfrm>
            <a:off x="7620000" y="228600"/>
            <a:ext cx="914400" cy="914400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1066800" y="3276600"/>
          <a:ext cx="6629400" cy="261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4" imgW="5942857" imgH="4486901" progId="PBrush">
                  <p:embed/>
                </p:oleObj>
              </mc:Choice>
              <mc:Fallback>
                <p:oleObj name="Bitmap Image" r:id="rId4" imgW="5942857" imgH="448690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76600"/>
                        <a:ext cx="6629400" cy="2613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9" descr="HSL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9" descr="HSL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 dirty="0"/>
              <a:t>BLAST Search</a:t>
            </a:r>
            <a:r>
              <a:rPr lang="en-US" sz="3600" dirty="0" smtClean="0"/>
              <a:t>..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533400" y="939800"/>
            <a:ext cx="6503988" cy="893763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pairwise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- Default BLAST alignment in pairs</a:t>
            </a:r>
          </a:p>
          <a:p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query sequence and database match.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dirty="0"/>
          </a:p>
        </p:txBody>
      </p:sp>
      <p:graphicFrame>
        <p:nvGraphicFramePr>
          <p:cNvPr id="246794" name="Object 10"/>
          <p:cNvGraphicFramePr>
            <a:graphicFrameLocks noChangeAspect="1"/>
          </p:cNvGraphicFramePr>
          <p:nvPr/>
        </p:nvGraphicFramePr>
        <p:xfrm>
          <a:off x="609600" y="2133600"/>
          <a:ext cx="6934200" cy="384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Bitmap Image" r:id="rId3" imgW="5733333" imgH="3476190" progId="PBrush">
                  <p:embed/>
                </p:oleObj>
              </mc:Choice>
              <mc:Fallback>
                <p:oleObj name="Bitmap Image" r:id="rId3" imgW="5733333" imgH="34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6934200" cy="38473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 dirty="0"/>
              <a:t>BLAST </a:t>
            </a:r>
            <a:r>
              <a:rPr lang="en-US" sz="3600" dirty="0" smtClean="0"/>
              <a:t>Search</a:t>
            </a:r>
            <a:r>
              <a:rPr lang="en-US" sz="2000" dirty="0">
                <a:solidFill>
                  <a:schemeClr val="folHlink"/>
                </a:solidFill>
              </a:rPr>
              <a:t/>
            </a:r>
            <a:br>
              <a:rPr lang="en-US" sz="2000" dirty="0">
                <a:solidFill>
                  <a:schemeClr val="folHlink"/>
                </a:solidFill>
              </a:rPr>
            </a:b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6477000" cy="2246769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Query-anchored with identities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–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	The databases alignments are anchored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(shown in relation to) to the query sequence. Identities are displayed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as dots, with mismatches displayed as single letter 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amino acid abbreviations. </a:t>
            </a:r>
          </a:p>
          <a:p>
            <a:pPr algn="l">
              <a:buFontTx/>
              <a:buChar char="•"/>
            </a:pPr>
            <a:endParaRPr lang="en-US" sz="2000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3352800" y="2895600"/>
          <a:ext cx="51720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Bitmap Image" r:id="rId3" imgW="5172797" imgH="3753374" progId="PBrush">
                  <p:embed/>
                </p:oleObj>
              </mc:Choice>
              <mc:Fallback>
                <p:oleObj name="Bitmap Image" r:id="rId3" imgW="5172797" imgH="375337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95600"/>
                        <a:ext cx="5172075" cy="3124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1447800" y="1524000"/>
            <a:ext cx="72056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find statistically significant matches, based on sequence similarity, to a protein or nucleotide sequence of interest.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obtain </a:t>
            </a: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information on inferred function of the gene </a:t>
            </a: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or protein</a:t>
            </a: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f</a:t>
            </a: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ind </a:t>
            </a: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conserved domains in your sequence </a:t>
            </a: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of interest that </a:t>
            </a: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are common to many sequences. 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ompare </a:t>
            </a: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two known sequences for similarity.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will be able to…..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 dirty="0"/>
              <a:t>BLAST </a:t>
            </a:r>
            <a:r>
              <a:rPr lang="en-US" sz="3600" dirty="0" smtClean="0"/>
              <a:t>Search</a:t>
            </a:r>
            <a:r>
              <a:rPr lang="en-US" sz="2000" dirty="0">
                <a:solidFill>
                  <a:schemeClr val="folHlink"/>
                </a:solidFill>
              </a:rPr>
              <a:t/>
            </a:r>
            <a:br>
              <a:rPr lang="en-US" sz="2000" dirty="0">
                <a:solidFill>
                  <a:schemeClr val="folHlink"/>
                </a:solidFill>
              </a:rPr>
            </a:br>
            <a:r>
              <a:rPr lang="en-US" sz="2000" dirty="0">
                <a:solidFill>
                  <a:schemeClr val="folHlink"/>
                </a:solidFill>
              </a:rPr>
              <a:t> </a:t>
            </a:r>
            <a:br>
              <a:rPr lang="en-US" sz="2000" dirty="0">
                <a:solidFill>
                  <a:schemeClr val="folHlink"/>
                </a:solidFill>
              </a:rPr>
            </a:b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248525" cy="162560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chemeClr val="bg2"/>
                </a:solidFill>
                <a:latin typeface="Arial" charset="0"/>
                <a:cs typeface="Arial" charset="0"/>
              </a:rPr>
              <a:t>Flat Query-anchored with identities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 Unicode MS"/>
                <a:cs typeface="Arial" charset="0"/>
              </a:rPr>
              <a:t>–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The 'flat' display shows inserts as deletions on the query.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Identities are displayed as dashes, with mismatches displayed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as single letter amino acid abbreviations.</a:t>
            </a:r>
          </a:p>
          <a:p>
            <a:endParaRPr lang="en-US" sz="2000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914400" y="2667001"/>
          <a:ext cx="7086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Bitmap Image" r:id="rId3" imgW="5144218" imgH="3914286" progId="PBrush">
                  <p:embed/>
                </p:oleObj>
              </mc:Choice>
              <mc:Fallback>
                <p:oleObj name="Bitmap Image" r:id="rId3" imgW="5144218" imgH="39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1"/>
                        <a:ext cx="7086600" cy="2819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r>
              <a:rPr lang="en-US" sz="3600" dirty="0"/>
              <a:t>BLAST </a:t>
            </a:r>
            <a:r>
              <a:rPr lang="en-US" sz="3600" dirty="0" smtClean="0"/>
              <a:t>Search</a:t>
            </a:r>
            <a:endParaRPr lang="en-US" sz="2000" dirty="0">
              <a:solidFill>
                <a:schemeClr val="folHlink"/>
              </a:solidFill>
            </a:endParaRPr>
          </a:p>
        </p:txBody>
      </p:sp>
      <p:graphicFrame>
        <p:nvGraphicFramePr>
          <p:cNvPr id="374786" name="Object 2"/>
          <p:cNvGraphicFramePr>
            <a:graphicFrameLocks noChangeAspect="1"/>
          </p:cNvGraphicFramePr>
          <p:nvPr/>
        </p:nvGraphicFramePr>
        <p:xfrm>
          <a:off x="533400" y="1066800"/>
          <a:ext cx="784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Bitmap Image" r:id="rId3" imgW="5780952" imgH="4086795" progId="PBrush">
                  <p:embed/>
                </p:oleObj>
              </mc:Choice>
              <mc:Fallback>
                <p:oleObj name="Bitmap Image" r:id="rId3" imgW="5780952" imgH="40867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848600" cy="4800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91" name="Line 19"/>
          <p:cNvSpPr>
            <a:spLocks noChangeShapeType="1"/>
          </p:cNvSpPr>
          <p:nvPr/>
        </p:nvSpPr>
        <p:spPr bwMode="auto">
          <a:xfrm rot="10776094">
            <a:off x="3657600" y="3124200"/>
            <a:ext cx="914400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9092" name="Line 20"/>
          <p:cNvSpPr>
            <a:spLocks noChangeShapeType="1"/>
          </p:cNvSpPr>
          <p:nvPr/>
        </p:nvSpPr>
        <p:spPr bwMode="auto">
          <a:xfrm rot="10776094">
            <a:off x="6781800" y="3505200"/>
            <a:ext cx="914400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9093" name="Line 21"/>
          <p:cNvSpPr>
            <a:spLocks noChangeShapeType="1"/>
          </p:cNvSpPr>
          <p:nvPr/>
        </p:nvSpPr>
        <p:spPr bwMode="auto">
          <a:xfrm rot="10776094">
            <a:off x="4800600" y="4572000"/>
            <a:ext cx="914400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9094" name="Oval 22"/>
          <p:cNvSpPr>
            <a:spLocks noChangeArrowheads="1"/>
          </p:cNvSpPr>
          <p:nvPr/>
        </p:nvSpPr>
        <p:spPr bwMode="auto">
          <a:xfrm>
            <a:off x="1295400" y="3810000"/>
            <a:ext cx="16764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Oval 23"/>
          <p:cNvSpPr>
            <a:spLocks noChangeArrowheads="1"/>
          </p:cNvSpPr>
          <p:nvPr/>
        </p:nvSpPr>
        <p:spPr bwMode="auto">
          <a:xfrm>
            <a:off x="1600200" y="4724400"/>
            <a:ext cx="5105400" cy="457200"/>
          </a:xfrm>
          <a:prstGeom prst="ellipse">
            <a:avLst/>
          </a:prstGeom>
          <a:noFill/>
          <a:ln w="9525">
            <a:solidFill>
              <a:srgbClr val="2DD33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6" name="Text Box 24"/>
          <p:cNvSpPr txBox="1">
            <a:spLocks noChangeArrowheads="1"/>
          </p:cNvSpPr>
          <p:nvPr/>
        </p:nvSpPr>
        <p:spPr bwMode="auto">
          <a:xfrm>
            <a:off x="3565525" y="1235075"/>
            <a:ext cx="4976813" cy="77152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chemeClr val="bg2"/>
                </a:solidFill>
                <a:latin typeface="Arial Unicode MS" pitchFamily="34" charset="-128"/>
              </a:rPr>
              <a:t>Program, query and database information</a:t>
            </a:r>
          </a:p>
          <a:p>
            <a:endParaRPr lang="en-US"/>
          </a:p>
        </p:txBody>
      </p:sp>
      <p:pic>
        <p:nvPicPr>
          <p:cNvPr id="10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r>
              <a:rPr lang="en-US" sz="3600" dirty="0"/>
              <a:t>BLAST </a:t>
            </a:r>
            <a:r>
              <a:rPr lang="en-US" sz="3600" dirty="0" smtClean="0"/>
              <a:t>Search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1066800" y="1371600"/>
            <a:ext cx="6431569" cy="4512004"/>
          </a:xfrm>
          <a:prstGeom prst="rect">
            <a:avLst/>
          </a:prstGeom>
          <a:solidFill>
            <a:schemeClr val="tx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latin typeface="Arial" charset="0"/>
              </a:rPr>
              <a:t>Orthologs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 from 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closely related species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 will 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have the highest scores and lowest E values </a:t>
            </a:r>
          </a:p>
          <a:p>
            <a:pPr lvl="1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Often 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E = 10</a:t>
            </a:r>
            <a:r>
              <a:rPr lang="en-US" b="1" baseline="30000" dirty="0">
                <a:solidFill>
                  <a:schemeClr val="bg2"/>
                </a:solidFill>
                <a:latin typeface="Arial" charset="0"/>
              </a:rPr>
              <a:t>-30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 to 10</a:t>
            </a:r>
            <a:r>
              <a:rPr lang="en-US" b="1" baseline="30000" dirty="0">
                <a:solidFill>
                  <a:schemeClr val="bg2"/>
                </a:solidFill>
                <a:latin typeface="Arial" charset="0"/>
              </a:rPr>
              <a:t>-100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Closely related </a:t>
            </a:r>
            <a:r>
              <a:rPr lang="en-US" b="1" dirty="0" err="1">
                <a:solidFill>
                  <a:schemeClr val="bg2"/>
                </a:solidFill>
                <a:latin typeface="Arial" charset="0"/>
              </a:rPr>
              <a:t>homologs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 with highly 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 conserved function and structure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 will 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have high scores</a:t>
            </a:r>
          </a:p>
          <a:p>
            <a:pPr lvl="1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Often 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E = 10</a:t>
            </a:r>
            <a:r>
              <a:rPr lang="en-US" b="1" baseline="30000" dirty="0">
                <a:solidFill>
                  <a:schemeClr val="bg2"/>
                </a:solidFill>
                <a:latin typeface="Arial" charset="0"/>
              </a:rPr>
              <a:t>-15 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to 10</a:t>
            </a:r>
            <a:r>
              <a:rPr lang="en-US" b="1" baseline="30000" dirty="0">
                <a:solidFill>
                  <a:schemeClr val="bg2"/>
                </a:solidFill>
                <a:latin typeface="Arial" charset="0"/>
              </a:rPr>
              <a:t>-50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Distantly related </a:t>
            </a:r>
            <a:r>
              <a:rPr lang="en-US" b="1" dirty="0" err="1">
                <a:solidFill>
                  <a:schemeClr val="bg2"/>
                </a:solidFill>
                <a:latin typeface="Arial" charset="0"/>
              </a:rPr>
              <a:t>homologs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 may be 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hard to identify</a:t>
            </a:r>
          </a:p>
          <a:p>
            <a:pPr lvl="1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Less than 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E = 10</a:t>
            </a:r>
            <a:r>
              <a:rPr lang="en-US" b="1" baseline="30000" dirty="0">
                <a:solidFill>
                  <a:schemeClr val="bg2"/>
                </a:solidFill>
                <a:latin typeface="Arial" charset="0"/>
              </a:rPr>
              <a:t>-4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  <a:p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457200"/>
          </a:xfrm>
        </p:spPr>
        <p:txBody>
          <a:bodyPr/>
          <a:lstStyle/>
          <a:p>
            <a:r>
              <a:rPr lang="en-US" sz="3600" b="1" dirty="0"/>
              <a:t>PSI BLAST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 Unicode MS" pitchFamily="34" charset="-128"/>
              </a:rPr>
              <a:t>P</a:t>
            </a:r>
            <a:r>
              <a:rPr lang="en-US" sz="2800" b="1" dirty="0">
                <a:latin typeface="Arial Unicode MS" pitchFamily="34" charset="-128"/>
              </a:rPr>
              <a:t>osition </a:t>
            </a:r>
            <a:r>
              <a:rPr lang="en-US" b="1" dirty="0">
                <a:latin typeface="Arial Unicode MS" pitchFamily="34" charset="-128"/>
              </a:rPr>
              <a:t>S</a:t>
            </a:r>
            <a:r>
              <a:rPr lang="en-US" sz="2800" b="1" dirty="0">
                <a:latin typeface="Arial Unicode MS" pitchFamily="34" charset="-128"/>
              </a:rPr>
              <a:t>pecific </a:t>
            </a:r>
            <a:r>
              <a:rPr lang="en-US" b="1" dirty="0">
                <a:latin typeface="Arial Unicode MS" pitchFamily="34" charset="-128"/>
              </a:rPr>
              <a:t>I</a:t>
            </a:r>
            <a:r>
              <a:rPr lang="en-US" sz="2800" b="1" dirty="0">
                <a:latin typeface="Arial Unicode MS" pitchFamily="34" charset="-128"/>
              </a:rPr>
              <a:t>terative Blast provides increased sensitivity in  searching and finds weak homologies to annotated entries in the database.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 Unicode MS" pitchFamily="34" charset="-128"/>
              </a:rPr>
              <a:t>It is a powerful tool for </a:t>
            </a:r>
            <a:r>
              <a:rPr lang="en-US" sz="2800" b="1" dirty="0">
                <a:latin typeface="Arial" charset="0"/>
                <a:cs typeface="Arial" charset="0"/>
              </a:rPr>
              <a:t>predicting both biochemical activities and function from sequence relationships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latin typeface="Arial Unicode MS" pitchFamily="34" charset="-128"/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457200"/>
          </a:xfrm>
        </p:spPr>
        <p:txBody>
          <a:bodyPr/>
          <a:lstStyle/>
          <a:p>
            <a:r>
              <a:rPr lang="en-US" sz="3600" b="1" dirty="0"/>
              <a:t>PSI BLAST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0813" cy="4419600"/>
          </a:xfrm>
          <a:solidFill>
            <a:schemeClr val="tx2"/>
          </a:solidFill>
          <a:ln>
            <a:solidFill>
              <a:schemeClr val="hlink"/>
            </a:solidFill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The first step is a gapped BLAST search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bg2"/>
                </a:solidFill>
                <a:latin typeface="Arial Unicode MS" pitchFamily="34" charset="-128"/>
              </a:rPr>
              <a:t>Hits scoring above a user defined threshold are used for a multiple alignment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A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p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osition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pecific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ubstitution 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m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atrix (PSSM) for the multiple alignment is constructed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bg2"/>
                </a:solidFill>
                <a:latin typeface="Arial Unicode MS" pitchFamily="34" charset="-128"/>
              </a:rPr>
              <a:t>Another BLAST search is performed using this newly build matrix instead of </a:t>
            </a:r>
            <a:r>
              <a:rPr lang="en-US" sz="2400" b="1" dirty="0" err="1">
                <a:solidFill>
                  <a:schemeClr val="bg2"/>
                </a:solidFill>
                <a:latin typeface="Arial Unicode MS" pitchFamily="34" charset="-128"/>
              </a:rPr>
              <a:t>Blosum</a:t>
            </a:r>
            <a:r>
              <a:rPr lang="en-US" sz="2400" b="1" dirty="0">
                <a:solidFill>
                  <a:schemeClr val="bg2"/>
                </a:solidFill>
                <a:latin typeface="Arial Unicode MS" pitchFamily="34" charset="-128"/>
              </a:rPr>
              <a:t> 62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New hits can be added to the alignment and the process repeated  </a:t>
            </a: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PSSM</a:t>
            </a: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 cstate="print"/>
          <a:srcRect l="955" t="9044" r="2866" b="5168"/>
          <a:stretch>
            <a:fillRect/>
          </a:stretch>
        </p:blipFill>
        <p:spPr bwMode="auto">
          <a:xfrm>
            <a:off x="250825" y="758825"/>
            <a:ext cx="8640763" cy="57975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5619750" y="1295400"/>
            <a:ext cx="171450" cy="54102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6229350" y="1295400"/>
            <a:ext cx="171450" cy="54102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591" name="AutoShape 7"/>
          <p:cNvSpPr>
            <a:spLocks noChangeArrowheads="1"/>
          </p:cNvSpPr>
          <p:nvPr/>
        </p:nvSpPr>
        <p:spPr bwMode="auto">
          <a:xfrm>
            <a:off x="2457450" y="3232150"/>
            <a:ext cx="2762250" cy="392113"/>
          </a:xfrm>
          <a:prstGeom prst="wedgeRectCallout">
            <a:avLst>
              <a:gd name="adj1" fmla="val 63111"/>
              <a:gd name="adj2" fmla="val 117208"/>
            </a:avLst>
          </a:prstGeom>
          <a:solidFill>
            <a:schemeClr val="tx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Weakly conserved serine</a:t>
            </a:r>
          </a:p>
        </p:txBody>
      </p:sp>
      <p:sp>
        <p:nvSpPr>
          <p:cNvPr id="195592" name="AutoShape 8"/>
          <p:cNvSpPr>
            <a:spLocks noChangeArrowheads="1"/>
          </p:cNvSpPr>
          <p:nvPr/>
        </p:nvSpPr>
        <p:spPr bwMode="auto">
          <a:xfrm>
            <a:off x="7010400" y="3232150"/>
            <a:ext cx="1936750" cy="392113"/>
          </a:xfrm>
          <a:prstGeom prst="wedgeRectCallout">
            <a:avLst>
              <a:gd name="adj1" fmla="val -75565"/>
              <a:gd name="adj2" fmla="val 79556"/>
            </a:avLst>
          </a:prstGeom>
          <a:solidFill>
            <a:schemeClr val="tx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  <a:latin typeface="Arial Unicode MS" pitchFamily="34" charset="-128"/>
              </a:rPr>
              <a:t>Active site serine</a:t>
            </a:r>
          </a:p>
        </p:txBody>
      </p:sp>
      <p:sp>
        <p:nvSpPr>
          <p:cNvPr id="195593" name="Oval 9"/>
          <p:cNvSpPr>
            <a:spLocks noChangeArrowheads="1"/>
          </p:cNvSpPr>
          <p:nvPr/>
        </p:nvSpPr>
        <p:spPr bwMode="auto">
          <a:xfrm>
            <a:off x="5562600" y="3657600"/>
            <a:ext cx="304800" cy="3048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6172200" y="3581400"/>
            <a:ext cx="228600" cy="2286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9" grpId="0" animBg="1"/>
      <p:bldP spid="195591" grpId="0" animBg="1" autoUpdateAnimBg="0"/>
      <p:bldP spid="19559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PSSM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255588" y="1371600"/>
            <a:ext cx="8631237" cy="49942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         A  R  N  D  C  Q  E  G  H  I  L  K  M  F  P  S  T  W  Y  V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206 D    0 -2  0  2 -4  2  4 -4 -3 -5 -4  0 -2 -6  1  0 -1 -6 -4 -1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207 G   -2 -1  0 -2 -4 -3 -3  6 -4 -5 -5  0 -2 -3 -2 -2 -1  0 -6 -5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208 V   -1  1 -3 -3 -5 -1 -2  6 -1 -4 -5  1 -5 -6 -4  0 -2 -6 -4 -2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209 I   -3  3 -3 -4 -6  0 -1 -4 -1  2 -4  6 -2 -5 -5 -3  0 -1 -4  0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210 S   -2 -5  0  8 -5 -3 -2 -1 -4 -7 -6 -4 -6 -7 -5  1 -3 -7 -5 -6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211 S    4 -4 -4 -4 -4 -1 -4 -2 -3 -3 -5 -4 -4 -5 -1  4  3 -6 -5 -3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212 C   -4 -7 -6 -7 12 -7 -7 -5 -6 -5 -5 -7 -5  0 -7 -4 -4 -5  0 -4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213 N   -2  0  2 -1 -6  7  0 -2  0 -6 -4  2  0 -2 -5 -1 -3 -3 -4 -3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214 G   -2 -3 -3 -4 -4 -4 -5  7 -4 -7 -7 -5 -4 -4 -6 -3 -5 -6 -6 -6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215 D   -5 -5 -2  9 -7 -4 -1 -5 -5 -7 -7 -4 -7 -7 -5 -4 -4 -8 -7 -7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216 S   -2 -4 -2 -4 -4 -3 -3 -3 -4 -6 -6 -3 -5 -6 -4  7 -2 -6 -5 -5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217 G   -3 -6 -4 -5 -6 -5 -6  8 -6 -8 -7 -5 -6 -7 -6 -4 -5 -6 -7 -7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218 G   -3 -6 -4 -5 -6 -5 -6  8 -6 -7 -7 -5 -6 -7 -6 -2 -4 -6 -7 -7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219 P   -2 -6 -6 -5 -6 -5 -5 -6 -6 -6 -7 -4 -6 -7  9 -4 -4 -7 -7 -6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220 L   -4 -6 -7 -7 -5 -5 -6 -7  0 -1  6 -6  1  0 -6 -6 -5 -5 -4  0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221 N   -1 -6  0 -6 -4 -4 -6 -6 -1  3  0 -5  4 -3 -6 -2 -1 -6 -1  6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222 C    0 -4 -5 -5 10 -2 -5 -5  1 -1 -1 -5  0 -1 -4 -1  0 -5  0  0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223 Q    0  1  4  2 -5  2  0  0  0 -4 -2  1  0  0  0 -1 -1 -3 -3 -4 </a:t>
            </a:r>
          </a:p>
          <a:p>
            <a:pPr eaLnBrk="0" hangingPunct="0"/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 224 A   -1 -1  1  3 -4 -1  1  4 -3 -4 -3 -1 -2 -2 -3  0 -2 -2 -2 -3</a:t>
            </a:r>
            <a:r>
              <a:rPr lang="en-US" sz="1600" b="1" dirty="0">
                <a:latin typeface="Courier New" pitchFamily="49" charset="0"/>
              </a:rPr>
              <a:t> </a:t>
            </a:r>
            <a:endParaRPr lang="en-US" altLang="en-US" sz="1600" b="1" dirty="0">
              <a:latin typeface="Courier New" pitchFamily="49" charset="0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255588" y="4124325"/>
            <a:ext cx="8583612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304800" y="2590800"/>
            <a:ext cx="85344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532188" y="3092450"/>
            <a:ext cx="3249612" cy="72707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2"/>
                </a:solidFill>
                <a:latin typeface="Arial Unicode MS" pitchFamily="34" charset="-128"/>
              </a:rPr>
              <a:t>Serine scored differently</a:t>
            </a:r>
          </a:p>
          <a:p>
            <a:pPr eaLnBrk="0" hangingPunct="0"/>
            <a:r>
              <a:rPr lang="en-US" altLang="en-US" sz="2000" b="1">
                <a:solidFill>
                  <a:schemeClr val="bg2"/>
                </a:solidFill>
                <a:latin typeface="Arial Unicode MS" pitchFamily="34" charset="-128"/>
              </a:rPr>
              <a:t> in these two positions</a:t>
            </a:r>
            <a:endParaRPr lang="en-US" altLang="en-US" b="1">
              <a:solidFill>
                <a:schemeClr val="bg2"/>
              </a:solidFill>
              <a:latin typeface="Arial Unicode MS" pitchFamily="34" charset="-128"/>
            </a:endParaRPr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304800" y="4124325"/>
            <a:ext cx="990600" cy="304800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3417" name="AutoShape 9"/>
          <p:cNvSpPr>
            <a:spLocks noChangeArrowheads="1"/>
          </p:cNvSpPr>
          <p:nvPr/>
        </p:nvSpPr>
        <p:spPr bwMode="auto">
          <a:xfrm>
            <a:off x="2882900" y="4724400"/>
            <a:ext cx="1371600" cy="422275"/>
          </a:xfrm>
          <a:prstGeom prst="wedgeRectCallout">
            <a:avLst>
              <a:gd name="adj1" fmla="val -86046"/>
              <a:gd name="adj2" fmla="val -110903"/>
            </a:avLst>
          </a:prstGeom>
          <a:solidFill>
            <a:srgbClr val="FFFF66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Arial Unicode MS" pitchFamily="34" charset="-128"/>
              </a:rPr>
              <a:t>Active site</a:t>
            </a:r>
          </a:p>
        </p:txBody>
      </p:sp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381000" y="2590800"/>
            <a:ext cx="838200" cy="304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9" name="Rectangle 11"/>
          <p:cNvSpPr>
            <a:spLocks noChangeArrowheads="1"/>
          </p:cNvSpPr>
          <p:nvPr/>
        </p:nvSpPr>
        <p:spPr bwMode="auto">
          <a:xfrm>
            <a:off x="6934200" y="1371600"/>
            <a:ext cx="381000" cy="3048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20" name="Rectangle 12"/>
          <p:cNvSpPr>
            <a:spLocks noChangeArrowheads="1"/>
          </p:cNvSpPr>
          <p:nvPr/>
        </p:nvSpPr>
        <p:spPr bwMode="auto">
          <a:xfrm>
            <a:off x="6934200" y="1447800"/>
            <a:ext cx="381000" cy="228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21" name="Rectangle 13"/>
          <p:cNvSpPr>
            <a:spLocks noChangeArrowheads="1"/>
          </p:cNvSpPr>
          <p:nvPr/>
        </p:nvSpPr>
        <p:spPr bwMode="auto">
          <a:xfrm>
            <a:off x="6934200" y="2590800"/>
            <a:ext cx="381000" cy="304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6934200" y="4114800"/>
            <a:ext cx="381000" cy="30480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32" name="Text Box 24"/>
          <p:cNvSpPr txBox="1">
            <a:spLocks noChangeArrowheads="1"/>
          </p:cNvSpPr>
          <p:nvPr/>
        </p:nvSpPr>
        <p:spPr bwMode="auto">
          <a:xfrm>
            <a:off x="13557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b="1" dirty="0"/>
              <a:t>PSI BLAST</a:t>
            </a:r>
          </a:p>
        </p:txBody>
      </p:sp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533400" y="1524000"/>
          <a:ext cx="5707063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Bitmap Image" r:id="rId3" imgW="5706272" imgH="5038095" progId="PBrush">
                  <p:embed/>
                </p:oleObj>
              </mc:Choice>
              <mc:Fallback>
                <p:oleObj name="Bitmap Image" r:id="rId3" imgW="5706272" imgH="50380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5707063" cy="5038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1549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Iteration 2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4953000" y="1143000"/>
          <a:ext cx="3810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Bitmap Image" r:id="rId5" imgW="5563377" imgH="4839375" progId="PBrush">
                  <p:embed/>
                </p:oleObj>
              </mc:Choice>
              <mc:Fallback>
                <p:oleObj name="Bitmap Image" r:id="rId5" imgW="5563377" imgH="483937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3810000" cy="426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6019800" y="609600"/>
            <a:ext cx="1549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Iteration 1</a:t>
            </a: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1050925" y="5830888"/>
            <a:ext cx="8413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 Unicode MS" pitchFamily="34" charset="-128"/>
              </a:rPr>
              <a:t>PSSM</a:t>
            </a: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5943600" y="4572000"/>
            <a:ext cx="14128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 Unicode MS" pitchFamily="34" charset="-128"/>
              </a:rPr>
              <a:t>BLOSUM62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 animBg="1" autoUpdateAnimBg="0"/>
      <p:bldP spid="278535" grpId="0" animBg="1" autoUpdateAnimBg="0"/>
      <p:bldP spid="278536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600" b="1" dirty="0"/>
              <a:t>PSI BLAST</a:t>
            </a:r>
          </a:p>
        </p:txBody>
      </p:sp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381000" y="1524000"/>
          <a:ext cx="5811838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Bitmap Image" r:id="rId3" imgW="5811061" imgH="4619048" progId="PBrush">
                  <p:embed/>
                </p:oleObj>
              </mc:Choice>
              <mc:Fallback>
                <p:oleObj name="Bitmap Image" r:id="rId3" imgW="5811061" imgH="46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5811838" cy="46196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65125" y="882650"/>
            <a:ext cx="15398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Iteration 3</a:t>
            </a: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6705600" y="914400"/>
            <a:ext cx="15398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Iteration 2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4572000" y="1819275"/>
          <a:ext cx="42672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Bitmap Image" r:id="rId5" imgW="5706272" imgH="5038095" progId="PBrush">
                  <p:embed/>
                </p:oleObj>
              </mc:Choice>
              <mc:Fallback>
                <p:oleObj name="Bitmap Image" r:id="rId5" imgW="5706272" imgH="503809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19275"/>
                        <a:ext cx="4267200" cy="5038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1143000" y="5562600"/>
            <a:ext cx="8413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 Unicode MS" pitchFamily="34" charset="-128"/>
              </a:rPr>
              <a:t>PSSM</a:t>
            </a: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5867400" y="5638800"/>
            <a:ext cx="8413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 Unicode MS" pitchFamily="34" charset="-128"/>
              </a:rPr>
              <a:t>PSSM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 animBg="1" autoUpdateAnimBg="0"/>
      <p:bldP spid="28160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600" b="1" dirty="0"/>
              <a:t>PSI BLAST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24225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25749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1812925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374650" y="1828800"/>
            <a:ext cx="8769350" cy="345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MJ0577 is probably a member of the Universal Stress Protein Family.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</a:t>
            </a:r>
            <a:b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</a:b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	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	The final set of significant annotated hits are to a set of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proteins with similarity to the Universal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stress protein (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Usp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) of </a:t>
            </a:r>
            <a:r>
              <a:rPr lang="en-US" sz="2000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E. coli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. This similarity between individual members of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the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Usp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family and MJ0577 is weak but the alignments are respectable.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A 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  <a:hlinkClick r:id="rId2"/>
              </a:rPr>
              <a:t>BLAST search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with the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aa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sequence of </a:t>
            </a:r>
            <a:r>
              <a:rPr lang="en-US" sz="2000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E. coli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UspA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reveals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a small set of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UspA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homologs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as the sole significant hits.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In the first 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  <a:hlinkClick r:id="rId3"/>
              </a:rPr>
              <a:t>PSI-BLAST iteration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using </a:t>
            </a:r>
            <a:r>
              <a:rPr lang="en-US" sz="2000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UspA</a:t>
            </a:r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as a query,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MJ0577 and some of its closest relatives emerge as significant hits.</a:t>
            </a:r>
          </a:p>
          <a:p>
            <a:endParaRPr lang="en-US" sz="2000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Blast search</a:t>
            </a:r>
            <a:endParaRPr lang="en-US" sz="4000" b="1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160020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2667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Jurassic park </a:t>
            </a:r>
            <a:r>
              <a:rPr lang="en-US" b="1" dirty="0" smtClean="0">
                <a:solidFill>
                  <a:schemeClr val="tx2"/>
                </a:solidFill>
                <a:latin typeface="+mn-lt"/>
                <a:hlinkClick r:id="rId3"/>
              </a:rPr>
              <a:t>sequence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endParaRPr lang="en-US" b="1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The Lost World </a:t>
            </a:r>
            <a:r>
              <a:rPr lang="en-US" b="1" dirty="0" smtClean="0">
                <a:solidFill>
                  <a:schemeClr val="tx2"/>
                </a:solidFill>
                <a:latin typeface="+mn-lt"/>
                <a:hlinkClick r:id="rId4"/>
              </a:rPr>
              <a:t>sequence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810000"/>
            <a:ext cx="1238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320675" y="1447800"/>
            <a:ext cx="882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Arial" charset="0"/>
              </a:rPr>
              <a:t>PHI-BLAST follows the rules for pattern syntax used by </a:t>
            </a:r>
            <a:r>
              <a:rPr lang="en-US" dirty="0" err="1">
                <a:latin typeface="Arial" charset="0"/>
              </a:rPr>
              <a:t>Prosite</a:t>
            </a:r>
            <a:r>
              <a:rPr lang="en-US" dirty="0">
                <a:latin typeface="Arial" charset="0"/>
              </a:rPr>
              <a:t>. </a:t>
            </a:r>
          </a:p>
          <a:p>
            <a:pPr eaLnBrk="0" hangingPunct="0"/>
            <a:endParaRPr lang="en-US" dirty="0"/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177800" y="3505200"/>
            <a:ext cx="90354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A short explanation of the syntax rules is available from </a:t>
            </a:r>
            <a:r>
              <a:rPr lang="en-US" dirty="0">
                <a:latin typeface="Arial" charset="0"/>
                <a:hlinkClick r:id="rId2"/>
              </a:rPr>
              <a:t>NCBI</a:t>
            </a:r>
            <a:r>
              <a:rPr lang="en-US" dirty="0">
                <a:latin typeface="Arial" charset="0"/>
              </a:rPr>
              <a:t>. </a:t>
            </a:r>
            <a:endParaRPr lang="en-US" sz="3200" dirty="0"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A good explanation of the syntax rules is also available 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dirty="0">
                <a:latin typeface="Arial" charset="0"/>
              </a:rPr>
              <a:t>    from the </a:t>
            </a:r>
            <a:r>
              <a:rPr lang="en-US" dirty="0" err="1">
                <a:latin typeface="Arial" charset="0"/>
                <a:hlinkClick r:id="rId3"/>
              </a:rPr>
              <a:t>Prosite</a:t>
            </a:r>
            <a:r>
              <a:rPr lang="en-US" dirty="0">
                <a:latin typeface="Arial" charset="0"/>
                <a:hlinkClick r:id="rId3"/>
              </a:rPr>
              <a:t> Tools Manual</a:t>
            </a:r>
            <a:r>
              <a:rPr lang="en-US" dirty="0">
                <a:latin typeface="Arial" charset="0"/>
              </a:rPr>
              <a:t>. </a:t>
            </a:r>
            <a:endParaRPr lang="en-US" sz="320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-2354263" y="1401763"/>
            <a:ext cx="84582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 sz="3200"/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457200" y="2438400"/>
            <a:ext cx="746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[LIVMF]-G-E-x-[GAS]-[LIVM]-x(5,11)-R-[STAQ]-A-x-[LIVMA]-x-[STACV] </a:t>
            </a:r>
            <a:endParaRPr lang="en-US"/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457200" y="5562600"/>
            <a:ext cx="5433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Try using this </a:t>
            </a:r>
            <a:r>
              <a:rPr lang="en-US" dirty="0">
                <a:latin typeface="+mn-lt"/>
                <a:hlinkClick r:id="rId4"/>
              </a:rPr>
              <a:t>Sequence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and its </a:t>
            </a:r>
            <a:r>
              <a:rPr lang="en-US" dirty="0">
                <a:latin typeface="+mn-lt"/>
                <a:hlinkClick r:id="rId4"/>
              </a:rPr>
              <a:t>pattern</a:t>
            </a:r>
            <a:r>
              <a:rPr lang="en-US" dirty="0"/>
              <a:t>. 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441325" y="5146675"/>
            <a:ext cx="159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Hands-On :</a:t>
            </a:r>
          </a:p>
        </p:txBody>
      </p:sp>
      <p:sp>
        <p:nvSpPr>
          <p:cNvPr id="3850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/>
              <a:t>PHI BLAST</a:t>
            </a:r>
          </a:p>
        </p:txBody>
      </p:sp>
      <p:pic>
        <p:nvPicPr>
          <p:cNvPr id="9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9906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1981201"/>
            <a:ext cx="5267325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5626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  <a:noFill/>
          <a:ln/>
        </p:spPr>
        <p:txBody>
          <a:bodyPr/>
          <a:lstStyle/>
          <a:p>
            <a:r>
              <a:rPr lang="en-US" sz="3600" b="1" dirty="0"/>
              <a:t>BLAST 2 Sequence</a:t>
            </a:r>
          </a:p>
        </p:txBody>
      </p:sp>
      <p:graphicFrame>
        <p:nvGraphicFramePr>
          <p:cNvPr id="346114" name="Object 2"/>
          <p:cNvGraphicFramePr>
            <a:graphicFrameLocks noChangeAspect="1"/>
          </p:cNvGraphicFramePr>
          <p:nvPr/>
        </p:nvGraphicFramePr>
        <p:xfrm>
          <a:off x="1371600" y="2362200"/>
          <a:ext cx="59055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Bitmap Image" r:id="rId3" imgW="5904762" imgH="3352381" progId="PBrush">
                  <p:embed/>
                </p:oleObj>
              </mc:Choice>
              <mc:Fallback>
                <p:oleObj name="Bitmap Image" r:id="rId3" imgW="5904762" imgH="335238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2200"/>
                        <a:ext cx="5905500" cy="3352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2057400" y="3200400"/>
            <a:ext cx="3657600" cy="1295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0" name="AutoShape 8">
            <a:hlinkClick r:id="rId5"/>
          </p:cNvPr>
          <p:cNvSpPr>
            <a:spLocks noChangeArrowheads="1"/>
          </p:cNvSpPr>
          <p:nvPr/>
        </p:nvSpPr>
        <p:spPr bwMode="auto">
          <a:xfrm>
            <a:off x="7315200" y="228600"/>
            <a:ext cx="914400" cy="914400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1" name="AutoShape 9"/>
          <p:cNvSpPr>
            <a:spLocks noChangeArrowheads="1"/>
          </p:cNvSpPr>
          <p:nvPr/>
        </p:nvSpPr>
        <p:spPr bwMode="auto">
          <a:xfrm>
            <a:off x="4419600" y="3733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1379538" y="1219200"/>
          <a:ext cx="59356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Bitmap Image" r:id="rId6" imgW="5934903" imgH="980952" progId="PBrush">
                  <p:embed/>
                </p:oleObj>
              </mc:Choice>
              <mc:Fallback>
                <p:oleObj name="Bitmap Image" r:id="rId6" imgW="5934903" imgH="9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219200"/>
                        <a:ext cx="5935662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dirty="0"/>
              <a:t>BLAST 2 Sequence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5981700" cy="95567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Compare two protein sequences </a:t>
            </a:r>
          </a:p>
          <a:p>
            <a:pPr algn="l"/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with </a:t>
            </a:r>
            <a:r>
              <a:rPr lang="en-US" sz="2800" b="1" dirty="0" err="1">
                <a:solidFill>
                  <a:schemeClr val="bg2"/>
                </a:solidFill>
                <a:latin typeface="Arial Unicode MS" pitchFamily="34" charset="-128"/>
              </a:rPr>
              <a:t>gi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 AAA28372 and </a:t>
            </a:r>
            <a:r>
              <a:rPr lang="en-US" sz="2800" b="1" dirty="0" err="1">
                <a:solidFill>
                  <a:schemeClr val="bg2"/>
                </a:solidFill>
                <a:latin typeface="Arial Unicode MS" pitchFamily="34" charset="-128"/>
              </a:rPr>
              <a:t>gi</a:t>
            </a:r>
            <a:r>
              <a:rPr lang="en-US" sz="2800" b="1" dirty="0">
                <a:solidFill>
                  <a:schemeClr val="bg2"/>
                </a:solidFill>
                <a:latin typeface="Arial Unicode MS" pitchFamily="34" charset="-128"/>
              </a:rPr>
              <a:t> AAA 28615</a:t>
            </a:r>
          </a:p>
        </p:txBody>
      </p:sp>
      <p:graphicFrame>
        <p:nvGraphicFramePr>
          <p:cNvPr id="345090" name="Object 2"/>
          <p:cNvGraphicFramePr>
            <a:graphicFrameLocks noChangeAspect="1"/>
          </p:cNvGraphicFramePr>
          <p:nvPr/>
        </p:nvGraphicFramePr>
        <p:xfrm>
          <a:off x="762000" y="2438400"/>
          <a:ext cx="60769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Bitmap Image" r:id="rId3" imgW="6076190" imgH="2029108" progId="PBrush">
                  <p:embed/>
                </p:oleObj>
              </mc:Choice>
              <mc:Fallback>
                <p:oleObj name="Bitmap Image" r:id="rId3" imgW="6076190" imgH="202910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6076950" cy="2028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1" name="Object 3"/>
          <p:cNvGraphicFramePr>
            <a:graphicFrameLocks noChangeAspect="1"/>
          </p:cNvGraphicFramePr>
          <p:nvPr/>
        </p:nvGraphicFramePr>
        <p:xfrm>
          <a:off x="2438400" y="3810000"/>
          <a:ext cx="6145213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Bitmap Image" r:id="rId5" imgW="6144483" imgH="2019048" progId="PBrush">
                  <p:embed/>
                </p:oleObj>
              </mc:Choice>
              <mc:Fallback>
                <p:oleObj name="Bitmap Image" r:id="rId5" imgW="6144483" imgH="2019048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0"/>
                        <a:ext cx="6145213" cy="201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7" name="Oval 7"/>
          <p:cNvSpPr>
            <a:spLocks noChangeArrowheads="1"/>
          </p:cNvSpPr>
          <p:nvPr/>
        </p:nvSpPr>
        <p:spPr bwMode="auto">
          <a:xfrm>
            <a:off x="685800" y="2667000"/>
            <a:ext cx="3276600" cy="762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2133600" y="4800600"/>
            <a:ext cx="3429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9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9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85800" y="2714625"/>
            <a:ext cx="2590800" cy="1885950"/>
          </a:xfrm>
          <a:prstGeom prst="rect">
            <a:avLst/>
          </a:prstGeom>
          <a:solidFill>
            <a:schemeClr val="tx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chemeClr val="bg2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A  G  C  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A +1 –3 –3 -3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G –3 +1 –3 -3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C –3 –3 +1 -3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T –3 –3 –3 +1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038600" y="2260600"/>
            <a:ext cx="4267200" cy="2794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A</a:t>
            </a:r>
            <a:r>
              <a:rPr lang="en-US" altLang="en-US" sz="800" b="1" dirty="0">
                <a:latin typeface="Courier New" pitchFamily="49" charset="0"/>
              </a:rPr>
              <a:t>  </a:t>
            </a:r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R -1  5  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N -2  0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D -2 -2  1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C  0 -3 -3 -3  9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Q -1  1  0  0 -3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E -1  0  0  2 -4  2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G  0 -2  0 -1 -3 -2 -2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H -2  0  1 -1 -3  0  0 -2  8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I -1 -3 -3 -3 -1 -3 -3 -4 -3  4  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L -1 -2 -3 -4 -1 -2 -3 -4 -3  2  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K -1  2  0 -1 -3  1  1 -2 -1 -3 -2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M -1 -1 -2 -3 -1  0 -2 -3 -2  1  2 -1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F -2 -3 -3 -3 -2 -3 -3 -3 -1  0  0 -3  0  6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P -1 -2 -2 -1 -3 -1 -1 -2 -2 -3 -3 -1 -2 -4  7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S  1 -1  1  0 -1  0  0  0 -1 -2 -2  0 -1 -2 -1  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T  0 -1  0 -1 -1 -1 -1 -2 -2 -1 -1 -1 -1 -2 -1  1  5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W -3 -3 -4 -4 -2 -2 -3 -2 -2 -3 -2 -3 -1  1 -4 -3 -2 11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Y -2 -2 -2 -3 -2 -1 -2 -3  2 -1 -1 -2 -1  3 -3 -2 -2  2  7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V  0 -3 -3 -3 -1 -2 -2 -3 -3  3  1 -2  1 -1 -2 -2  0 -3 -1  4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X  0 -1 -1 -1 -2 -1 -1 -1 -1 -1 -1 -1 -1 -1 -2  0  0 -2 -1 -1 -1</a:t>
            </a:r>
          </a:p>
          <a:p>
            <a:pPr algn="l" eaLnBrk="0" hangingPunct="0"/>
            <a:r>
              <a:rPr lang="en-US" altLang="en-US" sz="800" b="1" dirty="0">
                <a:solidFill>
                  <a:schemeClr val="bg2"/>
                </a:solidFill>
                <a:latin typeface="Courier New" pitchFamily="49" charset="0"/>
              </a:rPr>
              <a:t>   A  R  N  D  C  Q  E  G  H  I  L  K  M  F  P  S  T  W  Y  V  X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6003925" y="2559050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BLOSUM </a:t>
            </a:r>
            <a:r>
              <a:rPr lang="en-US" sz="1800" b="1">
                <a:solidFill>
                  <a:schemeClr val="bg1"/>
                </a:solidFill>
                <a:latin typeface="Arial Unicode MS" pitchFamily="34" charset="-128"/>
              </a:rPr>
              <a:t>X</a:t>
            </a:r>
          </a:p>
          <a:p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/ PAM </a:t>
            </a:r>
            <a:r>
              <a:rPr lang="en-US" sz="1800" b="1">
                <a:solidFill>
                  <a:schemeClr val="bg1"/>
                </a:solidFill>
                <a:latin typeface="Arial Unicode MS" pitchFamily="34" charset="-128"/>
              </a:rPr>
              <a:t>X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537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228600" y="5257800"/>
            <a:ext cx="8686800" cy="14465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The assumption that all point mutations occur at equal frequencies is not true.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The rate of transition mutations (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purine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to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purine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or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pyrimidine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to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pyrimidine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)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is approximately 1.5-5X that of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transversion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mutations (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purine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to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pyrimidine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or vice-versa)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in all genomes where it has been measured (see </a:t>
            </a:r>
            <a:r>
              <a:rPr lang="en-US" sz="1600" b="1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e.g.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Wakely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, </a:t>
            </a:r>
            <a:r>
              <a:rPr lang="en-US" sz="1600" b="1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Mol </a:t>
            </a:r>
            <a:r>
              <a:rPr lang="en-US" sz="1600" b="1" i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Biol</a:t>
            </a:r>
            <a:r>
              <a:rPr lang="en-US" sz="1600" b="1" i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Evol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11(3):436-42, 1994).</a:t>
            </a:r>
            <a:r>
              <a:rPr lang="en-US" dirty="0">
                <a:latin typeface="Arial Unicode MS" pitchFamily="34" charset="-128"/>
                <a:cs typeface="Arial" charset="0"/>
              </a:rPr>
              <a:t> 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765175" y="990600"/>
            <a:ext cx="7623175" cy="83185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It is better to use protein BLAST rather</a:t>
            </a:r>
            <a:b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 than nucleic acid BLAST searches if at all possible</a:t>
            </a:r>
          </a:p>
        </p:txBody>
      </p:sp>
      <p:sp>
        <p:nvSpPr>
          <p:cNvPr id="32359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 b="1" dirty="0"/>
              <a:t>Nucleotide BLAST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2143125" cy="46672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Scoring Matrix</a:t>
            </a: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7010400" y="6491288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 Unicode MS" pitchFamily="34" charset="-128"/>
              </a:rPr>
              <a:t>SOURCE NCBI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MIT libraries bioinformatics video tutorials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BIT 2.1: </a:t>
            </a:r>
            <a:r>
              <a:rPr lang="en-US" sz="2400" dirty="0" smtClean="0">
                <a:solidFill>
                  <a:schemeClr val="tx2"/>
                </a:solidFill>
                <a:hlinkClick r:id="rId2"/>
              </a:rPr>
              <a:t>Do I need to BLAST? The Use of BLAST Link</a:t>
            </a:r>
            <a:r>
              <a:rPr lang="en-US" sz="2400" dirty="0" smtClean="0">
                <a:solidFill>
                  <a:schemeClr val="tx2"/>
                </a:solidFill>
              </a:rPr>
              <a:t> (7:24)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BIT 2.2: 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Do I need to BLAST? The Use of Related Sequences</a:t>
            </a:r>
            <a:r>
              <a:rPr lang="en-US" sz="2400" dirty="0" smtClean="0">
                <a:solidFill>
                  <a:schemeClr val="tx2"/>
                </a:solidFill>
              </a:rPr>
              <a:t> (6:53)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BIT 2.3: </a:t>
            </a:r>
            <a:r>
              <a:rPr lang="en-US" sz="2400" dirty="0" smtClean="0">
                <a:solidFill>
                  <a:schemeClr val="tx2"/>
                </a:solidFill>
                <a:hlinkClick r:id="rId4"/>
              </a:rPr>
              <a:t>Nucleotide BLAST</a:t>
            </a:r>
            <a:r>
              <a:rPr lang="en-US" sz="2400" dirty="0" smtClean="0">
                <a:solidFill>
                  <a:schemeClr val="tx2"/>
                </a:solidFill>
              </a:rPr>
              <a:t> (5:46)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BIT 2.4: </a:t>
            </a:r>
            <a:r>
              <a:rPr lang="en-US" sz="2400" dirty="0" smtClean="0">
                <a:solidFill>
                  <a:schemeClr val="tx2"/>
                </a:solidFill>
                <a:hlinkClick r:id="rId5"/>
              </a:rPr>
              <a:t>Nucleotide BLAST: Algorithm Comparisons</a:t>
            </a:r>
            <a:r>
              <a:rPr lang="en-US" sz="2400" dirty="0" smtClean="0">
                <a:solidFill>
                  <a:schemeClr val="tx2"/>
                </a:solidFill>
              </a:rPr>
              <a:t> (6:14)</a:t>
            </a:r>
          </a:p>
          <a:p>
            <a:pPr>
              <a:buNone/>
            </a:pPr>
            <a:r>
              <a:rPr lang="en-US" sz="2400" dirty="0" smtClean="0"/>
              <a:t>NCBI</a:t>
            </a:r>
          </a:p>
          <a:p>
            <a:r>
              <a:rPr lang="en-US" sz="2400" dirty="0" smtClean="0">
                <a:solidFill>
                  <a:schemeClr val="tx2"/>
                </a:solidFill>
                <a:hlinkClick r:id="rId6"/>
              </a:rPr>
              <a:t>Sequence similarity searching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  <a:hlinkClick r:id="rId7"/>
              </a:rPr>
              <a:t>BLAST Help page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4" name="Picture 19" descr="HSLS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FFCC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Reference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93725" y="1949450"/>
            <a:ext cx="6218238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Current Protocols Online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</a:rPr>
              <a:t>: Wiley InterScience</a:t>
            </a:r>
          </a:p>
          <a:p>
            <a:r>
              <a:rPr lang="en-US">
                <a:solidFill>
                  <a:schemeClr val="bg2"/>
                </a:solidFill>
                <a:latin typeface="Arial Unicode MS" pitchFamily="34" charset="-128"/>
                <a:hlinkClick r:id="rId2"/>
              </a:rPr>
              <a:t>http://www.hsls.pitt.edu/resources/ebooks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</a:rPr>
              <a:t> </a:t>
            </a:r>
          </a:p>
        </p:txBody>
      </p:sp>
      <p:pic>
        <p:nvPicPr>
          <p:cNvPr id="328709" name="Picture 5" descr="cp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3429000" cy="30400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1981200" y="5486400"/>
            <a:ext cx="4627563" cy="1225550"/>
          </a:xfrm>
          <a:prstGeom prst="rect">
            <a:avLst/>
          </a:prstGeom>
          <a:solidFill>
            <a:srgbClr val="FFFFCC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Chapter 19, Unit 19.3</a:t>
            </a:r>
          </a:p>
          <a:p>
            <a:r>
              <a:rPr lang="en-US">
                <a:solidFill>
                  <a:schemeClr val="bg2"/>
                </a:solidFill>
                <a:latin typeface="Arial Unicode MS" pitchFamily="34" charset="-128"/>
              </a:rPr>
              <a:t>Sequence Similarity Searching </a:t>
            </a:r>
          </a:p>
          <a:p>
            <a:r>
              <a:rPr lang="en-US">
                <a:solidFill>
                  <a:schemeClr val="bg2"/>
                </a:solidFill>
                <a:latin typeface="Arial Unicode MS" pitchFamily="34" charset="-128"/>
              </a:rPr>
              <a:t>Using BLAST Family of Program</a:t>
            </a: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3962400" y="3241675"/>
            <a:ext cx="4889500" cy="831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 Unicode MS" pitchFamily="34" charset="-128"/>
              </a:rPr>
              <a:t>Current Protocols in Bioinformatics</a:t>
            </a:r>
          </a:p>
          <a:p>
            <a:r>
              <a:rPr lang="en-US">
                <a:solidFill>
                  <a:schemeClr val="bg2"/>
                </a:solidFill>
                <a:latin typeface="Arial Unicode MS" pitchFamily="34" charset="-128"/>
              </a:rPr>
              <a:t>Chapter 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hlinkClick r:id="rId5"/>
              </a:rPr>
              <a:t>http://media.hsls.pitt.edu/media/clres2705/align.swf</a:t>
            </a:r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pPr algn="l"/>
            <a:endParaRPr lang="en-US" b="1" dirty="0" smtClean="0">
              <a:latin typeface="+mn-lt"/>
            </a:endParaRPr>
          </a:p>
          <a:p>
            <a:pPr algn="l"/>
            <a:r>
              <a:rPr lang="en-AU" sz="1200" b="1" dirty="0" smtClean="0">
                <a:latin typeface="+mn-lt"/>
              </a:rPr>
              <a:t>BLAST2Seq: </a:t>
            </a:r>
            <a:r>
              <a:rPr lang="en-US" sz="1200" dirty="0" smtClean="0">
                <a:latin typeface="+mn-lt"/>
                <a:hlinkClick r:id="rId6"/>
              </a:rPr>
              <a:t>http://goo.gl/pDjn</a:t>
            </a:r>
            <a:endParaRPr lang="en-US" sz="1200" dirty="0" smtClean="0">
              <a:latin typeface="+mn-lt"/>
            </a:endParaRPr>
          </a:p>
          <a:p>
            <a:pPr algn="l"/>
            <a:r>
              <a:rPr lang="en-US" sz="1200" b="1" dirty="0" smtClean="0">
                <a:latin typeface="+mn-lt"/>
              </a:rPr>
              <a:t>LALIGN: </a:t>
            </a:r>
            <a:r>
              <a:rPr lang="en-US" sz="1200" dirty="0" smtClean="0">
                <a:hlinkClick r:id="rId7"/>
              </a:rPr>
              <a:t>http://www.ch.embnet.org/software/LALIGN_form.html</a:t>
            </a:r>
            <a:endParaRPr lang="en-US" sz="1200" b="1" dirty="0" smtClean="0">
              <a:latin typeface="+mn-lt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572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 smtClean="0">
                <a:latin typeface="Arial Unicode MS" pitchFamily="34" charset="-128"/>
              </a:rPr>
              <a:t>Compare two peptide sequences.</a:t>
            </a:r>
          </a:p>
          <a:p>
            <a:pPr algn="l"/>
            <a:endParaRPr lang="en-US" b="1" dirty="0" smtClean="0">
              <a:latin typeface="Arial Unicode MS" pitchFamily="34" charset="-128"/>
            </a:endParaRPr>
          </a:p>
          <a:p>
            <a:pPr algn="l"/>
            <a:r>
              <a:rPr lang="en-US" sz="1800" b="1" dirty="0" smtClean="0">
                <a:solidFill>
                  <a:schemeClr val="tx2"/>
                </a:solidFill>
                <a:latin typeface="Arial Unicode MS" pitchFamily="34" charset="-128"/>
              </a:rPr>
              <a:t>Sequence1: </a:t>
            </a:r>
            <a:r>
              <a:rPr lang="en-US" sz="1800" b="1" dirty="0" smtClean="0">
                <a:solidFill>
                  <a:schemeClr val="tx2"/>
                </a:solidFill>
                <a:latin typeface="Arial Unicode MS" pitchFamily="34" charset="-128"/>
                <a:hlinkClick r:id="rId8"/>
              </a:rPr>
              <a:t>http://goo.gl/QUB03</a:t>
            </a:r>
            <a:endParaRPr lang="en-US" sz="1800" b="1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algn="l"/>
            <a:r>
              <a:rPr lang="en-US" sz="1800" b="1" dirty="0" smtClean="0">
                <a:solidFill>
                  <a:schemeClr val="tx2"/>
                </a:solidFill>
                <a:latin typeface="Arial Unicode MS" pitchFamily="34" charset="-128"/>
              </a:rPr>
              <a:t>Sequence2: </a:t>
            </a:r>
            <a:r>
              <a:rPr lang="en-US" sz="1800" b="1" dirty="0" smtClean="0">
                <a:solidFill>
                  <a:schemeClr val="tx2"/>
                </a:solidFill>
                <a:latin typeface="Arial Unicode MS" pitchFamily="34" charset="-128"/>
                <a:hlinkClick r:id="rId9"/>
              </a:rPr>
              <a:t>http://goo.gl/N9FjJ</a:t>
            </a:r>
            <a:endParaRPr lang="en-US" sz="1800" b="1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algn="l"/>
            <a:endParaRPr lang="en-US" sz="1800" b="1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algn="l"/>
            <a:endParaRPr lang="en-US" b="1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 smtClean="0">
              <a:latin typeface="+mn-lt"/>
            </a:endParaRPr>
          </a:p>
          <a:p>
            <a:pPr algn="l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Sequence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ClustalW</a:t>
            </a:r>
            <a:r>
              <a:rPr lang="en-US" dirty="0" smtClean="0"/>
              <a:t>  and </a:t>
            </a:r>
            <a:r>
              <a:rPr lang="fr-FR" dirty="0" smtClean="0"/>
              <a:t>T-coffee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00600"/>
            <a:ext cx="7161022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hlinkClick r:id="rId5"/>
              </a:rPr>
              <a:t>http://media.hsls.pitt.edu/media/clres2705/msa.swf</a:t>
            </a:r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pPr algn="l"/>
            <a:endParaRPr lang="en-US" b="1" dirty="0" smtClean="0">
              <a:latin typeface="+mn-lt"/>
            </a:endParaRPr>
          </a:p>
          <a:p>
            <a:pPr algn="l"/>
            <a:r>
              <a:rPr lang="en-AU" sz="1200" b="1" dirty="0" err="1" smtClean="0">
                <a:latin typeface="+mn-lt"/>
              </a:rPr>
              <a:t>ClustalW</a:t>
            </a:r>
            <a:r>
              <a:rPr lang="en-AU" sz="1200" b="1" dirty="0" smtClean="0">
                <a:latin typeface="+mn-lt"/>
              </a:rPr>
              <a:t>:</a:t>
            </a:r>
            <a:r>
              <a:rPr lang="en-US" sz="1200" b="1" dirty="0" smtClean="0">
                <a:latin typeface="+mn-lt"/>
              </a:rPr>
              <a:t> </a:t>
            </a:r>
            <a:r>
              <a:rPr lang="fr-FR" sz="1200" u="sng" dirty="0" smtClean="0">
                <a:latin typeface="+mn-lt"/>
                <a:hlinkClick r:id="rId6"/>
              </a:rPr>
              <a:t>http://www.ebi.ac.uk/clustalw/index.html</a:t>
            </a:r>
            <a:endParaRPr lang="en-US" sz="1200" dirty="0" smtClean="0">
              <a:latin typeface="+mn-lt"/>
            </a:endParaRPr>
          </a:p>
          <a:p>
            <a:pPr algn="l"/>
            <a:r>
              <a:rPr lang="fr-FR" sz="1200" dirty="0" smtClean="0">
                <a:latin typeface="+mn-lt"/>
              </a:rPr>
              <a:t> </a:t>
            </a:r>
            <a:endParaRPr lang="en-US" sz="1200" dirty="0" smtClean="0">
              <a:latin typeface="+mn-lt"/>
            </a:endParaRPr>
          </a:p>
          <a:p>
            <a:pPr algn="l"/>
            <a:r>
              <a:rPr lang="fr-FR" sz="1200" b="1" dirty="0" smtClean="0">
                <a:latin typeface="+mn-lt"/>
              </a:rPr>
              <a:t>T-coffee: </a:t>
            </a:r>
            <a:r>
              <a:rPr lang="en-US" sz="1200" b="1" dirty="0" smtClean="0">
                <a:latin typeface="+mn-lt"/>
              </a:rPr>
              <a:t> </a:t>
            </a:r>
            <a:r>
              <a:rPr lang="fr-FR" sz="1200" u="sng" dirty="0" smtClean="0">
                <a:latin typeface="+mn-lt"/>
                <a:hlinkClick r:id="rId7"/>
              </a:rPr>
              <a:t>http://www.ebi.ac.uk/t-coffee/</a:t>
            </a:r>
            <a:endParaRPr lang="fr-FR" sz="1200" u="sng" dirty="0" smtClean="0">
              <a:latin typeface="+mn-lt"/>
            </a:endParaRPr>
          </a:p>
          <a:p>
            <a:pPr algn="l"/>
            <a:endParaRPr lang="fr-FR" sz="1200" u="sng" dirty="0" smtClean="0">
              <a:latin typeface="+mn-lt"/>
            </a:endParaRPr>
          </a:p>
          <a:p>
            <a:pPr algn="l"/>
            <a:r>
              <a:rPr lang="fr-FR" sz="1200" u="sng" dirty="0" err="1" smtClean="0">
                <a:latin typeface="+mn-lt"/>
              </a:rPr>
              <a:t>Sequence</a:t>
            </a:r>
            <a:r>
              <a:rPr lang="fr-FR" sz="1200" u="sng" dirty="0" smtClean="0">
                <a:latin typeface="+mn-lt"/>
              </a:rPr>
              <a:t> Manipulation Suit: </a:t>
            </a:r>
            <a:r>
              <a:rPr lang="en-US" sz="1200" dirty="0" smtClean="0">
                <a:latin typeface="+mn-lt"/>
                <a:hlinkClick r:id="rId8"/>
              </a:rPr>
              <a:t>http://www.bioinformatics.org/sms2/color_align_cons.html</a:t>
            </a:r>
            <a:endParaRPr lang="en-US" sz="1200" dirty="0" smtClean="0">
              <a:latin typeface="+mn-lt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572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dirty="0" smtClean="0">
                <a:latin typeface="+mn-lt"/>
              </a:rPr>
              <a:t> Create a multiple sequence alignment plot of six PLCg1 </a:t>
            </a:r>
            <a:r>
              <a:rPr lang="en-US" dirty="0" err="1" smtClean="0">
                <a:latin typeface="+mn-lt"/>
              </a:rPr>
              <a:t>orthologs</a:t>
            </a:r>
            <a:r>
              <a:rPr lang="en-US" dirty="0" smtClean="0">
                <a:latin typeface="+mn-lt"/>
              </a:rPr>
              <a:t> (human, mouse, chimps, rat, warm and chicken)</a:t>
            </a:r>
          </a:p>
          <a:p>
            <a:pPr algn="l"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 smtClean="0">
              <a:latin typeface="+mn-lt"/>
            </a:endParaRPr>
          </a:p>
          <a:p>
            <a:pPr algn="l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sz="4000" b="1" dirty="0"/>
              <a:t>S</a:t>
            </a:r>
            <a:r>
              <a:rPr lang="en-US" sz="4000" b="1" dirty="0" smtClean="0"/>
              <a:t>equence </a:t>
            </a:r>
            <a:r>
              <a:rPr lang="en-US" sz="4000" b="1" dirty="0"/>
              <a:t>A</a:t>
            </a:r>
            <a:r>
              <a:rPr lang="en-US" sz="4000" b="1" dirty="0" smtClean="0"/>
              <a:t>lignment</a:t>
            </a:r>
            <a:endParaRPr lang="en-US" sz="4000" b="1" dirty="0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102475" cy="4572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“BLAST”                    and                    “FASTA”</a:t>
            </a:r>
          </a:p>
        </p:txBody>
      </p:sp>
      <p:pic>
        <p:nvPicPr>
          <p:cNvPr id="199687" name="Picture 7" descr="algorith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572000" cy="38401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4800600" y="1905000"/>
            <a:ext cx="4040188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What is the best alignment ?</a:t>
            </a: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2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Sequence Manipulation &amp; Format Conversion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Sequence</a:t>
            </a:r>
            <a:r>
              <a:rPr lang="fr-FR" sz="2400" dirty="0" smtClean="0"/>
              <a:t> Manipulation Suite</a:t>
            </a:r>
            <a:endParaRPr lang="en-US" sz="2400" dirty="0" smtClean="0"/>
          </a:p>
          <a:p>
            <a:pPr lvl="1"/>
            <a:r>
              <a:rPr lang="en-US" sz="2000" u="sng" dirty="0" smtClean="0">
                <a:hlinkClick r:id="rId2"/>
              </a:rPr>
              <a:t>http://bioinformatics.org/sms2/</a:t>
            </a:r>
            <a:endParaRPr lang="en-US" sz="2000" dirty="0" smtClean="0"/>
          </a:p>
          <a:p>
            <a:r>
              <a:rPr lang="fr-FR" sz="2400" dirty="0" err="1" smtClean="0"/>
              <a:t>Readseq</a:t>
            </a:r>
            <a:endParaRPr lang="en-US" sz="2400" dirty="0" smtClean="0"/>
          </a:p>
          <a:p>
            <a:pPr lvl="1"/>
            <a:r>
              <a:rPr lang="fr-FR" sz="2000" u="sng" dirty="0" smtClean="0">
                <a:hlinkClick r:id="rId3"/>
              </a:rPr>
              <a:t>http://thr.cit.nih.gov/molbio/readseq/</a:t>
            </a:r>
            <a:endParaRPr 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9000"/>
            <a:ext cx="3657600" cy="23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581400"/>
            <a:ext cx="3037840" cy="2133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4495800" y="4191000"/>
            <a:ext cx="685800" cy="914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962400"/>
            <a:ext cx="1571264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+mn-lt"/>
              </a:rPr>
              <a:t>GenePept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724400"/>
            <a:ext cx="1135504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FASTA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hlinkClick r:id="rId5"/>
              </a:rPr>
              <a:t>http://media.hsls.pitt.edu/media/clres2705/readseq.swf</a:t>
            </a:r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pPr algn="l"/>
            <a:endParaRPr lang="en-US" b="1" dirty="0" smtClean="0">
              <a:latin typeface="+mn-lt"/>
            </a:endParaRPr>
          </a:p>
          <a:p>
            <a:pPr algn="l"/>
            <a:endParaRPr lang="fr-FR" sz="1200" u="sng" dirty="0" smtClean="0">
              <a:latin typeface="+mn-lt"/>
            </a:endParaRPr>
          </a:p>
          <a:p>
            <a:pPr algn="l"/>
            <a:r>
              <a:rPr lang="fr-FR" sz="1600" u="sng" dirty="0" err="1" smtClean="0">
                <a:latin typeface="+mn-lt"/>
              </a:rPr>
              <a:t>Readseq</a:t>
            </a:r>
            <a:r>
              <a:rPr lang="fr-FR" sz="1600" u="sng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  <a:hlinkClick r:id="rId6"/>
              </a:rPr>
              <a:t>http://www-bimas.cit.nih.gov/molbio/readseq/</a:t>
            </a:r>
            <a:endParaRPr lang="en-US" sz="1600" dirty="0" smtClean="0">
              <a:latin typeface="+mn-lt"/>
            </a:endParaRPr>
          </a:p>
          <a:p>
            <a:pPr algn="l"/>
            <a:endParaRPr lang="fr-FR" sz="1600" u="sng" dirty="0" smtClean="0">
              <a:latin typeface="+mn-lt"/>
            </a:endParaRPr>
          </a:p>
          <a:p>
            <a:pPr algn="l"/>
            <a:r>
              <a:rPr lang="fr-FR" sz="1600" u="sng" dirty="0" err="1" smtClean="0">
                <a:latin typeface="+mn-lt"/>
              </a:rPr>
              <a:t>Sequence</a:t>
            </a:r>
            <a:r>
              <a:rPr lang="fr-FR" sz="1600" u="sng" dirty="0" smtClean="0">
                <a:latin typeface="+mn-lt"/>
              </a:rPr>
              <a:t> Manipulation Suit:  </a:t>
            </a:r>
            <a:r>
              <a:rPr lang="en-US" sz="1600" dirty="0" smtClean="0">
                <a:latin typeface="+mn-lt"/>
                <a:hlinkClick r:id="rId7"/>
              </a:rPr>
              <a:t>http://www.bioinformatics.org/sms2/genbank_fasta.html</a:t>
            </a:r>
            <a:endParaRPr lang="fr-FR" sz="1600" u="sng" dirty="0" smtClean="0">
              <a:latin typeface="+mn-lt"/>
            </a:endParaRPr>
          </a:p>
          <a:p>
            <a:pPr algn="l"/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572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Convert sequence formats.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</a:rPr>
              <a:t> example: raw to FASTA or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GenBank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to FASTA etc.</a:t>
            </a:r>
          </a:p>
          <a:p>
            <a:pPr algn="l"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 smtClean="0">
              <a:latin typeface="+mn-lt"/>
            </a:endParaRPr>
          </a:p>
          <a:p>
            <a:pPr algn="l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Thank you!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latin typeface="Arial Rounded MT Bold" pitchFamily="34" charset="0"/>
              </a:rPr>
              <a:t>Any questions?</a:t>
            </a:r>
          </a:p>
        </p:txBody>
      </p:sp>
      <p:sp>
        <p:nvSpPr>
          <p:cNvPr id="401411" name="Text Box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981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tx2"/>
                </a:solidFill>
              </a:rPr>
              <a:t>Carrie Iwema		Ansuman Chattopadhyay</a:t>
            </a: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tx2"/>
                </a:solidFill>
                <a:hlinkClick r:id="rId2"/>
              </a:rPr>
              <a:t>iwema@pitt.edu</a:t>
            </a:r>
            <a:r>
              <a:rPr lang="en-US" sz="2000" b="1">
                <a:solidFill>
                  <a:schemeClr val="tx2"/>
                </a:solidFill>
              </a:rPr>
              <a:t>	</a:t>
            </a:r>
            <a:r>
              <a:rPr lang="en-US" sz="2000" b="1">
                <a:solidFill>
                  <a:schemeClr val="tx2"/>
                </a:solidFill>
                <a:hlinkClick r:id="rId3"/>
              </a:rPr>
              <a:t>ansuman@pitt.edu</a:t>
            </a:r>
            <a:r>
              <a:rPr lang="en-US" sz="2000" b="1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tx2"/>
                </a:solidFill>
              </a:rPr>
              <a:t>412-383-6887		412-648-1297</a:t>
            </a:r>
          </a:p>
          <a:p>
            <a:pPr>
              <a:lnSpc>
                <a:spcPct val="80000"/>
              </a:lnSpc>
            </a:pPr>
            <a:endParaRPr lang="en-US" sz="20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hlinkClick r:id="rId4"/>
              </a:rPr>
              <a:t>http://www.hsls.pitt.edu/guides/genetics</a:t>
            </a:r>
            <a:r>
              <a:rPr lang="en-US" sz="2000" b="1"/>
              <a:t> </a:t>
            </a:r>
          </a:p>
        </p:txBody>
      </p:sp>
      <p:pic>
        <p:nvPicPr>
          <p:cNvPr id="401412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1414" name="Picture 6" descr="dna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95400"/>
            <a:ext cx="14462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838200"/>
          </a:xfrm>
        </p:spPr>
        <p:txBody>
          <a:bodyPr/>
          <a:lstStyle/>
          <a:p>
            <a:r>
              <a:rPr lang="en-US" sz="4000" b="1" dirty="0"/>
              <a:t>S</a:t>
            </a:r>
            <a:r>
              <a:rPr lang="en-US" sz="4000" b="1" dirty="0" smtClean="0"/>
              <a:t>equence </a:t>
            </a:r>
            <a:r>
              <a:rPr lang="en-US" sz="4000" b="1" dirty="0"/>
              <a:t>A</a:t>
            </a:r>
            <a:r>
              <a:rPr lang="en-US" sz="4000" b="1" dirty="0" smtClean="0"/>
              <a:t>lignment </a:t>
            </a:r>
            <a:r>
              <a:rPr lang="en-US" sz="4000" b="1" dirty="0"/>
              <a:t>S</a:t>
            </a:r>
            <a:r>
              <a:rPr lang="en-US" sz="4000" b="1" dirty="0" smtClean="0"/>
              <a:t>core</a:t>
            </a:r>
            <a:endParaRPr lang="en-US" sz="4000" b="1" dirty="0"/>
          </a:p>
        </p:txBody>
      </p:sp>
      <p:pic>
        <p:nvPicPr>
          <p:cNvPr id="197636" name="Picture 1028" descr="algorith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1"/>
            <a:ext cx="4572000" cy="3429000"/>
          </a:xfrm>
          <a:prstGeom prst="rect">
            <a:avLst/>
          </a:prstGeom>
          <a:noFill/>
        </p:spPr>
      </p:pic>
      <p:pic>
        <p:nvPicPr>
          <p:cNvPr id="197640" name="Picture 1032" descr="sco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14400"/>
            <a:ext cx="3429000" cy="1326806"/>
          </a:xfrm>
          <a:prstGeom prst="rect">
            <a:avLst/>
          </a:prstGeom>
          <a:noFill/>
        </p:spPr>
      </p:pic>
      <p:sp>
        <p:nvSpPr>
          <p:cNvPr id="197645" name="Oval 1037"/>
          <p:cNvSpPr>
            <a:spLocks noChangeArrowheads="1"/>
          </p:cNvSpPr>
          <p:nvPr/>
        </p:nvSpPr>
        <p:spPr bwMode="auto">
          <a:xfrm>
            <a:off x="5486400" y="3962400"/>
            <a:ext cx="990600" cy="1088661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Text Box 1039"/>
          <p:cNvSpPr txBox="1">
            <a:spLocks noChangeArrowheads="1"/>
          </p:cNvSpPr>
          <p:nvPr/>
        </p:nvSpPr>
        <p:spPr bwMode="auto">
          <a:xfrm>
            <a:off x="762000" y="2286000"/>
            <a:ext cx="336391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Best Scoring Alignment</a:t>
            </a:r>
          </a:p>
        </p:txBody>
      </p:sp>
      <p:pic>
        <p:nvPicPr>
          <p:cNvPr id="9" name="Picture 19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/>
      <p:bldP spid="19764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2051"/>
          <p:cNvGraphicFramePr>
            <a:graphicFrameLocks noChangeAspect="1"/>
          </p:cNvGraphicFramePr>
          <p:nvPr/>
        </p:nvGraphicFramePr>
        <p:xfrm>
          <a:off x="1295400" y="2590800"/>
          <a:ext cx="6705600" cy="332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3" imgW="8580952" imgH="5630061" progId="PBrush">
                  <p:embed/>
                </p:oleObj>
              </mc:Choice>
              <mc:Fallback>
                <p:oleObj name="Bitmap Image" r:id="rId3" imgW="8580952" imgH="56300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6705600" cy="3320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2052"/>
          <p:cNvSpPr>
            <a:spLocks noGrp="1" noChangeArrowheads="1"/>
          </p:cNvSpPr>
          <p:nvPr>
            <p:ph type="title" idx="4294967295"/>
          </p:nvPr>
        </p:nvSpPr>
        <p:spPr>
          <a:xfrm>
            <a:off x="5867400" y="5943600"/>
            <a:ext cx="7772400" cy="1143000"/>
          </a:xfrm>
        </p:spPr>
        <p:txBody>
          <a:bodyPr/>
          <a:lstStyle/>
          <a:p>
            <a:r>
              <a:rPr lang="en-US" sz="800"/>
              <a:t>Growth of GenBank</a:t>
            </a:r>
          </a:p>
        </p:txBody>
      </p:sp>
      <p:sp>
        <p:nvSpPr>
          <p:cNvPr id="27653" name="Text Box 2053"/>
          <p:cNvSpPr txBox="1">
            <a:spLocks noChangeArrowheads="1"/>
          </p:cNvSpPr>
          <p:nvPr/>
        </p:nvSpPr>
        <p:spPr bwMode="auto">
          <a:xfrm>
            <a:off x="304800" y="1066800"/>
            <a:ext cx="8651727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 Unicode MS" pitchFamily="34" charset="-128"/>
              </a:rPr>
              <a:t>TACATTAGTGTTTATTACATTGAGAAACTTTATAATTAAAAAAGATTCATGTAAATTTCTTATTTGTTTA </a:t>
            </a:r>
          </a:p>
          <a:p>
            <a:r>
              <a:rPr lang="en-US" sz="1400" b="1" dirty="0">
                <a:solidFill>
                  <a:schemeClr val="tx2"/>
                </a:solidFill>
                <a:latin typeface="Arial Unicode MS" pitchFamily="34" charset="-128"/>
              </a:rPr>
              <a:t>TTTAGAGGTTTTAAATTTAATTTCTAAGGGTTTGCTGGTTTGATTGTTTAGAATATTTAACTTAATCAAA </a:t>
            </a:r>
          </a:p>
          <a:p>
            <a:r>
              <a:rPr lang="en-US" sz="1400" b="1" dirty="0">
                <a:solidFill>
                  <a:schemeClr val="tx2"/>
                </a:solidFill>
                <a:latin typeface="Arial Unicode MS" pitchFamily="34" charset="-128"/>
              </a:rPr>
              <a:t>TTATTTGAATTTTTGAAAATTAGGATTAATTAGGTAAGTAAATAAAATTTCTCTAACAAATAAGTTAAAT T</a:t>
            </a:r>
          </a:p>
          <a:p>
            <a:r>
              <a:rPr lang="en-US" sz="1400" b="1" dirty="0">
                <a:solidFill>
                  <a:schemeClr val="tx2"/>
                </a:solidFill>
                <a:latin typeface="Arial Unicode MS" pitchFamily="34" charset="-128"/>
              </a:rPr>
              <a:t>TATTATGAAGTAGTTACTTACCCTTAGAAAAATATGGTATAGAAAAGCTTAAATATTAAGAGTGATGAAG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655" name="Text Box 2055"/>
          <p:cNvSpPr txBox="1">
            <a:spLocks noChangeArrowheads="1"/>
          </p:cNvSpPr>
          <p:nvPr/>
        </p:nvSpPr>
        <p:spPr bwMode="auto">
          <a:xfrm>
            <a:off x="553380" y="228600"/>
            <a:ext cx="697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Sequence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Alignment </a:t>
            </a:r>
            <a:r>
              <a:rPr lang="en-US" sz="4000" b="1" dirty="0" err="1" smtClean="0">
                <a:solidFill>
                  <a:schemeClr val="tx2"/>
                </a:solidFill>
                <a:latin typeface="+mj-lt"/>
              </a:rPr>
              <a:t>etween</a:t>
            </a:r>
            <a:r>
              <a:rPr lang="en-US" sz="4000" b="1" dirty="0">
                <a:solidFill>
                  <a:schemeClr val="tx2"/>
                </a:solidFill>
                <a:latin typeface="+mj-lt"/>
              </a:rPr>
              <a:t>….</a:t>
            </a:r>
          </a:p>
        </p:txBody>
      </p:sp>
      <p:sp>
        <p:nvSpPr>
          <p:cNvPr id="27656" name="Text Box 2056"/>
          <p:cNvSpPr txBox="1">
            <a:spLocks noChangeArrowheads="1"/>
          </p:cNvSpPr>
          <p:nvPr/>
        </p:nvSpPr>
        <p:spPr bwMode="auto">
          <a:xfrm>
            <a:off x="3886200" y="1981200"/>
            <a:ext cx="1387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Unicode MS" pitchFamily="34" charset="-128"/>
              </a:rPr>
              <a:t>and </a:t>
            </a:r>
          </a:p>
        </p:txBody>
      </p:sp>
      <p:pic>
        <p:nvPicPr>
          <p:cNvPr id="9" name="Picture 19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/>
          <a:lstStyle/>
          <a:p>
            <a:r>
              <a:rPr lang="en-US" sz="4000" b="1" dirty="0"/>
              <a:t>S</a:t>
            </a:r>
            <a:r>
              <a:rPr lang="en-US" sz="4000" b="1" dirty="0" smtClean="0"/>
              <a:t>equence Alignment Algorithms</a:t>
            </a:r>
            <a:endParaRPr lang="en-US" sz="4000" b="1" dirty="0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337185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Dynamic Programming: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6916738" cy="4616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Needleman </a:t>
            </a:r>
            <a:r>
              <a:rPr lang="en-US" b="1" dirty="0" err="1">
                <a:solidFill>
                  <a:schemeClr val="bg2"/>
                </a:solidFill>
                <a:latin typeface="Arial Unicode MS" pitchFamily="34" charset="-128"/>
              </a:rPr>
              <a:t>Wunsch</a:t>
            </a:r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 Global Alignment  (1970):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555625" y="2590800"/>
            <a:ext cx="8283575" cy="1815882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Smith-Waterman Local Alignment (1981):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</a:rPr>
              <a:t>mathematically rigorous, guaranteed to find the best scoring 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</a:rPr>
              <a:t>Alignment between the pair of sequence being compared.</a:t>
            </a:r>
          </a:p>
          <a:p>
            <a:pPr algn="l"/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</a:rPr>
              <a:t> ….. </a:t>
            </a:r>
            <a:r>
              <a:rPr lang="en-US" sz="1600" b="1" dirty="0">
                <a:solidFill>
                  <a:schemeClr val="hlink"/>
                </a:solidFill>
                <a:latin typeface="Arial Unicode MS" pitchFamily="34" charset="-128"/>
              </a:rPr>
              <a:t>Slow, takes 20-25 minutes at our super computer center for a query of </a:t>
            </a:r>
          </a:p>
          <a:p>
            <a:pPr algn="l"/>
            <a:r>
              <a:rPr lang="en-US" sz="1600" b="1" dirty="0">
                <a:solidFill>
                  <a:schemeClr val="hlink"/>
                </a:solidFill>
                <a:latin typeface="Arial Unicode MS" pitchFamily="34" charset="-128"/>
              </a:rPr>
              <a:t>470 amino acids against a database of 89,912 sequences.</a:t>
            </a:r>
          </a:p>
          <a:p>
            <a:pPr algn="l"/>
            <a:endParaRPr lang="en-US" b="1" dirty="0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533400" y="4572000"/>
            <a:ext cx="808037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FASTA : 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</a:rPr>
              <a:t>heuristic approximations to Smith-waterman ( </a:t>
            </a:r>
            <a:r>
              <a:rPr lang="en-US" sz="1600" b="1" dirty="0" err="1">
                <a:solidFill>
                  <a:schemeClr val="bg2"/>
                </a:solidFill>
                <a:latin typeface="Arial Unicode MS" pitchFamily="34" charset="-128"/>
              </a:rPr>
              <a:t>Lipman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</a:rPr>
              <a:t> and Pearson, 1985)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533400" y="5257800"/>
            <a:ext cx="6735763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Basic Local Alignment Search Tools (1991)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latin typeface="Arial Unicode MS" pitchFamily="34" charset="-128"/>
              </a:rPr>
              <a:t>BLAST: </a:t>
            </a:r>
            <a:r>
              <a:rPr lang="en-US" sz="1600" b="1" dirty="0">
                <a:solidFill>
                  <a:schemeClr val="bg2"/>
                </a:solidFill>
                <a:latin typeface="Arial Unicode MS" pitchFamily="34" charset="-128"/>
              </a:rPr>
              <a:t>an approximation to a simplified version of Smith-Waterman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19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12">
      <a:dk1>
        <a:srgbClr val="333333"/>
      </a:dk1>
      <a:lt1>
        <a:srgbClr val="FFCC00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DAAE00"/>
      </a:accent4>
      <a:accent5>
        <a:srgbClr val="ADB8E2"/>
      </a:accent5>
      <a:accent6>
        <a:srgbClr val="2D2DB9"/>
      </a:accent6>
      <a:hlink>
        <a:srgbClr val="6699FF"/>
      </a:hlink>
      <a:folHlink>
        <a:srgbClr val="99CCFF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333333"/>
        </a:dk1>
        <a:lt1>
          <a:srgbClr val="CCCCFF"/>
        </a:lt1>
        <a:dk2>
          <a:srgbClr val="0B0506"/>
        </a:dk2>
        <a:lt2>
          <a:srgbClr val="FFCC00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1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2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6699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5759</TotalTime>
  <Words>6263</Words>
  <Application>Microsoft Office PowerPoint</Application>
  <PresentationFormat>On-screen Show (4:3)</PresentationFormat>
  <Paragraphs>735</Paragraphs>
  <Slides>62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Rounded MT Bold</vt:lpstr>
      <vt:lpstr>Arial Unicode MS</vt:lpstr>
      <vt:lpstr>Courier New</vt:lpstr>
      <vt:lpstr>Garamond</vt:lpstr>
      <vt:lpstr>Symbol</vt:lpstr>
      <vt:lpstr>Times New Roman</vt:lpstr>
      <vt:lpstr>Wingdings</vt:lpstr>
      <vt:lpstr>Edge</vt:lpstr>
      <vt:lpstr>Bitmap Image</vt:lpstr>
      <vt:lpstr>Sequence Similarity Searching    19th September,  2016</vt:lpstr>
      <vt:lpstr>Objectives</vt:lpstr>
      <vt:lpstr>you will be able to…..</vt:lpstr>
      <vt:lpstr>PowerPoint Presentation</vt:lpstr>
      <vt:lpstr>Blast search</vt:lpstr>
      <vt:lpstr>Sequence Alignment</vt:lpstr>
      <vt:lpstr>Sequence Alignment Score</vt:lpstr>
      <vt:lpstr>Growth of GenBank</vt:lpstr>
      <vt:lpstr>Sequence Alignment Algorithms</vt:lpstr>
      <vt:lpstr>BLAST Paper</vt:lpstr>
      <vt:lpstr>BLAST</vt:lpstr>
      <vt:lpstr>BLAST steps</vt:lpstr>
      <vt:lpstr>How BLAST Works….. Word Size</vt:lpstr>
      <vt:lpstr>PowerPoint Presentation</vt:lpstr>
      <vt:lpstr>Score the alignment</vt:lpstr>
      <vt:lpstr>Substitution Matrix…a look up table</vt:lpstr>
      <vt:lpstr>Percent Accepted Mutation (PAM)</vt:lpstr>
      <vt:lpstr>Blocks Substitution Matrix</vt:lpstr>
      <vt:lpstr>BLOSUM62</vt:lpstr>
      <vt:lpstr>BLOSUM62</vt:lpstr>
      <vt:lpstr>BLOSUM62</vt:lpstr>
      <vt:lpstr>Scoring Matrix</vt:lpstr>
      <vt:lpstr>Alignment Score</vt:lpstr>
      <vt:lpstr>Alignment Score</vt:lpstr>
      <vt:lpstr>PowerPoint Presentation</vt:lpstr>
      <vt:lpstr>High Scoring Pair (HSP)</vt:lpstr>
      <vt:lpstr>alignment score</vt:lpstr>
      <vt:lpstr>GAP Score</vt:lpstr>
      <vt:lpstr>Expect Value</vt:lpstr>
      <vt:lpstr>Nucleotide BLAST</vt:lpstr>
      <vt:lpstr>What you can do with BLAST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BLAST Search</vt:lpstr>
      <vt:lpstr>BLAST Search..</vt:lpstr>
      <vt:lpstr>BLAST Search </vt:lpstr>
      <vt:lpstr>BLAST Search   </vt:lpstr>
      <vt:lpstr>BLAST Search</vt:lpstr>
      <vt:lpstr>BLAST Search</vt:lpstr>
      <vt:lpstr>PSI BLAST</vt:lpstr>
      <vt:lpstr>PSI BLAST</vt:lpstr>
      <vt:lpstr>PSSM</vt:lpstr>
      <vt:lpstr>PSSM</vt:lpstr>
      <vt:lpstr>PSI BLAST</vt:lpstr>
      <vt:lpstr>PSI BLAST</vt:lpstr>
      <vt:lpstr>PSI BLAST</vt:lpstr>
      <vt:lpstr>PHI BLAST</vt:lpstr>
      <vt:lpstr>Pattern Search</vt:lpstr>
      <vt:lpstr>BLAST 2 Sequence</vt:lpstr>
      <vt:lpstr>BLAST 2 Sequence</vt:lpstr>
      <vt:lpstr>Nucleotide BLAST</vt:lpstr>
      <vt:lpstr>Tutorials</vt:lpstr>
      <vt:lpstr>Reference</vt:lpstr>
      <vt:lpstr>PowerPoint Presentation</vt:lpstr>
      <vt:lpstr>Multiple Sequence Alignment</vt:lpstr>
      <vt:lpstr>PowerPoint Presentation</vt:lpstr>
      <vt:lpstr>Sequence Manipulation &amp; Format Conversion</vt:lpstr>
      <vt:lpstr>PowerPoint Presentation</vt:lpstr>
      <vt:lpstr>Thank you!  Any questions?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techuser</dc:creator>
  <cp:lastModifiedBy>ansuman chattopadhyay</cp:lastModifiedBy>
  <cp:revision>268</cp:revision>
  <dcterms:created xsi:type="dcterms:W3CDTF">2002-12-02T14:54:17Z</dcterms:created>
  <dcterms:modified xsi:type="dcterms:W3CDTF">2016-09-19T14:00:02Z</dcterms:modified>
</cp:coreProperties>
</file>