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notesSlides/notesSlide12.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17"/>
  </p:notesMasterIdLst>
  <p:handoutMasterIdLst>
    <p:handoutMasterId r:id="rId118"/>
  </p:handoutMasterIdLst>
  <p:sldIdLst>
    <p:sldId id="429" r:id="rId2"/>
    <p:sldId id="580" r:id="rId3"/>
    <p:sldId id="660" r:id="rId4"/>
    <p:sldId id="664" r:id="rId5"/>
    <p:sldId id="665" r:id="rId6"/>
    <p:sldId id="666" r:id="rId7"/>
    <p:sldId id="726" r:id="rId8"/>
    <p:sldId id="828" r:id="rId9"/>
    <p:sldId id="725" r:id="rId10"/>
    <p:sldId id="728" r:id="rId11"/>
    <p:sldId id="727" r:id="rId12"/>
    <p:sldId id="729" r:id="rId13"/>
    <p:sldId id="730" r:id="rId14"/>
    <p:sldId id="731" r:id="rId15"/>
    <p:sldId id="732" r:id="rId16"/>
    <p:sldId id="733" r:id="rId17"/>
    <p:sldId id="826" r:id="rId18"/>
    <p:sldId id="734" r:id="rId19"/>
    <p:sldId id="583" r:id="rId20"/>
    <p:sldId id="735" r:id="rId21"/>
    <p:sldId id="736" r:id="rId22"/>
    <p:sldId id="737" r:id="rId23"/>
    <p:sldId id="738" r:id="rId24"/>
    <p:sldId id="739" r:id="rId25"/>
    <p:sldId id="740" r:id="rId26"/>
    <p:sldId id="741" r:id="rId27"/>
    <p:sldId id="742" r:id="rId28"/>
    <p:sldId id="743" r:id="rId29"/>
    <p:sldId id="744" r:id="rId30"/>
    <p:sldId id="745" r:id="rId31"/>
    <p:sldId id="746" r:id="rId32"/>
    <p:sldId id="747" r:id="rId33"/>
    <p:sldId id="748" r:id="rId34"/>
    <p:sldId id="749" r:id="rId35"/>
    <p:sldId id="750" r:id="rId36"/>
    <p:sldId id="751" r:id="rId37"/>
    <p:sldId id="821" r:id="rId38"/>
    <p:sldId id="752" r:id="rId39"/>
    <p:sldId id="753" r:id="rId40"/>
    <p:sldId id="754" r:id="rId41"/>
    <p:sldId id="755" r:id="rId42"/>
    <p:sldId id="827" r:id="rId43"/>
    <p:sldId id="824" r:id="rId44"/>
    <p:sldId id="756" r:id="rId45"/>
    <p:sldId id="757" r:id="rId46"/>
    <p:sldId id="758" r:id="rId47"/>
    <p:sldId id="759" r:id="rId48"/>
    <p:sldId id="760" r:id="rId49"/>
    <p:sldId id="762" r:id="rId50"/>
    <p:sldId id="763" r:id="rId51"/>
    <p:sldId id="764" r:id="rId52"/>
    <p:sldId id="761" r:id="rId53"/>
    <p:sldId id="765" r:id="rId54"/>
    <p:sldId id="766" r:id="rId55"/>
    <p:sldId id="768" r:id="rId56"/>
    <p:sldId id="767" r:id="rId57"/>
    <p:sldId id="825" r:id="rId58"/>
    <p:sldId id="769" r:id="rId59"/>
    <p:sldId id="770" r:id="rId60"/>
    <p:sldId id="771" r:id="rId61"/>
    <p:sldId id="772" r:id="rId62"/>
    <p:sldId id="774" r:id="rId63"/>
    <p:sldId id="595" r:id="rId64"/>
    <p:sldId id="668" r:id="rId65"/>
    <p:sldId id="594" r:id="rId66"/>
    <p:sldId id="773" r:id="rId67"/>
    <p:sldId id="775" r:id="rId68"/>
    <p:sldId id="777" r:id="rId69"/>
    <p:sldId id="822" r:id="rId70"/>
    <p:sldId id="778" r:id="rId71"/>
    <p:sldId id="829" r:id="rId72"/>
    <p:sldId id="790" r:id="rId73"/>
    <p:sldId id="780" r:id="rId74"/>
    <p:sldId id="781" r:id="rId75"/>
    <p:sldId id="782" r:id="rId76"/>
    <p:sldId id="783" r:id="rId77"/>
    <p:sldId id="830" r:id="rId78"/>
    <p:sldId id="784" r:id="rId79"/>
    <p:sldId id="786" r:id="rId80"/>
    <p:sldId id="788" r:id="rId81"/>
    <p:sldId id="785" r:id="rId82"/>
    <p:sldId id="789" r:id="rId83"/>
    <p:sldId id="787" r:id="rId84"/>
    <p:sldId id="831" r:id="rId85"/>
    <p:sldId id="795" r:id="rId86"/>
    <p:sldId id="796" r:id="rId87"/>
    <p:sldId id="797" r:id="rId88"/>
    <p:sldId id="798" r:id="rId89"/>
    <p:sldId id="799" r:id="rId90"/>
    <p:sldId id="800" r:id="rId91"/>
    <p:sldId id="801" r:id="rId92"/>
    <p:sldId id="802" r:id="rId93"/>
    <p:sldId id="803" r:id="rId94"/>
    <p:sldId id="804" r:id="rId95"/>
    <p:sldId id="805" r:id="rId96"/>
    <p:sldId id="806" r:id="rId97"/>
    <p:sldId id="807" r:id="rId98"/>
    <p:sldId id="808" r:id="rId99"/>
    <p:sldId id="809" r:id="rId100"/>
    <p:sldId id="810" r:id="rId101"/>
    <p:sldId id="811" r:id="rId102"/>
    <p:sldId id="812" r:id="rId103"/>
    <p:sldId id="814" r:id="rId104"/>
    <p:sldId id="815" r:id="rId105"/>
    <p:sldId id="816" r:id="rId106"/>
    <p:sldId id="817" r:id="rId107"/>
    <p:sldId id="792" r:id="rId108"/>
    <p:sldId id="794" r:id="rId109"/>
    <p:sldId id="791" r:id="rId110"/>
    <p:sldId id="818" r:id="rId111"/>
    <p:sldId id="819" r:id="rId112"/>
    <p:sldId id="820" r:id="rId113"/>
    <p:sldId id="823" r:id="rId114"/>
    <p:sldId id="832" r:id="rId115"/>
    <p:sldId id="676" r:id="rId11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D51946"/>
    <a:srgbClr val="008000"/>
    <a:srgbClr val="FF3300"/>
    <a:srgbClr val="07F946"/>
    <a:srgbClr val="FFFF99"/>
    <a:srgbClr val="CC00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39" autoAdjust="0"/>
    <p:restoredTop sz="88177" autoAdjust="0"/>
  </p:normalViewPr>
  <p:slideViewPr>
    <p:cSldViewPr>
      <p:cViewPr varScale="1">
        <p:scale>
          <a:sx n="65" d="100"/>
          <a:sy n="65" d="100"/>
        </p:scale>
        <p:origin x="-67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48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_rels/data10.xml.rels><?xml version="1.0" encoding="UTF-8" standalone="yes"?>
<Relationships xmlns="http://schemas.openxmlformats.org/package/2006/relationships"><Relationship Id="rId1" Type="http://schemas.openxmlformats.org/officeDocument/2006/relationships/image" Target="../media/image95.png"/></Relationships>
</file>

<file path=ppt/diagrams/_rels/data6.xml.rels><?xml version="1.0" encoding="UTF-8" standalone="yes"?>
<Relationships xmlns="http://schemas.openxmlformats.org/package/2006/relationships"><Relationship Id="rId1" Type="http://schemas.openxmlformats.org/officeDocument/2006/relationships/image" Target="../media/image23.png"/></Relationships>
</file>

<file path=ppt/diagrams/_rels/data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png"/></Relationships>
</file>

<file path=ppt/diagrams/_rels/data9.xml.rels><?xml version="1.0" encoding="UTF-8" standalone="yes"?>
<Relationships xmlns="http://schemas.openxmlformats.org/package/2006/relationships"><Relationship Id="rId1" Type="http://schemas.openxmlformats.org/officeDocument/2006/relationships/image" Target="../media/image89.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2FE3B-977D-4AE0-B13F-6A45B40FA8A7}"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2D71B093-9192-434B-82F7-4CE9759DAD68}">
      <dgm:prSet phldrT="[Text]"/>
      <dgm:spPr>
        <a:gradFill flip="none" rotWithShape="1">
          <a:gsLst>
            <a:gs pos="0">
              <a:schemeClr val="tx1">
                <a:lumMod val="60000"/>
                <a:lumOff val="40000"/>
              </a:schemeClr>
            </a:gs>
            <a:gs pos="12000">
              <a:srgbClr val="E6D78A"/>
            </a:gs>
            <a:gs pos="30000">
              <a:srgbClr val="C7AC4C"/>
            </a:gs>
            <a:gs pos="45000">
              <a:srgbClr val="E6D78A"/>
            </a:gs>
            <a:gs pos="77000">
              <a:srgbClr val="C7AC4C"/>
            </a:gs>
            <a:gs pos="100000">
              <a:srgbClr val="E6DCAC"/>
            </a:gs>
          </a:gsLst>
          <a:path path="shape">
            <a:fillToRect l="50000" t="50000" r="50000" b="50000"/>
          </a:path>
          <a:tileRect/>
        </a:gradFill>
        <a:ln>
          <a:solidFill>
            <a:schemeClr val="tx1"/>
          </a:solidFill>
        </a:ln>
      </dgm:spPr>
      <dgm:t>
        <a:bodyPr/>
        <a:lstStyle/>
        <a:p>
          <a:r>
            <a:rPr lang="en-US" b="1" dirty="0" smtClean="0">
              <a:solidFill>
                <a:schemeClr val="accent2"/>
              </a:solidFill>
            </a:rPr>
            <a:t>Search </a:t>
          </a:r>
          <a:r>
            <a:rPr lang="en-US" b="1" dirty="0" err="1" smtClean="0">
              <a:solidFill>
                <a:schemeClr val="accent2"/>
              </a:solidFill>
            </a:rPr>
            <a:t>PubMed</a:t>
          </a:r>
          <a:endParaRPr lang="en-US" b="1" dirty="0">
            <a:solidFill>
              <a:schemeClr val="accent2"/>
            </a:solidFill>
          </a:endParaRPr>
        </a:p>
      </dgm:t>
    </dgm:pt>
    <dgm:pt modelId="{54BDAFDD-7C2A-4CFD-82B9-6DEFAAD1EE1B}" type="parTrans" cxnId="{EDF60A8C-EBEB-4E15-B222-9C7E02598C61}">
      <dgm:prSet/>
      <dgm:spPr/>
      <dgm:t>
        <a:bodyPr/>
        <a:lstStyle/>
        <a:p>
          <a:endParaRPr lang="en-US"/>
        </a:p>
      </dgm:t>
    </dgm:pt>
    <dgm:pt modelId="{020BB332-F29A-4E7E-B666-E18077583291}" type="sibTrans" cxnId="{EDF60A8C-EBEB-4E15-B222-9C7E02598C61}">
      <dgm:prSet/>
      <dgm:spPr/>
      <dgm:t>
        <a:bodyPr/>
        <a:lstStyle/>
        <a:p>
          <a:endParaRPr lang="en-US"/>
        </a:p>
      </dgm:t>
    </dgm:pt>
    <dgm:pt modelId="{E1A13971-9E73-4686-9300-FEC012399BE9}">
      <dgm:prSet phldrT="[Text]"/>
      <dgm:spPr/>
      <dgm:t>
        <a:bodyPr/>
        <a:lstStyle/>
        <a:p>
          <a:endParaRPr lang="en-US" dirty="0"/>
        </a:p>
      </dgm:t>
    </dgm:pt>
    <dgm:pt modelId="{41C46AC1-2A21-439C-AD00-F53677FF98F8}" type="parTrans" cxnId="{9CEC6240-F88B-499D-A61C-502073BE6374}">
      <dgm:prSet/>
      <dgm:spPr/>
      <dgm:t>
        <a:bodyPr/>
        <a:lstStyle/>
        <a:p>
          <a:endParaRPr lang="en-US"/>
        </a:p>
      </dgm:t>
    </dgm:pt>
    <dgm:pt modelId="{33D01416-7905-48B1-88E9-C05E04F11109}" type="sibTrans" cxnId="{9CEC6240-F88B-499D-A61C-502073BE6374}">
      <dgm:prSet/>
      <dgm:spPr/>
      <dgm:t>
        <a:bodyPr/>
        <a:lstStyle/>
        <a:p>
          <a:endParaRPr lang="en-US"/>
        </a:p>
      </dgm:t>
    </dgm:pt>
    <dgm:pt modelId="{1DDA3A70-7DB2-4B30-987B-C796DA259A62}">
      <dgm:prSet phldrT="[Text]"/>
      <dgm:spPr>
        <a:gradFill rotWithShape="0">
          <a:gsLst>
            <a:gs pos="0">
              <a:schemeClr val="tx1">
                <a:lumMod val="60000"/>
                <a:lumOff val="40000"/>
              </a:schemeClr>
            </a:gs>
            <a:gs pos="12000">
              <a:srgbClr val="E6D78A"/>
            </a:gs>
            <a:gs pos="30000">
              <a:srgbClr val="C7AC4C"/>
            </a:gs>
            <a:gs pos="45000">
              <a:srgbClr val="E6D78A"/>
            </a:gs>
            <a:gs pos="77000">
              <a:srgbClr val="C7AC4C"/>
            </a:gs>
            <a:gs pos="100000">
              <a:srgbClr val="E6DCAC"/>
            </a:gs>
          </a:gsLst>
          <a:path path="shape">
            <a:fillToRect l="50000" t="50000" r="50000" b="50000"/>
          </a:path>
        </a:gradFill>
      </dgm:spPr>
      <dgm:t>
        <a:bodyPr/>
        <a:lstStyle/>
        <a:p>
          <a:r>
            <a:rPr lang="en-US" b="1" dirty="0" smtClean="0"/>
            <a:t>Identify Disease Causing Genes</a:t>
          </a:r>
          <a:endParaRPr lang="en-US" b="1" dirty="0"/>
        </a:p>
      </dgm:t>
    </dgm:pt>
    <dgm:pt modelId="{C7D8F774-FEEF-49B7-AB1D-B1A73A55161A}" type="parTrans" cxnId="{7B4B388A-E610-4C4B-8CED-FC3B78B7CE3A}">
      <dgm:prSet/>
      <dgm:spPr/>
      <dgm:t>
        <a:bodyPr/>
        <a:lstStyle/>
        <a:p>
          <a:endParaRPr lang="en-US"/>
        </a:p>
      </dgm:t>
    </dgm:pt>
    <dgm:pt modelId="{48962F66-163F-4017-8DB4-FF540F15AA4B}" type="sibTrans" cxnId="{7B4B388A-E610-4C4B-8CED-FC3B78B7CE3A}">
      <dgm:prSet/>
      <dgm:spPr/>
      <dgm:t>
        <a:bodyPr/>
        <a:lstStyle/>
        <a:p>
          <a:endParaRPr lang="en-US"/>
        </a:p>
      </dgm:t>
    </dgm:pt>
    <dgm:pt modelId="{ACD11202-9945-46D3-97E1-32D3FE915709}">
      <dgm:prSet phldrT="[Text]"/>
      <dgm:spPr/>
      <dgm:t>
        <a:bodyPr/>
        <a:lstStyle/>
        <a:p>
          <a:endParaRPr lang="en-US" dirty="0"/>
        </a:p>
      </dgm:t>
    </dgm:pt>
    <dgm:pt modelId="{0A39738A-31F2-4726-AE21-CA046BB96934}" type="parTrans" cxnId="{A7BC061D-6CAD-4300-BE1E-EEBB6E9A1756}">
      <dgm:prSet/>
      <dgm:spPr/>
      <dgm:t>
        <a:bodyPr/>
        <a:lstStyle/>
        <a:p>
          <a:endParaRPr lang="en-US"/>
        </a:p>
      </dgm:t>
    </dgm:pt>
    <dgm:pt modelId="{DBB9789C-6EE3-4FF6-8748-CAC58B3B54CA}" type="sibTrans" cxnId="{A7BC061D-6CAD-4300-BE1E-EEBB6E9A1756}">
      <dgm:prSet/>
      <dgm:spPr/>
      <dgm:t>
        <a:bodyPr/>
        <a:lstStyle/>
        <a:p>
          <a:endParaRPr lang="en-US"/>
        </a:p>
      </dgm:t>
    </dgm:pt>
    <dgm:pt modelId="{20662EC2-4BB1-49ED-84A2-832E674094D4}">
      <dgm:prSet phldrT="[Text]"/>
      <dgm:spPr>
        <a:gradFill rotWithShape="0">
          <a:gsLst>
            <a:gs pos="0">
              <a:schemeClr val="tx1">
                <a:lumMod val="60000"/>
                <a:lumOff val="40000"/>
              </a:schemeClr>
            </a:gs>
            <a:gs pos="12000">
              <a:srgbClr val="E6D78A"/>
            </a:gs>
            <a:gs pos="30000">
              <a:srgbClr val="C7AC4C"/>
            </a:gs>
            <a:gs pos="45000">
              <a:srgbClr val="E6D78A"/>
            </a:gs>
            <a:gs pos="77000">
              <a:srgbClr val="C7AC4C"/>
            </a:gs>
            <a:gs pos="100000">
              <a:srgbClr val="E6DCAC"/>
            </a:gs>
          </a:gsLst>
          <a:path path="shape">
            <a:fillToRect l="50000" t="50000" r="50000" b="50000"/>
          </a:path>
        </a:gradFill>
      </dgm:spPr>
      <dgm:t>
        <a:bodyPr/>
        <a:lstStyle/>
        <a:p>
          <a:r>
            <a:rPr lang="en-US" b="1" dirty="0" smtClean="0">
              <a:solidFill>
                <a:schemeClr val="accent2"/>
              </a:solidFill>
            </a:rPr>
            <a:t>Find Genes and Proteins Centered Information</a:t>
          </a:r>
          <a:endParaRPr lang="en-US" b="1" dirty="0">
            <a:solidFill>
              <a:schemeClr val="accent2"/>
            </a:solidFill>
          </a:endParaRPr>
        </a:p>
      </dgm:t>
    </dgm:pt>
    <dgm:pt modelId="{E2A16431-310F-4A65-A067-4A1F19A2A178}" type="parTrans" cxnId="{5DF95C3A-63AC-45A3-A32D-5FB694EB6B53}">
      <dgm:prSet/>
      <dgm:spPr/>
      <dgm:t>
        <a:bodyPr/>
        <a:lstStyle/>
        <a:p>
          <a:endParaRPr lang="en-US"/>
        </a:p>
      </dgm:t>
    </dgm:pt>
    <dgm:pt modelId="{0B9B831B-42CF-4E2F-8D99-4667DA41A147}" type="sibTrans" cxnId="{5DF95C3A-63AC-45A3-A32D-5FB694EB6B53}">
      <dgm:prSet/>
      <dgm:spPr/>
      <dgm:t>
        <a:bodyPr/>
        <a:lstStyle/>
        <a:p>
          <a:endParaRPr lang="en-US"/>
        </a:p>
      </dgm:t>
    </dgm:pt>
    <dgm:pt modelId="{C1BFA255-B33F-4FC5-AD77-60406D102C9D}">
      <dgm:prSet phldrT="[Text]"/>
      <dgm:spPr>
        <a:gradFill rotWithShape="0">
          <a:gsLst>
            <a:gs pos="0">
              <a:schemeClr val="tx1">
                <a:lumMod val="60000"/>
                <a:lumOff val="40000"/>
              </a:schemeClr>
            </a:gs>
            <a:gs pos="12000">
              <a:srgbClr val="E6D78A"/>
            </a:gs>
            <a:gs pos="30000">
              <a:srgbClr val="C7AC4C"/>
            </a:gs>
            <a:gs pos="45000">
              <a:srgbClr val="E6D78A"/>
            </a:gs>
            <a:gs pos="77000">
              <a:srgbClr val="C7AC4C"/>
            </a:gs>
            <a:gs pos="100000">
              <a:srgbClr val="E6DCAC"/>
            </a:gs>
          </a:gsLst>
          <a:path path="shape">
            <a:fillToRect l="50000" t="50000" r="50000" b="50000"/>
          </a:path>
        </a:gradFill>
      </dgm:spPr>
      <dgm:t>
        <a:bodyPr/>
        <a:lstStyle/>
        <a:p>
          <a:r>
            <a:rPr lang="en-US" b="1" dirty="0" smtClean="0"/>
            <a:t>Predict Disease Causing SNPs</a:t>
          </a:r>
          <a:endParaRPr lang="en-US" b="1" dirty="0"/>
        </a:p>
      </dgm:t>
    </dgm:pt>
    <dgm:pt modelId="{090EA29E-6C91-4BBA-90A1-49F7B1B4FA18}" type="parTrans" cxnId="{F1ACCA5D-ECF0-42D1-9819-6A99C7845E91}">
      <dgm:prSet/>
      <dgm:spPr/>
      <dgm:t>
        <a:bodyPr/>
        <a:lstStyle/>
        <a:p>
          <a:endParaRPr lang="en-US"/>
        </a:p>
      </dgm:t>
    </dgm:pt>
    <dgm:pt modelId="{631758EA-AAB5-40DC-B778-F653D5FD6EAE}" type="sibTrans" cxnId="{F1ACCA5D-ECF0-42D1-9819-6A99C7845E91}">
      <dgm:prSet/>
      <dgm:spPr/>
      <dgm:t>
        <a:bodyPr/>
        <a:lstStyle/>
        <a:p>
          <a:endParaRPr lang="en-US"/>
        </a:p>
      </dgm:t>
    </dgm:pt>
    <dgm:pt modelId="{9B863209-BEA0-4052-999A-82059A3995BB}" type="pres">
      <dgm:prSet presAssocID="{1EE2FE3B-977D-4AE0-B13F-6A45B40FA8A7}" presName="linear" presStyleCnt="0">
        <dgm:presLayoutVars>
          <dgm:animLvl val="lvl"/>
          <dgm:resizeHandles val="exact"/>
        </dgm:presLayoutVars>
      </dgm:prSet>
      <dgm:spPr/>
      <dgm:t>
        <a:bodyPr/>
        <a:lstStyle/>
        <a:p>
          <a:endParaRPr lang="en-US"/>
        </a:p>
      </dgm:t>
    </dgm:pt>
    <dgm:pt modelId="{2C669FF0-ECCC-4E6A-86A2-A15476E4C962}" type="pres">
      <dgm:prSet presAssocID="{2D71B093-9192-434B-82F7-4CE9759DAD68}" presName="parentText" presStyleLbl="node1" presStyleIdx="0" presStyleCnt="4" custLinFactNeighborY="-38164">
        <dgm:presLayoutVars>
          <dgm:chMax val="0"/>
          <dgm:bulletEnabled val="1"/>
        </dgm:presLayoutVars>
      </dgm:prSet>
      <dgm:spPr/>
      <dgm:t>
        <a:bodyPr/>
        <a:lstStyle/>
        <a:p>
          <a:endParaRPr lang="en-US"/>
        </a:p>
      </dgm:t>
    </dgm:pt>
    <dgm:pt modelId="{F5481B0B-0DFB-4751-B126-C043EAD13254}" type="pres">
      <dgm:prSet presAssocID="{2D71B093-9192-434B-82F7-4CE9759DAD68}" presName="childText" presStyleLbl="revTx" presStyleIdx="0" presStyleCnt="2">
        <dgm:presLayoutVars>
          <dgm:bulletEnabled val="1"/>
        </dgm:presLayoutVars>
      </dgm:prSet>
      <dgm:spPr/>
      <dgm:t>
        <a:bodyPr/>
        <a:lstStyle/>
        <a:p>
          <a:endParaRPr lang="en-US"/>
        </a:p>
      </dgm:t>
    </dgm:pt>
    <dgm:pt modelId="{5BACDE9F-873D-4D40-96FF-CCD46347355F}" type="pres">
      <dgm:prSet presAssocID="{1DDA3A70-7DB2-4B30-987B-C796DA259A62}" presName="parentText" presStyleLbl="node1" presStyleIdx="1" presStyleCnt="4" custLinFactNeighborY="-24109">
        <dgm:presLayoutVars>
          <dgm:chMax val="0"/>
          <dgm:bulletEnabled val="1"/>
        </dgm:presLayoutVars>
      </dgm:prSet>
      <dgm:spPr/>
      <dgm:t>
        <a:bodyPr/>
        <a:lstStyle/>
        <a:p>
          <a:endParaRPr lang="en-US"/>
        </a:p>
      </dgm:t>
    </dgm:pt>
    <dgm:pt modelId="{51922C6D-39C6-4E10-8F59-100F543BBF51}" type="pres">
      <dgm:prSet presAssocID="{1DDA3A70-7DB2-4B30-987B-C796DA259A62}" presName="childText" presStyleLbl="revTx" presStyleIdx="1" presStyleCnt="2">
        <dgm:presLayoutVars>
          <dgm:bulletEnabled val="1"/>
        </dgm:presLayoutVars>
      </dgm:prSet>
      <dgm:spPr/>
      <dgm:t>
        <a:bodyPr/>
        <a:lstStyle/>
        <a:p>
          <a:endParaRPr lang="en-US"/>
        </a:p>
      </dgm:t>
    </dgm:pt>
    <dgm:pt modelId="{A455D6A0-2825-4AFE-A69D-BA138B9612A8}" type="pres">
      <dgm:prSet presAssocID="{20662EC2-4BB1-49ED-84A2-832E674094D4}" presName="parentText" presStyleLbl="node1" presStyleIdx="2" presStyleCnt="4" custLinFactY="-17103" custLinFactNeighborY="-100000">
        <dgm:presLayoutVars>
          <dgm:chMax val="0"/>
          <dgm:bulletEnabled val="1"/>
        </dgm:presLayoutVars>
      </dgm:prSet>
      <dgm:spPr/>
      <dgm:t>
        <a:bodyPr/>
        <a:lstStyle/>
        <a:p>
          <a:endParaRPr lang="en-US"/>
        </a:p>
      </dgm:t>
    </dgm:pt>
    <dgm:pt modelId="{40C7454C-D5EF-4B27-BD9C-8CF69DD45F97}" type="pres">
      <dgm:prSet presAssocID="{0B9B831B-42CF-4E2F-8D99-4667DA41A147}" presName="spacer" presStyleCnt="0"/>
      <dgm:spPr/>
    </dgm:pt>
    <dgm:pt modelId="{D24D99AC-D669-4751-BFAA-31544C8D3BEA}" type="pres">
      <dgm:prSet presAssocID="{C1BFA255-B33F-4FC5-AD77-60406D102C9D}" presName="parentText" presStyleLbl="node1" presStyleIdx="3" presStyleCnt="4" custLinFactY="7502" custLinFactNeighborY="100000">
        <dgm:presLayoutVars>
          <dgm:chMax val="0"/>
          <dgm:bulletEnabled val="1"/>
        </dgm:presLayoutVars>
      </dgm:prSet>
      <dgm:spPr/>
      <dgm:t>
        <a:bodyPr/>
        <a:lstStyle/>
        <a:p>
          <a:endParaRPr lang="en-US"/>
        </a:p>
      </dgm:t>
    </dgm:pt>
  </dgm:ptLst>
  <dgm:cxnLst>
    <dgm:cxn modelId="{9CB52EA3-05BD-4D6E-89E2-A7B222CE1A9D}" type="presOf" srcId="{1EE2FE3B-977D-4AE0-B13F-6A45B40FA8A7}" destId="{9B863209-BEA0-4052-999A-82059A3995BB}" srcOrd="0" destOrd="0" presId="urn:microsoft.com/office/officeart/2005/8/layout/vList2"/>
    <dgm:cxn modelId="{9CEC6240-F88B-499D-A61C-502073BE6374}" srcId="{2D71B093-9192-434B-82F7-4CE9759DAD68}" destId="{E1A13971-9E73-4686-9300-FEC012399BE9}" srcOrd="0" destOrd="0" parTransId="{41C46AC1-2A21-439C-AD00-F53677FF98F8}" sibTransId="{33D01416-7905-48B1-88E9-C05E04F11109}"/>
    <dgm:cxn modelId="{7B4B388A-E610-4C4B-8CED-FC3B78B7CE3A}" srcId="{1EE2FE3B-977D-4AE0-B13F-6A45B40FA8A7}" destId="{1DDA3A70-7DB2-4B30-987B-C796DA259A62}" srcOrd="1" destOrd="0" parTransId="{C7D8F774-FEEF-49B7-AB1D-B1A73A55161A}" sibTransId="{48962F66-163F-4017-8DB4-FF540F15AA4B}"/>
    <dgm:cxn modelId="{5DF95C3A-63AC-45A3-A32D-5FB694EB6B53}" srcId="{1EE2FE3B-977D-4AE0-B13F-6A45B40FA8A7}" destId="{20662EC2-4BB1-49ED-84A2-832E674094D4}" srcOrd="2" destOrd="0" parTransId="{E2A16431-310F-4A65-A067-4A1F19A2A178}" sibTransId="{0B9B831B-42CF-4E2F-8D99-4667DA41A147}"/>
    <dgm:cxn modelId="{A07A121F-B8DA-4E12-B612-2A475284DB4B}" type="presOf" srcId="{2D71B093-9192-434B-82F7-4CE9759DAD68}" destId="{2C669FF0-ECCC-4E6A-86A2-A15476E4C962}" srcOrd="0" destOrd="0" presId="urn:microsoft.com/office/officeart/2005/8/layout/vList2"/>
    <dgm:cxn modelId="{FF42CC53-71B4-46C0-96E1-3CED6E78A406}" type="presOf" srcId="{C1BFA255-B33F-4FC5-AD77-60406D102C9D}" destId="{D24D99AC-D669-4751-BFAA-31544C8D3BEA}" srcOrd="0" destOrd="0" presId="urn:microsoft.com/office/officeart/2005/8/layout/vList2"/>
    <dgm:cxn modelId="{F90972C9-5C77-482F-8BE8-A5B5F01CD8F2}" type="presOf" srcId="{E1A13971-9E73-4686-9300-FEC012399BE9}" destId="{F5481B0B-0DFB-4751-B126-C043EAD13254}" srcOrd="0" destOrd="0" presId="urn:microsoft.com/office/officeart/2005/8/layout/vList2"/>
    <dgm:cxn modelId="{6CA0293F-9FF3-418F-8B76-08321D533143}" type="presOf" srcId="{1DDA3A70-7DB2-4B30-987B-C796DA259A62}" destId="{5BACDE9F-873D-4D40-96FF-CCD46347355F}" srcOrd="0" destOrd="0" presId="urn:microsoft.com/office/officeart/2005/8/layout/vList2"/>
    <dgm:cxn modelId="{F1ACCA5D-ECF0-42D1-9819-6A99C7845E91}" srcId="{1EE2FE3B-977D-4AE0-B13F-6A45B40FA8A7}" destId="{C1BFA255-B33F-4FC5-AD77-60406D102C9D}" srcOrd="3" destOrd="0" parTransId="{090EA29E-6C91-4BBA-90A1-49F7B1B4FA18}" sibTransId="{631758EA-AAB5-40DC-B778-F653D5FD6EAE}"/>
    <dgm:cxn modelId="{A7BC061D-6CAD-4300-BE1E-EEBB6E9A1756}" srcId="{1DDA3A70-7DB2-4B30-987B-C796DA259A62}" destId="{ACD11202-9945-46D3-97E1-32D3FE915709}" srcOrd="0" destOrd="0" parTransId="{0A39738A-31F2-4726-AE21-CA046BB96934}" sibTransId="{DBB9789C-6EE3-4FF6-8748-CAC58B3B54CA}"/>
    <dgm:cxn modelId="{EDF60A8C-EBEB-4E15-B222-9C7E02598C61}" srcId="{1EE2FE3B-977D-4AE0-B13F-6A45B40FA8A7}" destId="{2D71B093-9192-434B-82F7-4CE9759DAD68}" srcOrd="0" destOrd="0" parTransId="{54BDAFDD-7C2A-4CFD-82B9-6DEFAAD1EE1B}" sibTransId="{020BB332-F29A-4E7E-B666-E18077583291}"/>
    <dgm:cxn modelId="{14757BC6-9127-4616-BCA0-9159865E4A7E}" type="presOf" srcId="{ACD11202-9945-46D3-97E1-32D3FE915709}" destId="{51922C6D-39C6-4E10-8F59-100F543BBF51}" srcOrd="0" destOrd="0" presId="urn:microsoft.com/office/officeart/2005/8/layout/vList2"/>
    <dgm:cxn modelId="{D38106E5-63D9-46CF-98D3-61C9203BBB2C}" type="presOf" srcId="{20662EC2-4BB1-49ED-84A2-832E674094D4}" destId="{A455D6A0-2825-4AFE-A69D-BA138B9612A8}" srcOrd="0" destOrd="0" presId="urn:microsoft.com/office/officeart/2005/8/layout/vList2"/>
    <dgm:cxn modelId="{C1E2A670-AFFC-44C9-A589-793A138CA1B8}" type="presParOf" srcId="{9B863209-BEA0-4052-999A-82059A3995BB}" destId="{2C669FF0-ECCC-4E6A-86A2-A15476E4C962}" srcOrd="0" destOrd="0" presId="urn:microsoft.com/office/officeart/2005/8/layout/vList2"/>
    <dgm:cxn modelId="{FAD43B4F-2384-4761-8CCA-FCD8938523A3}" type="presParOf" srcId="{9B863209-BEA0-4052-999A-82059A3995BB}" destId="{F5481B0B-0DFB-4751-B126-C043EAD13254}" srcOrd="1" destOrd="0" presId="urn:microsoft.com/office/officeart/2005/8/layout/vList2"/>
    <dgm:cxn modelId="{C6A98E77-76C2-40C9-9394-8F36F307A27C}" type="presParOf" srcId="{9B863209-BEA0-4052-999A-82059A3995BB}" destId="{5BACDE9F-873D-4D40-96FF-CCD46347355F}" srcOrd="2" destOrd="0" presId="urn:microsoft.com/office/officeart/2005/8/layout/vList2"/>
    <dgm:cxn modelId="{968ED99E-9ACC-44FD-9BB4-4AAA91394CD5}" type="presParOf" srcId="{9B863209-BEA0-4052-999A-82059A3995BB}" destId="{51922C6D-39C6-4E10-8F59-100F543BBF51}" srcOrd="3" destOrd="0" presId="urn:microsoft.com/office/officeart/2005/8/layout/vList2"/>
    <dgm:cxn modelId="{6CBE0A25-675A-4CD0-9A50-C4589DAEB536}" type="presParOf" srcId="{9B863209-BEA0-4052-999A-82059A3995BB}" destId="{A455D6A0-2825-4AFE-A69D-BA138B9612A8}" srcOrd="4" destOrd="0" presId="urn:microsoft.com/office/officeart/2005/8/layout/vList2"/>
    <dgm:cxn modelId="{5146115B-4E3D-4D98-A7BD-C6F1F4828655}" type="presParOf" srcId="{9B863209-BEA0-4052-999A-82059A3995BB}" destId="{40C7454C-D5EF-4B27-BD9C-8CF69DD45F97}" srcOrd="5" destOrd="0" presId="urn:microsoft.com/office/officeart/2005/8/layout/vList2"/>
    <dgm:cxn modelId="{53F5C264-82CF-4A72-9ACD-5165E8FF52DA}" type="presParOf" srcId="{9B863209-BEA0-4052-999A-82059A3995BB}" destId="{D24D99AC-D669-4751-BFAA-31544C8D3BEA}" srcOrd="6" destOrd="0" presId="urn:microsoft.com/office/officeart/2005/8/layout/vList2"/>
  </dgm:cxnLst>
  <dgm:bg/>
  <dgm:whole/>
</dgm:dataModel>
</file>

<file path=ppt/diagrams/data10.xml><?xml version="1.0" encoding="utf-8"?>
<dgm:dataModel xmlns:dgm="http://schemas.openxmlformats.org/drawingml/2006/diagram" xmlns:a="http://schemas.openxmlformats.org/drawingml/2006/main">
  <dgm:ptLst>
    <dgm:pt modelId="{5CE71C2D-CC6B-4DAF-9AE1-5C8B4923965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9971F8E3-F3A3-4076-AAEC-A7BB6A6ED326}">
      <dgm:prSet phldrT="[Text]"/>
      <dgm:spPr>
        <a:noFill/>
      </dgm:spPr>
      <dgm:t>
        <a:bodyPr/>
        <a:lstStyle/>
        <a:p>
          <a:r>
            <a:rPr lang="en-US" dirty="0" smtClean="0"/>
            <a:t>HSLS OBRC</a:t>
          </a:r>
          <a:endParaRPr lang="en-US" dirty="0"/>
        </a:p>
      </dgm:t>
    </dgm:pt>
    <dgm:pt modelId="{FD3F9EC2-5746-43E4-82AA-539C4A0F6184}" type="parTrans" cxnId="{660870E6-81BC-41FC-AEF2-EAAE0A9DB332}">
      <dgm:prSet/>
      <dgm:spPr/>
      <dgm:t>
        <a:bodyPr/>
        <a:lstStyle/>
        <a:p>
          <a:endParaRPr lang="en-US"/>
        </a:p>
      </dgm:t>
    </dgm:pt>
    <dgm:pt modelId="{BBE2AC6A-4C41-4064-8E67-12D7A13ADD4C}" type="sibTrans" cxnId="{660870E6-81BC-41FC-AEF2-EAAE0A9DB332}">
      <dgm:prSet/>
      <dgm:spPr/>
      <dgm:t>
        <a:bodyPr/>
        <a:lstStyle/>
        <a:p>
          <a:endParaRPr lang="en-US"/>
        </a:p>
      </dgm:t>
    </dgm:pt>
    <dgm:pt modelId="{0DE770DB-89B9-4233-8B4A-11D16E8913AE}">
      <dgm:prSet phldrT="[Text]"/>
      <dgm:spPr>
        <a:solidFill>
          <a:schemeClr val="tx2">
            <a:alpha val="90000"/>
          </a:schemeClr>
        </a:solidFill>
      </dgm:spPr>
      <dgm:t>
        <a:bodyPr/>
        <a:lstStyle/>
        <a:p>
          <a:r>
            <a:rPr lang="en-US" b="1" dirty="0" smtClean="0"/>
            <a:t>2379 links to databases and software</a:t>
          </a:r>
          <a:endParaRPr lang="en-US" dirty="0"/>
        </a:p>
      </dgm:t>
    </dgm:pt>
    <dgm:pt modelId="{167E7795-EF5E-4023-9144-20DFEAEF1579}" type="parTrans" cxnId="{D37E8AFA-BEA7-4706-A40D-70E3D387CB32}">
      <dgm:prSet/>
      <dgm:spPr/>
      <dgm:t>
        <a:bodyPr/>
        <a:lstStyle/>
        <a:p>
          <a:endParaRPr lang="en-US"/>
        </a:p>
      </dgm:t>
    </dgm:pt>
    <dgm:pt modelId="{BB613444-9675-4013-AD67-11979E013448}" type="sibTrans" cxnId="{D37E8AFA-BEA7-4706-A40D-70E3D387CB32}">
      <dgm:prSet/>
      <dgm:spPr/>
      <dgm:t>
        <a:bodyPr/>
        <a:lstStyle/>
        <a:p>
          <a:endParaRPr lang="en-US"/>
        </a:p>
      </dgm:t>
    </dgm:pt>
    <dgm:pt modelId="{927BD535-2091-4396-8BE2-EA97444EB0A4}">
      <dgm:prSet phldrT="[Text]"/>
      <dgm:spPr>
        <a:solidFill>
          <a:schemeClr val="tx2">
            <a:alpha val="90000"/>
          </a:schemeClr>
        </a:solidFill>
      </dgm:spPr>
      <dgm:t>
        <a:bodyPr/>
        <a:lstStyle/>
        <a:p>
          <a:r>
            <a:rPr lang="en-US" b="1" dirty="0" smtClean="0">
              <a:solidFill>
                <a:schemeClr val="bg1"/>
              </a:solidFill>
            </a:rPr>
            <a:t>~5000 hits/day</a:t>
          </a:r>
          <a:endParaRPr lang="en-US" b="1" dirty="0">
            <a:solidFill>
              <a:schemeClr val="bg1"/>
            </a:solidFill>
          </a:endParaRPr>
        </a:p>
      </dgm:t>
    </dgm:pt>
    <dgm:pt modelId="{B2BE61E9-0D92-4C1B-B9AC-D67209228BC0}" type="parTrans" cxnId="{279A6016-0C86-43D6-849D-72F23004DC33}">
      <dgm:prSet/>
      <dgm:spPr/>
      <dgm:t>
        <a:bodyPr/>
        <a:lstStyle/>
        <a:p>
          <a:endParaRPr lang="en-US"/>
        </a:p>
      </dgm:t>
    </dgm:pt>
    <dgm:pt modelId="{0F483ADE-74A3-4005-B64F-AECCCEB482C4}" type="sibTrans" cxnId="{279A6016-0C86-43D6-849D-72F23004DC33}">
      <dgm:prSet/>
      <dgm:spPr/>
      <dgm:t>
        <a:bodyPr/>
        <a:lstStyle/>
        <a:p>
          <a:endParaRPr lang="en-US"/>
        </a:p>
      </dgm:t>
    </dgm:pt>
    <dgm:pt modelId="{1DBB8674-1B90-4AE8-B991-CAFC95BA026B}">
      <dgm:prSet phldrT="[Text]" phldr="1"/>
      <dgm:spPr>
        <a:blipFill rotWithShape="0">
          <a:blip xmlns:r="http://schemas.openxmlformats.org/officeDocument/2006/relationships" r:embed="rId1"/>
          <a:stretch>
            <a:fillRect/>
          </a:stretch>
        </a:blipFill>
      </dgm:spPr>
      <dgm:t>
        <a:bodyPr/>
        <a:lstStyle/>
        <a:p>
          <a:endParaRPr lang="en-US" dirty="0"/>
        </a:p>
      </dgm:t>
    </dgm:pt>
    <dgm:pt modelId="{FFC6EB63-83CC-4D34-9C2A-E4E1C98D86F0}" type="sibTrans" cxnId="{99962C17-4557-4AF7-9BEE-B7E943216DDB}">
      <dgm:prSet/>
      <dgm:spPr/>
      <dgm:t>
        <a:bodyPr/>
        <a:lstStyle/>
        <a:p>
          <a:endParaRPr lang="en-US"/>
        </a:p>
      </dgm:t>
    </dgm:pt>
    <dgm:pt modelId="{40243F73-DE5A-40BA-B1A4-FCA1CB809869}" type="parTrans" cxnId="{99962C17-4557-4AF7-9BEE-B7E943216DDB}">
      <dgm:prSet/>
      <dgm:spPr/>
      <dgm:t>
        <a:bodyPr/>
        <a:lstStyle/>
        <a:p>
          <a:endParaRPr lang="en-US"/>
        </a:p>
      </dgm:t>
    </dgm:pt>
    <dgm:pt modelId="{A062F735-8865-4D5B-B60D-5B2C42160BF2}" type="pres">
      <dgm:prSet presAssocID="{5CE71C2D-CC6B-4DAF-9AE1-5C8B49239655}" presName="diagram" presStyleCnt="0">
        <dgm:presLayoutVars>
          <dgm:chPref val="1"/>
          <dgm:dir/>
          <dgm:animOne val="branch"/>
          <dgm:animLvl val="lvl"/>
          <dgm:resizeHandles/>
        </dgm:presLayoutVars>
      </dgm:prSet>
      <dgm:spPr/>
      <dgm:t>
        <a:bodyPr/>
        <a:lstStyle/>
        <a:p>
          <a:endParaRPr lang="en-US"/>
        </a:p>
      </dgm:t>
    </dgm:pt>
    <dgm:pt modelId="{94AE17D3-6F0B-4BC2-9E8F-D3BBF63B0833}" type="pres">
      <dgm:prSet presAssocID="{9971F8E3-F3A3-4076-AAEC-A7BB6A6ED326}" presName="root" presStyleCnt="0"/>
      <dgm:spPr/>
    </dgm:pt>
    <dgm:pt modelId="{0983A92F-A818-4775-940F-81907150EB6B}" type="pres">
      <dgm:prSet presAssocID="{9971F8E3-F3A3-4076-AAEC-A7BB6A6ED326}" presName="rootComposite" presStyleCnt="0"/>
      <dgm:spPr/>
    </dgm:pt>
    <dgm:pt modelId="{11B3F7CD-0FFB-4361-8C66-7193A2030A2D}" type="pres">
      <dgm:prSet presAssocID="{9971F8E3-F3A3-4076-AAEC-A7BB6A6ED326}" presName="rootText" presStyleLbl="node1" presStyleIdx="0" presStyleCnt="2"/>
      <dgm:spPr/>
      <dgm:t>
        <a:bodyPr/>
        <a:lstStyle/>
        <a:p>
          <a:endParaRPr lang="en-US"/>
        </a:p>
      </dgm:t>
    </dgm:pt>
    <dgm:pt modelId="{76B96D8D-C645-4593-AF5A-3889FB62F87F}" type="pres">
      <dgm:prSet presAssocID="{9971F8E3-F3A3-4076-AAEC-A7BB6A6ED326}" presName="rootConnector" presStyleLbl="node1" presStyleIdx="0" presStyleCnt="2"/>
      <dgm:spPr/>
      <dgm:t>
        <a:bodyPr/>
        <a:lstStyle/>
        <a:p>
          <a:endParaRPr lang="en-US"/>
        </a:p>
      </dgm:t>
    </dgm:pt>
    <dgm:pt modelId="{B55A0992-68F1-479B-887A-DC1534F6C7B7}" type="pres">
      <dgm:prSet presAssocID="{9971F8E3-F3A3-4076-AAEC-A7BB6A6ED326}" presName="childShape" presStyleCnt="0"/>
      <dgm:spPr/>
    </dgm:pt>
    <dgm:pt modelId="{A560F1FA-C9AF-4D86-9CB3-EE8D3B8C0A7D}" type="pres">
      <dgm:prSet presAssocID="{167E7795-EF5E-4023-9144-20DFEAEF1579}" presName="Name13" presStyleLbl="parChTrans1D2" presStyleIdx="0" presStyleCnt="2"/>
      <dgm:spPr/>
      <dgm:t>
        <a:bodyPr/>
        <a:lstStyle/>
        <a:p>
          <a:endParaRPr lang="en-US"/>
        </a:p>
      </dgm:t>
    </dgm:pt>
    <dgm:pt modelId="{4358A395-32D9-417A-BBEC-41A9451DCF63}" type="pres">
      <dgm:prSet presAssocID="{0DE770DB-89B9-4233-8B4A-11D16E8913AE}" presName="childText" presStyleLbl="bgAcc1" presStyleIdx="0" presStyleCnt="2">
        <dgm:presLayoutVars>
          <dgm:bulletEnabled val="1"/>
        </dgm:presLayoutVars>
      </dgm:prSet>
      <dgm:spPr/>
      <dgm:t>
        <a:bodyPr/>
        <a:lstStyle/>
        <a:p>
          <a:endParaRPr lang="en-US"/>
        </a:p>
      </dgm:t>
    </dgm:pt>
    <dgm:pt modelId="{F3787849-5392-486C-A71B-EB10FF805451}" type="pres">
      <dgm:prSet presAssocID="{B2BE61E9-0D92-4C1B-B9AC-D67209228BC0}" presName="Name13" presStyleLbl="parChTrans1D2" presStyleIdx="1" presStyleCnt="2"/>
      <dgm:spPr/>
      <dgm:t>
        <a:bodyPr/>
        <a:lstStyle/>
        <a:p>
          <a:endParaRPr lang="en-US"/>
        </a:p>
      </dgm:t>
    </dgm:pt>
    <dgm:pt modelId="{1D5A1C3E-5002-417F-852F-169E705857D2}" type="pres">
      <dgm:prSet presAssocID="{927BD535-2091-4396-8BE2-EA97444EB0A4}" presName="childText" presStyleLbl="bgAcc1" presStyleIdx="1" presStyleCnt="2">
        <dgm:presLayoutVars>
          <dgm:bulletEnabled val="1"/>
        </dgm:presLayoutVars>
      </dgm:prSet>
      <dgm:spPr/>
      <dgm:t>
        <a:bodyPr/>
        <a:lstStyle/>
        <a:p>
          <a:endParaRPr lang="en-US"/>
        </a:p>
      </dgm:t>
    </dgm:pt>
    <dgm:pt modelId="{1284C695-2DBD-4137-A991-6918CAF77118}" type="pres">
      <dgm:prSet presAssocID="{1DBB8674-1B90-4AE8-B991-CAFC95BA026B}" presName="root" presStyleCnt="0"/>
      <dgm:spPr/>
    </dgm:pt>
    <dgm:pt modelId="{34019707-0FC6-4AC1-BF97-722E2606DF46}" type="pres">
      <dgm:prSet presAssocID="{1DBB8674-1B90-4AE8-B991-CAFC95BA026B}" presName="rootComposite" presStyleCnt="0"/>
      <dgm:spPr/>
    </dgm:pt>
    <dgm:pt modelId="{9C6F333D-AB6C-4B0C-8EE5-72ED924C9F5B}" type="pres">
      <dgm:prSet presAssocID="{1DBB8674-1B90-4AE8-B991-CAFC95BA026B}" presName="rootText" presStyleLbl="node1" presStyleIdx="1" presStyleCnt="2" custScaleX="259489" custScaleY="350157" custLinFactNeighborX="-11174" custLinFactNeighborY="-1214"/>
      <dgm:spPr/>
      <dgm:t>
        <a:bodyPr/>
        <a:lstStyle/>
        <a:p>
          <a:endParaRPr lang="en-US"/>
        </a:p>
      </dgm:t>
    </dgm:pt>
    <dgm:pt modelId="{7582D751-7EC4-4585-ACE9-349D0A300FA0}" type="pres">
      <dgm:prSet presAssocID="{1DBB8674-1B90-4AE8-B991-CAFC95BA026B}" presName="rootConnector" presStyleLbl="node1" presStyleIdx="1" presStyleCnt="2"/>
      <dgm:spPr/>
      <dgm:t>
        <a:bodyPr/>
        <a:lstStyle/>
        <a:p>
          <a:endParaRPr lang="en-US"/>
        </a:p>
      </dgm:t>
    </dgm:pt>
    <dgm:pt modelId="{D13ECE0E-EDE9-445F-8C90-C590CE15C4A0}" type="pres">
      <dgm:prSet presAssocID="{1DBB8674-1B90-4AE8-B991-CAFC95BA026B}" presName="childShape" presStyleCnt="0"/>
      <dgm:spPr/>
    </dgm:pt>
  </dgm:ptLst>
  <dgm:cxnLst>
    <dgm:cxn modelId="{99962C17-4557-4AF7-9BEE-B7E943216DDB}" srcId="{5CE71C2D-CC6B-4DAF-9AE1-5C8B49239655}" destId="{1DBB8674-1B90-4AE8-B991-CAFC95BA026B}" srcOrd="1" destOrd="0" parTransId="{40243F73-DE5A-40BA-B1A4-FCA1CB809869}" sibTransId="{FFC6EB63-83CC-4D34-9C2A-E4E1C98D86F0}"/>
    <dgm:cxn modelId="{C28F17C2-7061-4010-BECA-96AAEBBF107F}" type="presOf" srcId="{B2BE61E9-0D92-4C1B-B9AC-D67209228BC0}" destId="{F3787849-5392-486C-A71B-EB10FF805451}" srcOrd="0" destOrd="0" presId="urn:microsoft.com/office/officeart/2005/8/layout/hierarchy3"/>
    <dgm:cxn modelId="{E4FF5E22-5DA7-4593-97B3-D9B1A1CCF3CA}" type="presOf" srcId="{9971F8E3-F3A3-4076-AAEC-A7BB6A6ED326}" destId="{11B3F7CD-0FFB-4361-8C66-7193A2030A2D}" srcOrd="0" destOrd="0" presId="urn:microsoft.com/office/officeart/2005/8/layout/hierarchy3"/>
    <dgm:cxn modelId="{4FF375A5-5432-4437-908C-C853FB599C55}" type="presOf" srcId="{167E7795-EF5E-4023-9144-20DFEAEF1579}" destId="{A560F1FA-C9AF-4D86-9CB3-EE8D3B8C0A7D}" srcOrd="0" destOrd="0" presId="urn:microsoft.com/office/officeart/2005/8/layout/hierarchy3"/>
    <dgm:cxn modelId="{4A05AD44-BFFC-4874-8C4C-83286B7EECD9}" type="presOf" srcId="{1DBB8674-1B90-4AE8-B991-CAFC95BA026B}" destId="{9C6F333D-AB6C-4B0C-8EE5-72ED924C9F5B}" srcOrd="0" destOrd="0" presId="urn:microsoft.com/office/officeart/2005/8/layout/hierarchy3"/>
    <dgm:cxn modelId="{EAA26E74-FB14-4F0B-B2ED-92DFE14AF8B5}" type="presOf" srcId="{927BD535-2091-4396-8BE2-EA97444EB0A4}" destId="{1D5A1C3E-5002-417F-852F-169E705857D2}" srcOrd="0" destOrd="0" presId="urn:microsoft.com/office/officeart/2005/8/layout/hierarchy3"/>
    <dgm:cxn modelId="{660870E6-81BC-41FC-AEF2-EAAE0A9DB332}" srcId="{5CE71C2D-CC6B-4DAF-9AE1-5C8B49239655}" destId="{9971F8E3-F3A3-4076-AAEC-A7BB6A6ED326}" srcOrd="0" destOrd="0" parTransId="{FD3F9EC2-5746-43E4-82AA-539C4A0F6184}" sibTransId="{BBE2AC6A-4C41-4064-8E67-12D7A13ADD4C}"/>
    <dgm:cxn modelId="{279A6016-0C86-43D6-849D-72F23004DC33}" srcId="{9971F8E3-F3A3-4076-AAEC-A7BB6A6ED326}" destId="{927BD535-2091-4396-8BE2-EA97444EB0A4}" srcOrd="1" destOrd="0" parTransId="{B2BE61E9-0D92-4C1B-B9AC-D67209228BC0}" sibTransId="{0F483ADE-74A3-4005-B64F-AECCCEB482C4}"/>
    <dgm:cxn modelId="{63599810-6BD6-48E8-A6D2-60CD895267E2}" type="presOf" srcId="{1DBB8674-1B90-4AE8-B991-CAFC95BA026B}" destId="{7582D751-7EC4-4585-ACE9-349D0A300FA0}" srcOrd="1" destOrd="0" presId="urn:microsoft.com/office/officeart/2005/8/layout/hierarchy3"/>
    <dgm:cxn modelId="{29165D6E-84DF-4E66-BA95-9413472D3D66}" type="presOf" srcId="{9971F8E3-F3A3-4076-AAEC-A7BB6A6ED326}" destId="{76B96D8D-C645-4593-AF5A-3889FB62F87F}" srcOrd="1" destOrd="0" presId="urn:microsoft.com/office/officeart/2005/8/layout/hierarchy3"/>
    <dgm:cxn modelId="{0FC0ADF0-E7E2-41A7-AAE6-9C85365A84EE}" type="presOf" srcId="{0DE770DB-89B9-4233-8B4A-11D16E8913AE}" destId="{4358A395-32D9-417A-BBEC-41A9451DCF63}" srcOrd="0" destOrd="0" presId="urn:microsoft.com/office/officeart/2005/8/layout/hierarchy3"/>
    <dgm:cxn modelId="{FB233D23-9524-492A-A855-1B74643145BE}" type="presOf" srcId="{5CE71C2D-CC6B-4DAF-9AE1-5C8B49239655}" destId="{A062F735-8865-4D5B-B60D-5B2C42160BF2}" srcOrd="0" destOrd="0" presId="urn:microsoft.com/office/officeart/2005/8/layout/hierarchy3"/>
    <dgm:cxn modelId="{D37E8AFA-BEA7-4706-A40D-70E3D387CB32}" srcId="{9971F8E3-F3A3-4076-AAEC-A7BB6A6ED326}" destId="{0DE770DB-89B9-4233-8B4A-11D16E8913AE}" srcOrd="0" destOrd="0" parTransId="{167E7795-EF5E-4023-9144-20DFEAEF1579}" sibTransId="{BB613444-9675-4013-AD67-11979E013448}"/>
    <dgm:cxn modelId="{99F83EDD-B547-4A9C-BE09-A3AB3311E906}" type="presParOf" srcId="{A062F735-8865-4D5B-B60D-5B2C42160BF2}" destId="{94AE17D3-6F0B-4BC2-9E8F-D3BBF63B0833}" srcOrd="0" destOrd="0" presId="urn:microsoft.com/office/officeart/2005/8/layout/hierarchy3"/>
    <dgm:cxn modelId="{66E680AB-91B2-4ADE-88FC-3ACBD63556C8}" type="presParOf" srcId="{94AE17D3-6F0B-4BC2-9E8F-D3BBF63B0833}" destId="{0983A92F-A818-4775-940F-81907150EB6B}" srcOrd="0" destOrd="0" presId="urn:microsoft.com/office/officeart/2005/8/layout/hierarchy3"/>
    <dgm:cxn modelId="{758B745A-FADB-44E8-9965-5F8B055F427B}" type="presParOf" srcId="{0983A92F-A818-4775-940F-81907150EB6B}" destId="{11B3F7CD-0FFB-4361-8C66-7193A2030A2D}" srcOrd="0" destOrd="0" presId="urn:microsoft.com/office/officeart/2005/8/layout/hierarchy3"/>
    <dgm:cxn modelId="{228D3F69-96EF-4801-860E-938C23E4BC35}" type="presParOf" srcId="{0983A92F-A818-4775-940F-81907150EB6B}" destId="{76B96D8D-C645-4593-AF5A-3889FB62F87F}" srcOrd="1" destOrd="0" presId="urn:microsoft.com/office/officeart/2005/8/layout/hierarchy3"/>
    <dgm:cxn modelId="{F65F62D0-1EC0-43B8-8133-67DF9A55146B}" type="presParOf" srcId="{94AE17D3-6F0B-4BC2-9E8F-D3BBF63B0833}" destId="{B55A0992-68F1-479B-887A-DC1534F6C7B7}" srcOrd="1" destOrd="0" presId="urn:microsoft.com/office/officeart/2005/8/layout/hierarchy3"/>
    <dgm:cxn modelId="{F0EF929D-5BFC-4F89-8B11-BEA551B15CC2}" type="presParOf" srcId="{B55A0992-68F1-479B-887A-DC1534F6C7B7}" destId="{A560F1FA-C9AF-4D86-9CB3-EE8D3B8C0A7D}" srcOrd="0" destOrd="0" presId="urn:microsoft.com/office/officeart/2005/8/layout/hierarchy3"/>
    <dgm:cxn modelId="{6E90A4A6-CAC8-44FB-985D-0422D72C9603}" type="presParOf" srcId="{B55A0992-68F1-479B-887A-DC1534F6C7B7}" destId="{4358A395-32D9-417A-BBEC-41A9451DCF63}" srcOrd="1" destOrd="0" presId="urn:microsoft.com/office/officeart/2005/8/layout/hierarchy3"/>
    <dgm:cxn modelId="{7B1B38EA-D99A-4B49-8045-811A8B41A2E0}" type="presParOf" srcId="{B55A0992-68F1-479B-887A-DC1534F6C7B7}" destId="{F3787849-5392-486C-A71B-EB10FF805451}" srcOrd="2" destOrd="0" presId="urn:microsoft.com/office/officeart/2005/8/layout/hierarchy3"/>
    <dgm:cxn modelId="{EEFFB812-CEB5-4BAB-9F15-5961AFB6B6F8}" type="presParOf" srcId="{B55A0992-68F1-479B-887A-DC1534F6C7B7}" destId="{1D5A1C3E-5002-417F-852F-169E705857D2}" srcOrd="3" destOrd="0" presId="urn:microsoft.com/office/officeart/2005/8/layout/hierarchy3"/>
    <dgm:cxn modelId="{9B6B809C-0F44-4797-B81E-0E174A21FA04}" type="presParOf" srcId="{A062F735-8865-4D5B-B60D-5B2C42160BF2}" destId="{1284C695-2DBD-4137-A991-6918CAF77118}" srcOrd="1" destOrd="0" presId="urn:microsoft.com/office/officeart/2005/8/layout/hierarchy3"/>
    <dgm:cxn modelId="{4E9D4B26-193C-48CE-A752-5B6E8739BEEC}" type="presParOf" srcId="{1284C695-2DBD-4137-A991-6918CAF77118}" destId="{34019707-0FC6-4AC1-BF97-722E2606DF46}" srcOrd="0" destOrd="0" presId="urn:microsoft.com/office/officeart/2005/8/layout/hierarchy3"/>
    <dgm:cxn modelId="{9D2305F6-2073-4032-90A2-3D2883765DA1}" type="presParOf" srcId="{34019707-0FC6-4AC1-BF97-722E2606DF46}" destId="{9C6F333D-AB6C-4B0C-8EE5-72ED924C9F5B}" srcOrd="0" destOrd="0" presId="urn:microsoft.com/office/officeart/2005/8/layout/hierarchy3"/>
    <dgm:cxn modelId="{778AC682-6ECF-451E-9D22-26CE41AA58BA}" type="presParOf" srcId="{34019707-0FC6-4AC1-BF97-722E2606DF46}" destId="{7582D751-7EC4-4585-ACE9-349D0A300FA0}" srcOrd="1" destOrd="0" presId="urn:microsoft.com/office/officeart/2005/8/layout/hierarchy3"/>
    <dgm:cxn modelId="{BE861FE0-A0F3-488C-8980-271B2DED7501}" type="presParOf" srcId="{1284C695-2DBD-4137-A991-6918CAF77118}" destId="{D13ECE0E-EDE9-445F-8C90-C590CE15C4A0}" srcOrd="1" destOrd="0" presId="urn:microsoft.com/office/officeart/2005/8/layout/hierarchy3"/>
  </dgm:cxnLst>
  <dgm:bg/>
  <dgm:whole/>
</dgm:dataModel>
</file>

<file path=ppt/diagrams/data2.xml><?xml version="1.0" encoding="utf-8"?>
<dgm:dataModel xmlns:dgm="http://schemas.openxmlformats.org/drawingml/2006/diagram" xmlns:a="http://schemas.openxmlformats.org/drawingml/2006/main">
  <dgm:ptLst>
    <dgm:pt modelId="{0790EDA8-D2FF-4A1C-9A45-0C0884CD30BF}" type="doc">
      <dgm:prSet loTypeId="urn:microsoft.com/office/officeart/2005/8/layout/cycle6" loCatId="cycle" qsTypeId="urn:microsoft.com/office/officeart/2005/8/quickstyle/3d1" qsCatId="3D" csTypeId="urn:microsoft.com/office/officeart/2005/8/colors/colorful4" csCatId="colorful" phldr="1"/>
      <dgm:spPr/>
      <dgm:t>
        <a:bodyPr/>
        <a:lstStyle/>
        <a:p>
          <a:endParaRPr lang="en-US"/>
        </a:p>
      </dgm:t>
    </dgm:pt>
    <dgm:pt modelId="{728D98B0-EDC8-49D2-9FAB-CCBC3032B8B6}">
      <dgm:prSet phldrT="[Text]"/>
      <dgm:spPr/>
      <dgm:t>
        <a:bodyPr/>
        <a:lstStyle/>
        <a:p>
          <a:r>
            <a:rPr lang="en-US" b="1" dirty="0" smtClean="0">
              <a:solidFill>
                <a:schemeClr val="bg1"/>
              </a:solidFill>
            </a:rPr>
            <a:t>Workshops</a:t>
          </a:r>
          <a:endParaRPr lang="en-US" b="1" dirty="0">
            <a:solidFill>
              <a:schemeClr val="bg1"/>
            </a:solidFill>
          </a:endParaRPr>
        </a:p>
      </dgm:t>
    </dgm:pt>
    <dgm:pt modelId="{271FD6E7-3A16-46BC-8AF2-D883C7B08613}" type="parTrans" cxnId="{CA580D00-5F46-4120-BF51-967A8A640071}">
      <dgm:prSet/>
      <dgm:spPr/>
      <dgm:t>
        <a:bodyPr/>
        <a:lstStyle/>
        <a:p>
          <a:endParaRPr lang="en-US"/>
        </a:p>
      </dgm:t>
    </dgm:pt>
    <dgm:pt modelId="{00A9A933-DE85-4AA6-97E7-1FEF34427A81}" type="sibTrans" cxnId="{CA580D00-5F46-4120-BF51-967A8A640071}">
      <dgm:prSet/>
      <dgm:spPr/>
      <dgm:t>
        <a:bodyPr/>
        <a:lstStyle/>
        <a:p>
          <a:endParaRPr lang="en-US"/>
        </a:p>
      </dgm:t>
    </dgm:pt>
    <dgm:pt modelId="{7DE8F7A2-DF94-4033-AD42-709DEEEA6709}">
      <dgm:prSet phldrT="[Text]"/>
      <dgm:spPr/>
      <dgm:t>
        <a:bodyPr/>
        <a:lstStyle/>
        <a:p>
          <a:r>
            <a:rPr lang="en-US" b="1" dirty="0" smtClean="0">
              <a:solidFill>
                <a:schemeClr val="bg1"/>
              </a:solidFill>
            </a:rPr>
            <a:t>Website </a:t>
          </a:r>
          <a:endParaRPr lang="en-US" b="1" dirty="0">
            <a:solidFill>
              <a:schemeClr val="bg1"/>
            </a:solidFill>
          </a:endParaRPr>
        </a:p>
      </dgm:t>
    </dgm:pt>
    <dgm:pt modelId="{6CBBEFD5-2930-4BB7-9C27-09118187C1B0}" type="parTrans" cxnId="{E9B4A390-B8B2-4139-9CE1-F96EB072D659}">
      <dgm:prSet/>
      <dgm:spPr/>
      <dgm:t>
        <a:bodyPr/>
        <a:lstStyle/>
        <a:p>
          <a:endParaRPr lang="en-US"/>
        </a:p>
      </dgm:t>
    </dgm:pt>
    <dgm:pt modelId="{4EE4EAE2-376A-4F50-A055-2C48A91BC8C0}" type="sibTrans" cxnId="{E9B4A390-B8B2-4139-9CE1-F96EB072D659}">
      <dgm:prSet/>
      <dgm:spPr/>
      <dgm:t>
        <a:bodyPr/>
        <a:lstStyle/>
        <a:p>
          <a:endParaRPr lang="en-US"/>
        </a:p>
      </dgm:t>
    </dgm:pt>
    <dgm:pt modelId="{30EC2F85-61D7-49D6-8A5A-FC127D5689BE}">
      <dgm:prSet phldrT="[Text]"/>
      <dgm:spPr/>
      <dgm:t>
        <a:bodyPr/>
        <a:lstStyle/>
        <a:p>
          <a:r>
            <a:rPr lang="en-US" b="1" dirty="0" smtClean="0">
              <a:solidFill>
                <a:schemeClr val="bg1"/>
              </a:solidFill>
            </a:rPr>
            <a:t>Software Licensing</a:t>
          </a:r>
          <a:endParaRPr lang="en-US" b="1" dirty="0">
            <a:solidFill>
              <a:schemeClr val="bg1"/>
            </a:solidFill>
          </a:endParaRPr>
        </a:p>
      </dgm:t>
    </dgm:pt>
    <dgm:pt modelId="{914233C0-66AE-44DD-9B7F-5F9A23FCC6D9}" type="parTrans" cxnId="{813FFF99-A1ED-457B-B389-A2B7E94EAE23}">
      <dgm:prSet/>
      <dgm:spPr/>
      <dgm:t>
        <a:bodyPr/>
        <a:lstStyle/>
        <a:p>
          <a:endParaRPr lang="en-US"/>
        </a:p>
      </dgm:t>
    </dgm:pt>
    <dgm:pt modelId="{25910592-ED05-431E-8E02-28AEC3AD8E58}" type="sibTrans" cxnId="{813FFF99-A1ED-457B-B389-A2B7E94EAE23}">
      <dgm:prSet/>
      <dgm:spPr/>
      <dgm:t>
        <a:bodyPr/>
        <a:lstStyle/>
        <a:p>
          <a:endParaRPr lang="en-US"/>
        </a:p>
      </dgm:t>
    </dgm:pt>
    <dgm:pt modelId="{A04FB700-BD22-4E2F-B4B6-BDAE02135F97}">
      <dgm:prSet phldrT="[Text]"/>
      <dgm:spPr/>
      <dgm:t>
        <a:bodyPr/>
        <a:lstStyle/>
        <a:p>
          <a:r>
            <a:rPr lang="en-US" b="1" dirty="0" smtClean="0">
              <a:solidFill>
                <a:schemeClr val="bg1"/>
              </a:solidFill>
            </a:rPr>
            <a:t>Bioinformatics Consultations</a:t>
          </a:r>
          <a:endParaRPr lang="en-US" b="1" dirty="0">
            <a:solidFill>
              <a:schemeClr val="bg1"/>
            </a:solidFill>
          </a:endParaRPr>
        </a:p>
      </dgm:t>
    </dgm:pt>
    <dgm:pt modelId="{2B32C29D-C728-45FB-B373-5A13B04E09A9}" type="parTrans" cxnId="{B41280EC-CFE0-4824-A525-560A2204A978}">
      <dgm:prSet/>
      <dgm:spPr/>
      <dgm:t>
        <a:bodyPr/>
        <a:lstStyle/>
        <a:p>
          <a:endParaRPr lang="en-US"/>
        </a:p>
      </dgm:t>
    </dgm:pt>
    <dgm:pt modelId="{AEC1EC04-6A4D-45C5-95E6-1A8A5F6056DC}" type="sibTrans" cxnId="{B41280EC-CFE0-4824-A525-560A2204A978}">
      <dgm:prSet/>
      <dgm:spPr/>
      <dgm:t>
        <a:bodyPr/>
        <a:lstStyle/>
        <a:p>
          <a:endParaRPr lang="en-US"/>
        </a:p>
      </dgm:t>
    </dgm:pt>
    <dgm:pt modelId="{501A8D6B-9B80-43A6-BAAD-014592558534}" type="pres">
      <dgm:prSet presAssocID="{0790EDA8-D2FF-4A1C-9A45-0C0884CD30BF}" presName="cycle" presStyleCnt="0">
        <dgm:presLayoutVars>
          <dgm:dir/>
          <dgm:resizeHandles val="exact"/>
        </dgm:presLayoutVars>
      </dgm:prSet>
      <dgm:spPr/>
      <dgm:t>
        <a:bodyPr/>
        <a:lstStyle/>
        <a:p>
          <a:endParaRPr lang="en-US"/>
        </a:p>
      </dgm:t>
    </dgm:pt>
    <dgm:pt modelId="{5BBA1CD8-D033-420D-B989-D3EBD5F841A5}" type="pres">
      <dgm:prSet presAssocID="{728D98B0-EDC8-49D2-9FAB-CCBC3032B8B6}" presName="node" presStyleLbl="node1" presStyleIdx="0" presStyleCnt="4">
        <dgm:presLayoutVars>
          <dgm:bulletEnabled val="1"/>
        </dgm:presLayoutVars>
      </dgm:prSet>
      <dgm:spPr/>
      <dgm:t>
        <a:bodyPr/>
        <a:lstStyle/>
        <a:p>
          <a:endParaRPr lang="en-US"/>
        </a:p>
      </dgm:t>
    </dgm:pt>
    <dgm:pt modelId="{79941E12-6899-4C41-9F8C-FFAE7D397B09}" type="pres">
      <dgm:prSet presAssocID="{728D98B0-EDC8-49D2-9FAB-CCBC3032B8B6}" presName="spNode" presStyleCnt="0"/>
      <dgm:spPr/>
    </dgm:pt>
    <dgm:pt modelId="{1EB1168E-E7C7-46D2-892E-4D20BF4485FF}" type="pres">
      <dgm:prSet presAssocID="{00A9A933-DE85-4AA6-97E7-1FEF34427A81}" presName="sibTrans" presStyleLbl="sibTrans1D1" presStyleIdx="0" presStyleCnt="4"/>
      <dgm:spPr/>
      <dgm:t>
        <a:bodyPr/>
        <a:lstStyle/>
        <a:p>
          <a:endParaRPr lang="en-US"/>
        </a:p>
      </dgm:t>
    </dgm:pt>
    <dgm:pt modelId="{1C2A7723-6228-4CAF-B546-EF4D5CE37770}" type="pres">
      <dgm:prSet presAssocID="{7DE8F7A2-DF94-4033-AD42-709DEEEA6709}" presName="node" presStyleLbl="node1" presStyleIdx="1" presStyleCnt="4">
        <dgm:presLayoutVars>
          <dgm:bulletEnabled val="1"/>
        </dgm:presLayoutVars>
      </dgm:prSet>
      <dgm:spPr/>
      <dgm:t>
        <a:bodyPr/>
        <a:lstStyle/>
        <a:p>
          <a:endParaRPr lang="en-US"/>
        </a:p>
      </dgm:t>
    </dgm:pt>
    <dgm:pt modelId="{08B2BFBF-6573-4578-B19D-B73A958D77DF}" type="pres">
      <dgm:prSet presAssocID="{7DE8F7A2-DF94-4033-AD42-709DEEEA6709}" presName="spNode" presStyleCnt="0"/>
      <dgm:spPr/>
    </dgm:pt>
    <dgm:pt modelId="{A5BE2DD4-6C9A-4D73-AE75-F88C250E6271}" type="pres">
      <dgm:prSet presAssocID="{4EE4EAE2-376A-4F50-A055-2C48A91BC8C0}" presName="sibTrans" presStyleLbl="sibTrans1D1" presStyleIdx="1" presStyleCnt="4"/>
      <dgm:spPr/>
      <dgm:t>
        <a:bodyPr/>
        <a:lstStyle/>
        <a:p>
          <a:endParaRPr lang="en-US"/>
        </a:p>
      </dgm:t>
    </dgm:pt>
    <dgm:pt modelId="{88DA11F7-5345-436F-9042-52149B97DBAB}" type="pres">
      <dgm:prSet presAssocID="{30EC2F85-61D7-49D6-8A5A-FC127D5689BE}" presName="node" presStyleLbl="node1" presStyleIdx="2" presStyleCnt="4">
        <dgm:presLayoutVars>
          <dgm:bulletEnabled val="1"/>
        </dgm:presLayoutVars>
      </dgm:prSet>
      <dgm:spPr/>
      <dgm:t>
        <a:bodyPr/>
        <a:lstStyle/>
        <a:p>
          <a:endParaRPr lang="en-US"/>
        </a:p>
      </dgm:t>
    </dgm:pt>
    <dgm:pt modelId="{EACE4521-5AC3-4CA7-B041-23E93F7153C6}" type="pres">
      <dgm:prSet presAssocID="{30EC2F85-61D7-49D6-8A5A-FC127D5689BE}" presName="spNode" presStyleCnt="0"/>
      <dgm:spPr/>
    </dgm:pt>
    <dgm:pt modelId="{378CAEB8-D708-495F-ACF2-369DC9DFB1EE}" type="pres">
      <dgm:prSet presAssocID="{25910592-ED05-431E-8E02-28AEC3AD8E58}" presName="sibTrans" presStyleLbl="sibTrans1D1" presStyleIdx="2" presStyleCnt="4"/>
      <dgm:spPr/>
      <dgm:t>
        <a:bodyPr/>
        <a:lstStyle/>
        <a:p>
          <a:endParaRPr lang="en-US"/>
        </a:p>
      </dgm:t>
    </dgm:pt>
    <dgm:pt modelId="{E7A948F7-652B-45DA-A8F1-95AAFBA1502C}" type="pres">
      <dgm:prSet presAssocID="{A04FB700-BD22-4E2F-B4B6-BDAE02135F97}" presName="node" presStyleLbl="node1" presStyleIdx="3" presStyleCnt="4">
        <dgm:presLayoutVars>
          <dgm:bulletEnabled val="1"/>
        </dgm:presLayoutVars>
      </dgm:prSet>
      <dgm:spPr/>
      <dgm:t>
        <a:bodyPr/>
        <a:lstStyle/>
        <a:p>
          <a:endParaRPr lang="en-US"/>
        </a:p>
      </dgm:t>
    </dgm:pt>
    <dgm:pt modelId="{7F48D52E-7275-4C5B-9343-55296505E2C3}" type="pres">
      <dgm:prSet presAssocID="{A04FB700-BD22-4E2F-B4B6-BDAE02135F97}" presName="spNode" presStyleCnt="0"/>
      <dgm:spPr/>
    </dgm:pt>
    <dgm:pt modelId="{6C064366-0DD7-46D2-8542-E8352F175844}" type="pres">
      <dgm:prSet presAssocID="{AEC1EC04-6A4D-45C5-95E6-1A8A5F6056DC}" presName="sibTrans" presStyleLbl="sibTrans1D1" presStyleIdx="3" presStyleCnt="4"/>
      <dgm:spPr/>
      <dgm:t>
        <a:bodyPr/>
        <a:lstStyle/>
        <a:p>
          <a:endParaRPr lang="en-US"/>
        </a:p>
      </dgm:t>
    </dgm:pt>
  </dgm:ptLst>
  <dgm:cxnLst>
    <dgm:cxn modelId="{813FFF99-A1ED-457B-B389-A2B7E94EAE23}" srcId="{0790EDA8-D2FF-4A1C-9A45-0C0884CD30BF}" destId="{30EC2F85-61D7-49D6-8A5A-FC127D5689BE}" srcOrd="2" destOrd="0" parTransId="{914233C0-66AE-44DD-9B7F-5F9A23FCC6D9}" sibTransId="{25910592-ED05-431E-8E02-28AEC3AD8E58}"/>
    <dgm:cxn modelId="{F7A731D7-992E-4DC1-969C-950DF531A1D8}" type="presOf" srcId="{4EE4EAE2-376A-4F50-A055-2C48A91BC8C0}" destId="{A5BE2DD4-6C9A-4D73-AE75-F88C250E6271}" srcOrd="0" destOrd="0" presId="urn:microsoft.com/office/officeart/2005/8/layout/cycle6"/>
    <dgm:cxn modelId="{E9BA1A22-C8C8-4B38-9ACD-D922AB93CE34}" type="presOf" srcId="{30EC2F85-61D7-49D6-8A5A-FC127D5689BE}" destId="{88DA11F7-5345-436F-9042-52149B97DBAB}" srcOrd="0" destOrd="0" presId="urn:microsoft.com/office/officeart/2005/8/layout/cycle6"/>
    <dgm:cxn modelId="{CA580D00-5F46-4120-BF51-967A8A640071}" srcId="{0790EDA8-D2FF-4A1C-9A45-0C0884CD30BF}" destId="{728D98B0-EDC8-49D2-9FAB-CCBC3032B8B6}" srcOrd="0" destOrd="0" parTransId="{271FD6E7-3A16-46BC-8AF2-D883C7B08613}" sibTransId="{00A9A933-DE85-4AA6-97E7-1FEF34427A81}"/>
    <dgm:cxn modelId="{B41280EC-CFE0-4824-A525-560A2204A978}" srcId="{0790EDA8-D2FF-4A1C-9A45-0C0884CD30BF}" destId="{A04FB700-BD22-4E2F-B4B6-BDAE02135F97}" srcOrd="3" destOrd="0" parTransId="{2B32C29D-C728-45FB-B373-5A13B04E09A9}" sibTransId="{AEC1EC04-6A4D-45C5-95E6-1A8A5F6056DC}"/>
    <dgm:cxn modelId="{760F61EF-038C-4B47-BB00-30A107F30B41}" type="presOf" srcId="{728D98B0-EDC8-49D2-9FAB-CCBC3032B8B6}" destId="{5BBA1CD8-D033-420D-B989-D3EBD5F841A5}" srcOrd="0" destOrd="0" presId="urn:microsoft.com/office/officeart/2005/8/layout/cycle6"/>
    <dgm:cxn modelId="{E9B4A390-B8B2-4139-9CE1-F96EB072D659}" srcId="{0790EDA8-D2FF-4A1C-9A45-0C0884CD30BF}" destId="{7DE8F7A2-DF94-4033-AD42-709DEEEA6709}" srcOrd="1" destOrd="0" parTransId="{6CBBEFD5-2930-4BB7-9C27-09118187C1B0}" sibTransId="{4EE4EAE2-376A-4F50-A055-2C48A91BC8C0}"/>
    <dgm:cxn modelId="{707C79CB-EAAC-4DCD-8CE3-B19327D29DD1}" type="presOf" srcId="{0790EDA8-D2FF-4A1C-9A45-0C0884CD30BF}" destId="{501A8D6B-9B80-43A6-BAAD-014592558534}" srcOrd="0" destOrd="0" presId="urn:microsoft.com/office/officeart/2005/8/layout/cycle6"/>
    <dgm:cxn modelId="{C1A24767-8EF4-4179-9127-CDB619E708A4}" type="presOf" srcId="{A04FB700-BD22-4E2F-B4B6-BDAE02135F97}" destId="{E7A948F7-652B-45DA-A8F1-95AAFBA1502C}" srcOrd="0" destOrd="0" presId="urn:microsoft.com/office/officeart/2005/8/layout/cycle6"/>
    <dgm:cxn modelId="{98560081-D75D-492A-9F78-C65966789A4E}" type="presOf" srcId="{00A9A933-DE85-4AA6-97E7-1FEF34427A81}" destId="{1EB1168E-E7C7-46D2-892E-4D20BF4485FF}" srcOrd="0" destOrd="0" presId="urn:microsoft.com/office/officeart/2005/8/layout/cycle6"/>
    <dgm:cxn modelId="{09AFD2ED-44BB-40CE-9AB2-402294A9DBF2}" type="presOf" srcId="{AEC1EC04-6A4D-45C5-95E6-1A8A5F6056DC}" destId="{6C064366-0DD7-46D2-8542-E8352F175844}" srcOrd="0" destOrd="0" presId="urn:microsoft.com/office/officeart/2005/8/layout/cycle6"/>
    <dgm:cxn modelId="{4CDD0B99-9CC0-4152-88C0-E78605EC38FF}" type="presOf" srcId="{25910592-ED05-431E-8E02-28AEC3AD8E58}" destId="{378CAEB8-D708-495F-ACF2-369DC9DFB1EE}" srcOrd="0" destOrd="0" presId="urn:microsoft.com/office/officeart/2005/8/layout/cycle6"/>
    <dgm:cxn modelId="{3BFC8B58-9EC4-4EBC-B55D-B6A73BA49BB1}" type="presOf" srcId="{7DE8F7A2-DF94-4033-AD42-709DEEEA6709}" destId="{1C2A7723-6228-4CAF-B546-EF4D5CE37770}" srcOrd="0" destOrd="0" presId="urn:microsoft.com/office/officeart/2005/8/layout/cycle6"/>
    <dgm:cxn modelId="{FC4CD69B-3271-43ED-AFAB-1C7D1924075A}" type="presParOf" srcId="{501A8D6B-9B80-43A6-BAAD-014592558534}" destId="{5BBA1CD8-D033-420D-B989-D3EBD5F841A5}" srcOrd="0" destOrd="0" presId="urn:microsoft.com/office/officeart/2005/8/layout/cycle6"/>
    <dgm:cxn modelId="{A81BC8B4-E9B6-4361-8B4C-CC0497C29BAD}" type="presParOf" srcId="{501A8D6B-9B80-43A6-BAAD-014592558534}" destId="{79941E12-6899-4C41-9F8C-FFAE7D397B09}" srcOrd="1" destOrd="0" presId="urn:microsoft.com/office/officeart/2005/8/layout/cycle6"/>
    <dgm:cxn modelId="{FAA5F916-D227-4B2B-82D7-E2F60AB68DDC}" type="presParOf" srcId="{501A8D6B-9B80-43A6-BAAD-014592558534}" destId="{1EB1168E-E7C7-46D2-892E-4D20BF4485FF}" srcOrd="2" destOrd="0" presId="urn:microsoft.com/office/officeart/2005/8/layout/cycle6"/>
    <dgm:cxn modelId="{41BA4C39-493A-4294-B5A3-AA6F00E63D07}" type="presParOf" srcId="{501A8D6B-9B80-43A6-BAAD-014592558534}" destId="{1C2A7723-6228-4CAF-B546-EF4D5CE37770}" srcOrd="3" destOrd="0" presId="urn:microsoft.com/office/officeart/2005/8/layout/cycle6"/>
    <dgm:cxn modelId="{BFF99EE3-F763-4E77-A9A7-A61328864379}" type="presParOf" srcId="{501A8D6B-9B80-43A6-BAAD-014592558534}" destId="{08B2BFBF-6573-4578-B19D-B73A958D77DF}" srcOrd="4" destOrd="0" presId="urn:microsoft.com/office/officeart/2005/8/layout/cycle6"/>
    <dgm:cxn modelId="{A4EAC70C-86BF-48D0-8816-CD74FA9DFBC6}" type="presParOf" srcId="{501A8D6B-9B80-43A6-BAAD-014592558534}" destId="{A5BE2DD4-6C9A-4D73-AE75-F88C250E6271}" srcOrd="5" destOrd="0" presId="urn:microsoft.com/office/officeart/2005/8/layout/cycle6"/>
    <dgm:cxn modelId="{3FA5FA2D-2540-4A4D-A452-CC77B9F6F45F}" type="presParOf" srcId="{501A8D6B-9B80-43A6-BAAD-014592558534}" destId="{88DA11F7-5345-436F-9042-52149B97DBAB}" srcOrd="6" destOrd="0" presId="urn:microsoft.com/office/officeart/2005/8/layout/cycle6"/>
    <dgm:cxn modelId="{BDC16B4D-1129-4558-9302-A60F91053A46}" type="presParOf" srcId="{501A8D6B-9B80-43A6-BAAD-014592558534}" destId="{EACE4521-5AC3-4CA7-B041-23E93F7153C6}" srcOrd="7" destOrd="0" presId="urn:microsoft.com/office/officeart/2005/8/layout/cycle6"/>
    <dgm:cxn modelId="{1AE00A79-F5E8-45DF-BC46-3B1CEE68F29F}" type="presParOf" srcId="{501A8D6B-9B80-43A6-BAAD-014592558534}" destId="{378CAEB8-D708-495F-ACF2-369DC9DFB1EE}" srcOrd="8" destOrd="0" presId="urn:microsoft.com/office/officeart/2005/8/layout/cycle6"/>
    <dgm:cxn modelId="{9FBAA46F-6D17-44CA-9AB7-5E0CDD0A4C3F}" type="presParOf" srcId="{501A8D6B-9B80-43A6-BAAD-014592558534}" destId="{E7A948F7-652B-45DA-A8F1-95AAFBA1502C}" srcOrd="9" destOrd="0" presId="urn:microsoft.com/office/officeart/2005/8/layout/cycle6"/>
    <dgm:cxn modelId="{0EEE51E6-DB32-4FBE-A9AB-66A893FD37C7}" type="presParOf" srcId="{501A8D6B-9B80-43A6-BAAD-014592558534}" destId="{7F48D52E-7275-4C5B-9343-55296505E2C3}" srcOrd="10" destOrd="0" presId="urn:microsoft.com/office/officeart/2005/8/layout/cycle6"/>
    <dgm:cxn modelId="{C082766C-A866-456D-BF87-3BBD90D4D335}" type="presParOf" srcId="{501A8D6B-9B80-43A6-BAAD-014592558534}" destId="{6C064366-0DD7-46D2-8542-E8352F175844}" srcOrd="11" destOrd="0" presId="urn:microsoft.com/office/officeart/2005/8/layout/cycle6"/>
  </dgm:cxnLst>
  <dgm:bg/>
  <dgm:whole/>
</dgm:dataModel>
</file>

<file path=ppt/diagrams/data3.xml><?xml version="1.0" encoding="utf-8"?>
<dgm:dataModel xmlns:dgm="http://schemas.openxmlformats.org/drawingml/2006/diagram" xmlns:a="http://schemas.openxmlformats.org/drawingml/2006/main">
  <dgm:ptLst>
    <dgm:pt modelId="{5C8D70FC-1A56-4121-A5E9-88DD2787734A}" type="doc">
      <dgm:prSet loTypeId="urn:microsoft.com/office/officeart/2005/8/layout/hProcess9" loCatId="process" qsTypeId="urn:microsoft.com/office/officeart/2005/8/quickstyle/3d2" qsCatId="3D" csTypeId="urn:microsoft.com/office/officeart/2005/8/colors/accent4_1" csCatId="accent4" phldr="1"/>
      <dgm:spPr/>
    </dgm:pt>
    <dgm:pt modelId="{8DB43FFF-BAAC-4D03-A2F8-F9563535C4F8}">
      <dgm:prSet phldrT="[Text]"/>
      <dgm:spPr/>
      <dgm:t>
        <a:bodyPr/>
        <a:lstStyle/>
        <a:p>
          <a:r>
            <a:rPr lang="en-US" b="1" dirty="0" smtClean="0"/>
            <a:t>Literature</a:t>
          </a:r>
        </a:p>
        <a:p>
          <a:r>
            <a:rPr lang="en-US" b="1" dirty="0" smtClean="0"/>
            <a:t>Search</a:t>
          </a:r>
          <a:endParaRPr lang="en-US" dirty="0"/>
        </a:p>
      </dgm:t>
    </dgm:pt>
    <dgm:pt modelId="{1BC8B348-16FE-457D-964D-7921B5CCA333}" type="parTrans" cxnId="{F43F5C98-9E22-4F2D-B605-D5DD49D1C144}">
      <dgm:prSet/>
      <dgm:spPr/>
      <dgm:t>
        <a:bodyPr/>
        <a:lstStyle/>
        <a:p>
          <a:endParaRPr lang="en-US"/>
        </a:p>
      </dgm:t>
    </dgm:pt>
    <dgm:pt modelId="{866E68D9-068A-44F2-AED2-9B22F4F32E19}" type="sibTrans" cxnId="{F43F5C98-9E22-4F2D-B605-D5DD49D1C144}">
      <dgm:prSet/>
      <dgm:spPr/>
      <dgm:t>
        <a:bodyPr/>
        <a:lstStyle/>
        <a:p>
          <a:endParaRPr lang="en-US"/>
        </a:p>
      </dgm:t>
    </dgm:pt>
    <dgm:pt modelId="{B9F94E11-C74A-4AC5-A18D-314D49413FCE}">
      <dgm:prSet phldrT="[Text]"/>
      <dgm:spPr/>
      <dgm:t>
        <a:bodyPr/>
        <a:lstStyle/>
        <a:p>
          <a:r>
            <a:rPr lang="en-US" b="1" dirty="0" smtClean="0"/>
            <a:t>Sequence Analysis</a:t>
          </a:r>
          <a:endParaRPr lang="en-US" dirty="0"/>
        </a:p>
      </dgm:t>
    </dgm:pt>
    <dgm:pt modelId="{0DE110F9-0751-423F-8F98-222881F15894}" type="parTrans" cxnId="{6A328FF8-985B-4E47-AFB2-820D0124EBB7}">
      <dgm:prSet/>
      <dgm:spPr/>
      <dgm:t>
        <a:bodyPr/>
        <a:lstStyle/>
        <a:p>
          <a:endParaRPr lang="en-US"/>
        </a:p>
      </dgm:t>
    </dgm:pt>
    <dgm:pt modelId="{4F87472D-A53C-4FDB-AB0C-FB6FA6400292}" type="sibTrans" cxnId="{6A328FF8-985B-4E47-AFB2-820D0124EBB7}">
      <dgm:prSet/>
      <dgm:spPr/>
      <dgm:t>
        <a:bodyPr/>
        <a:lstStyle/>
        <a:p>
          <a:endParaRPr lang="en-US"/>
        </a:p>
      </dgm:t>
    </dgm:pt>
    <dgm:pt modelId="{EB8651B5-FB50-4B11-A2C0-59CAD15444D4}">
      <dgm:prSet phldrT="[Text]"/>
      <dgm:spPr/>
      <dgm:t>
        <a:bodyPr/>
        <a:lstStyle/>
        <a:p>
          <a:r>
            <a:rPr lang="en-US" b="1" dirty="0" err="1" smtClean="0"/>
            <a:t>Omics</a:t>
          </a:r>
          <a:r>
            <a:rPr lang="en-US" b="1" dirty="0" smtClean="0"/>
            <a:t> Data Analysis</a:t>
          </a:r>
          <a:endParaRPr lang="en-US" dirty="0"/>
        </a:p>
      </dgm:t>
    </dgm:pt>
    <dgm:pt modelId="{58B9E74D-0595-4186-9DCC-E13A0461CE48}" type="parTrans" cxnId="{3382FFF0-B9C7-434E-9F12-007AD5BE05EE}">
      <dgm:prSet/>
      <dgm:spPr/>
      <dgm:t>
        <a:bodyPr/>
        <a:lstStyle/>
        <a:p>
          <a:endParaRPr lang="en-US"/>
        </a:p>
      </dgm:t>
    </dgm:pt>
    <dgm:pt modelId="{9294AC5C-F1C2-44FE-9F62-DC865E1E68F4}" type="sibTrans" cxnId="{3382FFF0-B9C7-434E-9F12-007AD5BE05EE}">
      <dgm:prSet/>
      <dgm:spPr/>
      <dgm:t>
        <a:bodyPr/>
        <a:lstStyle/>
        <a:p>
          <a:endParaRPr lang="en-US"/>
        </a:p>
      </dgm:t>
    </dgm:pt>
    <dgm:pt modelId="{8397C0D5-CA34-43D0-BFCB-A18665A94699}" type="pres">
      <dgm:prSet presAssocID="{5C8D70FC-1A56-4121-A5E9-88DD2787734A}" presName="CompostProcess" presStyleCnt="0">
        <dgm:presLayoutVars>
          <dgm:dir/>
          <dgm:resizeHandles val="exact"/>
        </dgm:presLayoutVars>
      </dgm:prSet>
      <dgm:spPr/>
    </dgm:pt>
    <dgm:pt modelId="{080542DC-5C57-43EC-A749-F02C519C63A8}" type="pres">
      <dgm:prSet presAssocID="{5C8D70FC-1A56-4121-A5E9-88DD2787734A}" presName="arrow" presStyleLbl="bgShp" presStyleIdx="0" presStyleCnt="1"/>
      <dgm:spPr/>
    </dgm:pt>
    <dgm:pt modelId="{E3AE86DB-88D0-4B2F-80C0-89C7E7F149CF}" type="pres">
      <dgm:prSet presAssocID="{5C8D70FC-1A56-4121-A5E9-88DD2787734A}" presName="linearProcess" presStyleCnt="0"/>
      <dgm:spPr/>
    </dgm:pt>
    <dgm:pt modelId="{ABF2BF42-B60B-4DAE-A5D9-A9CB79E75ECD}" type="pres">
      <dgm:prSet presAssocID="{8DB43FFF-BAAC-4D03-A2F8-F9563535C4F8}" presName="textNode" presStyleLbl="node1" presStyleIdx="0" presStyleCnt="3">
        <dgm:presLayoutVars>
          <dgm:bulletEnabled val="1"/>
        </dgm:presLayoutVars>
      </dgm:prSet>
      <dgm:spPr/>
      <dgm:t>
        <a:bodyPr/>
        <a:lstStyle/>
        <a:p>
          <a:endParaRPr lang="en-US"/>
        </a:p>
      </dgm:t>
    </dgm:pt>
    <dgm:pt modelId="{E07F5999-B47E-45F0-B21A-B94D0474E54F}" type="pres">
      <dgm:prSet presAssocID="{866E68D9-068A-44F2-AED2-9B22F4F32E19}" presName="sibTrans" presStyleCnt="0"/>
      <dgm:spPr/>
    </dgm:pt>
    <dgm:pt modelId="{98F5D34A-FBFB-4B1A-85FB-D838DA49AEBC}" type="pres">
      <dgm:prSet presAssocID="{B9F94E11-C74A-4AC5-A18D-314D49413FCE}" presName="textNode" presStyleLbl="node1" presStyleIdx="1" presStyleCnt="3">
        <dgm:presLayoutVars>
          <dgm:bulletEnabled val="1"/>
        </dgm:presLayoutVars>
      </dgm:prSet>
      <dgm:spPr/>
      <dgm:t>
        <a:bodyPr/>
        <a:lstStyle/>
        <a:p>
          <a:endParaRPr lang="en-US"/>
        </a:p>
      </dgm:t>
    </dgm:pt>
    <dgm:pt modelId="{74C4325C-0300-45C5-9DD0-C8FA9190E476}" type="pres">
      <dgm:prSet presAssocID="{4F87472D-A53C-4FDB-AB0C-FB6FA6400292}" presName="sibTrans" presStyleCnt="0"/>
      <dgm:spPr/>
    </dgm:pt>
    <dgm:pt modelId="{A6F4B3A3-4588-4C21-AB22-C1499C4383E6}" type="pres">
      <dgm:prSet presAssocID="{EB8651B5-FB50-4B11-A2C0-59CAD15444D4}" presName="textNode" presStyleLbl="node1" presStyleIdx="2" presStyleCnt="3">
        <dgm:presLayoutVars>
          <dgm:bulletEnabled val="1"/>
        </dgm:presLayoutVars>
      </dgm:prSet>
      <dgm:spPr/>
      <dgm:t>
        <a:bodyPr/>
        <a:lstStyle/>
        <a:p>
          <a:endParaRPr lang="en-US"/>
        </a:p>
      </dgm:t>
    </dgm:pt>
  </dgm:ptLst>
  <dgm:cxnLst>
    <dgm:cxn modelId="{6A92AA68-A9E6-4D93-A2BA-11B012B5D8C4}" type="presOf" srcId="{8DB43FFF-BAAC-4D03-A2F8-F9563535C4F8}" destId="{ABF2BF42-B60B-4DAE-A5D9-A9CB79E75ECD}" srcOrd="0" destOrd="0" presId="urn:microsoft.com/office/officeart/2005/8/layout/hProcess9"/>
    <dgm:cxn modelId="{31BA18E4-4509-4BF3-9DF3-40F641CD8EF5}" type="presOf" srcId="{5C8D70FC-1A56-4121-A5E9-88DD2787734A}" destId="{8397C0D5-CA34-43D0-BFCB-A18665A94699}" srcOrd="0" destOrd="0" presId="urn:microsoft.com/office/officeart/2005/8/layout/hProcess9"/>
    <dgm:cxn modelId="{EA0B79AE-BC24-4545-8BD5-9BC1D456067A}" type="presOf" srcId="{B9F94E11-C74A-4AC5-A18D-314D49413FCE}" destId="{98F5D34A-FBFB-4B1A-85FB-D838DA49AEBC}" srcOrd="0" destOrd="0" presId="urn:microsoft.com/office/officeart/2005/8/layout/hProcess9"/>
    <dgm:cxn modelId="{3382FFF0-B9C7-434E-9F12-007AD5BE05EE}" srcId="{5C8D70FC-1A56-4121-A5E9-88DD2787734A}" destId="{EB8651B5-FB50-4B11-A2C0-59CAD15444D4}" srcOrd="2" destOrd="0" parTransId="{58B9E74D-0595-4186-9DCC-E13A0461CE48}" sibTransId="{9294AC5C-F1C2-44FE-9F62-DC865E1E68F4}"/>
    <dgm:cxn modelId="{6A328FF8-985B-4E47-AFB2-820D0124EBB7}" srcId="{5C8D70FC-1A56-4121-A5E9-88DD2787734A}" destId="{B9F94E11-C74A-4AC5-A18D-314D49413FCE}" srcOrd="1" destOrd="0" parTransId="{0DE110F9-0751-423F-8F98-222881F15894}" sibTransId="{4F87472D-A53C-4FDB-AB0C-FB6FA6400292}"/>
    <dgm:cxn modelId="{F43F5C98-9E22-4F2D-B605-D5DD49D1C144}" srcId="{5C8D70FC-1A56-4121-A5E9-88DD2787734A}" destId="{8DB43FFF-BAAC-4D03-A2F8-F9563535C4F8}" srcOrd="0" destOrd="0" parTransId="{1BC8B348-16FE-457D-964D-7921B5CCA333}" sibTransId="{866E68D9-068A-44F2-AED2-9B22F4F32E19}"/>
    <dgm:cxn modelId="{9F9E0009-BA9F-494F-B6B6-548C9F82581D}" type="presOf" srcId="{EB8651B5-FB50-4B11-A2C0-59CAD15444D4}" destId="{A6F4B3A3-4588-4C21-AB22-C1499C4383E6}" srcOrd="0" destOrd="0" presId="urn:microsoft.com/office/officeart/2005/8/layout/hProcess9"/>
    <dgm:cxn modelId="{FDC471AC-7C4D-45B1-A794-40C121227AFD}" type="presParOf" srcId="{8397C0D5-CA34-43D0-BFCB-A18665A94699}" destId="{080542DC-5C57-43EC-A749-F02C519C63A8}" srcOrd="0" destOrd="0" presId="urn:microsoft.com/office/officeart/2005/8/layout/hProcess9"/>
    <dgm:cxn modelId="{D0519DFB-69AC-45A8-B56E-C0344BA9A0EF}" type="presParOf" srcId="{8397C0D5-CA34-43D0-BFCB-A18665A94699}" destId="{E3AE86DB-88D0-4B2F-80C0-89C7E7F149CF}" srcOrd="1" destOrd="0" presId="urn:microsoft.com/office/officeart/2005/8/layout/hProcess9"/>
    <dgm:cxn modelId="{CD5B16BE-68EF-4C28-8F79-E64D967FAD03}" type="presParOf" srcId="{E3AE86DB-88D0-4B2F-80C0-89C7E7F149CF}" destId="{ABF2BF42-B60B-4DAE-A5D9-A9CB79E75ECD}" srcOrd="0" destOrd="0" presId="urn:microsoft.com/office/officeart/2005/8/layout/hProcess9"/>
    <dgm:cxn modelId="{69D4C59E-97EA-41D1-B62B-3EF445548B59}" type="presParOf" srcId="{E3AE86DB-88D0-4B2F-80C0-89C7E7F149CF}" destId="{E07F5999-B47E-45F0-B21A-B94D0474E54F}" srcOrd="1" destOrd="0" presId="urn:microsoft.com/office/officeart/2005/8/layout/hProcess9"/>
    <dgm:cxn modelId="{F5FC50A6-03CF-4EF6-BE98-CFBC555C0E27}" type="presParOf" srcId="{E3AE86DB-88D0-4B2F-80C0-89C7E7F149CF}" destId="{98F5D34A-FBFB-4B1A-85FB-D838DA49AEBC}" srcOrd="2" destOrd="0" presId="urn:microsoft.com/office/officeart/2005/8/layout/hProcess9"/>
    <dgm:cxn modelId="{75F28B62-DC45-4DFC-A27D-9AE67D877EB8}" type="presParOf" srcId="{E3AE86DB-88D0-4B2F-80C0-89C7E7F149CF}" destId="{74C4325C-0300-45C5-9DD0-C8FA9190E476}" srcOrd="3" destOrd="0" presId="urn:microsoft.com/office/officeart/2005/8/layout/hProcess9"/>
    <dgm:cxn modelId="{CD01CE0F-F796-4479-8F93-DAE87C19F393}" type="presParOf" srcId="{E3AE86DB-88D0-4B2F-80C0-89C7E7F149CF}" destId="{A6F4B3A3-4588-4C21-AB22-C1499C4383E6}" srcOrd="4" destOrd="0" presId="urn:microsoft.com/office/officeart/2005/8/layout/hProcess9"/>
  </dgm:cxnLst>
  <dgm:bg/>
  <dgm:whole/>
</dgm:dataModel>
</file>

<file path=ppt/diagrams/data4.xml><?xml version="1.0" encoding="utf-8"?>
<dgm:dataModel xmlns:dgm="http://schemas.openxmlformats.org/drawingml/2006/diagram" xmlns:a="http://schemas.openxmlformats.org/drawingml/2006/main">
  <dgm:ptLst>
    <dgm:pt modelId="{B02B35D6-05E5-41E1-8778-FF1090825EAC}" type="doc">
      <dgm:prSet loTypeId="urn:microsoft.com/office/officeart/2005/8/layout/hProcess9" loCatId="process" qsTypeId="urn:microsoft.com/office/officeart/2005/8/quickstyle/simple5" qsCatId="simple" csTypeId="urn:microsoft.com/office/officeart/2005/8/colors/colorful4" csCatId="colorful" phldr="1"/>
      <dgm:spPr/>
    </dgm:pt>
    <dgm:pt modelId="{42031688-159E-4D12-9E71-6CF00F0E03B5}">
      <dgm:prSet phldrT="[Text]"/>
      <dgm:spPr>
        <a:solidFill>
          <a:schemeClr val="bg1">
            <a:lumMod val="50000"/>
            <a:lumOff val="50000"/>
          </a:schemeClr>
        </a:solidFill>
      </dgm:spPr>
      <dgm:t>
        <a:bodyPr/>
        <a:lstStyle/>
        <a:p>
          <a:r>
            <a:rPr lang="en-US" b="1" dirty="0" err="1" smtClean="0">
              <a:solidFill>
                <a:schemeClr val="tx2"/>
              </a:solidFill>
            </a:rPr>
            <a:t>PubMed</a:t>
          </a:r>
          <a:endParaRPr lang="en-US" b="1" dirty="0">
            <a:solidFill>
              <a:schemeClr val="tx2"/>
            </a:solidFill>
          </a:endParaRPr>
        </a:p>
      </dgm:t>
    </dgm:pt>
    <dgm:pt modelId="{7B7D1F1F-71AE-414E-8488-ADCCDD2C0352}" type="parTrans" cxnId="{A6FB6CD9-702F-4EC2-9510-EA649CA52C30}">
      <dgm:prSet/>
      <dgm:spPr/>
      <dgm:t>
        <a:bodyPr/>
        <a:lstStyle/>
        <a:p>
          <a:endParaRPr lang="en-US"/>
        </a:p>
      </dgm:t>
    </dgm:pt>
    <dgm:pt modelId="{0C0F4D70-19D5-4819-BF2B-776C4131742F}" type="sibTrans" cxnId="{A6FB6CD9-702F-4EC2-9510-EA649CA52C30}">
      <dgm:prSet/>
      <dgm:spPr/>
      <dgm:t>
        <a:bodyPr/>
        <a:lstStyle/>
        <a:p>
          <a:endParaRPr lang="en-US"/>
        </a:p>
      </dgm:t>
    </dgm:pt>
    <dgm:pt modelId="{790C0E4E-E90D-4A02-A947-0CE4AD51AA6A}">
      <dgm:prSet phldrT="[Text]"/>
      <dgm:spPr>
        <a:solidFill>
          <a:srgbClr val="008000"/>
        </a:solidFill>
      </dgm:spPr>
      <dgm:t>
        <a:bodyPr/>
        <a:lstStyle/>
        <a:p>
          <a:r>
            <a:rPr lang="en-US" b="1" dirty="0" smtClean="0"/>
            <a:t>MESH Database</a:t>
          </a:r>
          <a:endParaRPr lang="en-US" b="1" dirty="0"/>
        </a:p>
      </dgm:t>
    </dgm:pt>
    <dgm:pt modelId="{0055E1B7-7D9C-4506-95C4-1D6C0D19BED2}" type="parTrans" cxnId="{903C9ED3-553C-4759-8E1F-0B9A18452C28}">
      <dgm:prSet/>
      <dgm:spPr/>
      <dgm:t>
        <a:bodyPr/>
        <a:lstStyle/>
        <a:p>
          <a:endParaRPr lang="en-US"/>
        </a:p>
      </dgm:t>
    </dgm:pt>
    <dgm:pt modelId="{850ED254-83E5-41B9-82E8-6EBC95B0AC64}" type="sibTrans" cxnId="{903C9ED3-553C-4759-8E1F-0B9A18452C28}">
      <dgm:prSet/>
      <dgm:spPr/>
      <dgm:t>
        <a:bodyPr/>
        <a:lstStyle/>
        <a:p>
          <a:endParaRPr lang="en-US"/>
        </a:p>
      </dgm:t>
    </dgm:pt>
    <dgm:pt modelId="{ABC435D3-A67A-4AF5-87D7-91F08271BECA}">
      <dgm:prSet phldrT="[Text]"/>
      <dgm:spPr/>
      <dgm:t>
        <a:bodyPr/>
        <a:lstStyle/>
        <a:p>
          <a:r>
            <a:rPr lang="en-US" b="1" dirty="0" err="1" smtClean="0">
              <a:solidFill>
                <a:schemeClr val="bg1">
                  <a:lumMod val="50000"/>
                  <a:lumOff val="50000"/>
                </a:schemeClr>
              </a:solidFill>
            </a:rPr>
            <a:t>ClusterMed</a:t>
          </a:r>
          <a:endParaRPr lang="en-US" b="1" dirty="0">
            <a:solidFill>
              <a:schemeClr val="bg1">
                <a:lumMod val="50000"/>
                <a:lumOff val="50000"/>
              </a:schemeClr>
            </a:solidFill>
          </a:endParaRPr>
        </a:p>
      </dgm:t>
    </dgm:pt>
    <dgm:pt modelId="{513C6563-ED33-4006-BF89-7B4578CDF9BC}" type="parTrans" cxnId="{AC37E7E1-B452-4094-A47B-E78829F953B0}">
      <dgm:prSet/>
      <dgm:spPr/>
      <dgm:t>
        <a:bodyPr/>
        <a:lstStyle/>
        <a:p>
          <a:endParaRPr lang="en-US"/>
        </a:p>
      </dgm:t>
    </dgm:pt>
    <dgm:pt modelId="{B20EC855-5A4F-4E48-AA84-0A3042DD67F0}" type="sibTrans" cxnId="{AC37E7E1-B452-4094-A47B-E78829F953B0}">
      <dgm:prSet/>
      <dgm:spPr/>
      <dgm:t>
        <a:bodyPr/>
        <a:lstStyle/>
        <a:p>
          <a:endParaRPr lang="en-US"/>
        </a:p>
      </dgm:t>
    </dgm:pt>
    <dgm:pt modelId="{D6F91902-E485-4755-BDBA-67F6BA738EBF}">
      <dgm:prSet phldrT="[Text]"/>
      <dgm:spPr>
        <a:solidFill>
          <a:srgbClr val="0070C0"/>
        </a:solidFill>
      </dgm:spPr>
      <dgm:t>
        <a:bodyPr/>
        <a:lstStyle/>
        <a:p>
          <a:r>
            <a:rPr lang="en-US" b="1" dirty="0" err="1" smtClean="0">
              <a:solidFill>
                <a:schemeClr val="accent4">
                  <a:lumMod val="60000"/>
                  <a:lumOff val="40000"/>
                </a:schemeClr>
              </a:solidFill>
            </a:rPr>
            <a:t>GoPubMed</a:t>
          </a:r>
          <a:endParaRPr lang="en-US" b="1" dirty="0">
            <a:solidFill>
              <a:schemeClr val="accent4">
                <a:lumMod val="60000"/>
                <a:lumOff val="40000"/>
              </a:schemeClr>
            </a:solidFill>
          </a:endParaRPr>
        </a:p>
      </dgm:t>
    </dgm:pt>
    <dgm:pt modelId="{53194845-053D-4E4A-A8DC-BBD0E23BE94F}" type="parTrans" cxnId="{C52CF781-CE85-4C8B-A3F6-B8B717586920}">
      <dgm:prSet/>
      <dgm:spPr/>
      <dgm:t>
        <a:bodyPr/>
        <a:lstStyle/>
        <a:p>
          <a:endParaRPr lang="en-US"/>
        </a:p>
      </dgm:t>
    </dgm:pt>
    <dgm:pt modelId="{D7BD1AF6-5D04-4390-A94E-9EB7C9970FFE}" type="sibTrans" cxnId="{C52CF781-CE85-4C8B-A3F6-B8B717586920}">
      <dgm:prSet/>
      <dgm:spPr/>
      <dgm:t>
        <a:bodyPr/>
        <a:lstStyle/>
        <a:p>
          <a:endParaRPr lang="en-US"/>
        </a:p>
      </dgm:t>
    </dgm:pt>
    <dgm:pt modelId="{1859C6CC-D09F-4DCF-9067-CCA962E19756}" type="pres">
      <dgm:prSet presAssocID="{B02B35D6-05E5-41E1-8778-FF1090825EAC}" presName="CompostProcess" presStyleCnt="0">
        <dgm:presLayoutVars>
          <dgm:dir/>
          <dgm:resizeHandles val="exact"/>
        </dgm:presLayoutVars>
      </dgm:prSet>
      <dgm:spPr/>
    </dgm:pt>
    <dgm:pt modelId="{62FBD466-5B7E-44CA-BE3A-D05C3B6F0E4F}" type="pres">
      <dgm:prSet presAssocID="{B02B35D6-05E5-41E1-8778-FF1090825EAC}" presName="arrow" presStyleLbl="bgShp" presStyleIdx="0" presStyleCnt="1"/>
      <dgm:spPr/>
    </dgm:pt>
    <dgm:pt modelId="{3DF947AD-3E44-4360-AF86-3BE207279541}" type="pres">
      <dgm:prSet presAssocID="{B02B35D6-05E5-41E1-8778-FF1090825EAC}" presName="linearProcess" presStyleCnt="0"/>
      <dgm:spPr/>
    </dgm:pt>
    <dgm:pt modelId="{3F513B56-0DFF-4913-99E2-B0CD5B1AC319}" type="pres">
      <dgm:prSet presAssocID="{42031688-159E-4D12-9E71-6CF00F0E03B5}" presName="textNode" presStyleLbl="node1" presStyleIdx="0" presStyleCnt="4" custLinFactX="33287" custLinFactNeighborX="100000" custLinFactNeighborY="683">
        <dgm:presLayoutVars>
          <dgm:bulletEnabled val="1"/>
        </dgm:presLayoutVars>
      </dgm:prSet>
      <dgm:spPr/>
      <dgm:t>
        <a:bodyPr/>
        <a:lstStyle/>
        <a:p>
          <a:endParaRPr lang="en-US"/>
        </a:p>
      </dgm:t>
    </dgm:pt>
    <dgm:pt modelId="{CA27F0B4-3B56-4AAA-B4EC-5C4B1796B0E3}" type="pres">
      <dgm:prSet presAssocID="{0C0F4D70-19D5-4819-BF2B-776C4131742F}" presName="sibTrans" presStyleCnt="0"/>
      <dgm:spPr/>
    </dgm:pt>
    <dgm:pt modelId="{68265DD4-D158-431B-9EFA-B217197276F2}" type="pres">
      <dgm:prSet presAssocID="{790C0E4E-E90D-4A02-A947-0CE4AD51AA6A}" presName="textNode" presStyleLbl="node1" presStyleIdx="1" presStyleCnt="4" custLinFactX="41633" custLinFactNeighborX="100000" custLinFactNeighborY="683">
        <dgm:presLayoutVars>
          <dgm:bulletEnabled val="1"/>
        </dgm:presLayoutVars>
      </dgm:prSet>
      <dgm:spPr/>
      <dgm:t>
        <a:bodyPr/>
        <a:lstStyle/>
        <a:p>
          <a:endParaRPr lang="en-US"/>
        </a:p>
      </dgm:t>
    </dgm:pt>
    <dgm:pt modelId="{BAD5082F-E41D-47B8-9CF4-6A906F3A2F17}" type="pres">
      <dgm:prSet presAssocID="{850ED254-83E5-41B9-82E8-6EBC95B0AC64}" presName="sibTrans" presStyleCnt="0"/>
      <dgm:spPr/>
    </dgm:pt>
    <dgm:pt modelId="{E9CCBE52-F241-4E11-8604-3F23F622500A}" type="pres">
      <dgm:prSet presAssocID="{ABC435D3-A67A-4AF5-87D7-91F08271BECA}" presName="textNode" presStyleLbl="node1" presStyleIdx="2" presStyleCnt="4" custLinFactX="56978" custLinFactNeighborX="100000" custLinFactNeighborY="-53977">
        <dgm:presLayoutVars>
          <dgm:bulletEnabled val="1"/>
        </dgm:presLayoutVars>
      </dgm:prSet>
      <dgm:spPr/>
      <dgm:t>
        <a:bodyPr/>
        <a:lstStyle/>
        <a:p>
          <a:endParaRPr lang="en-US"/>
        </a:p>
      </dgm:t>
    </dgm:pt>
    <dgm:pt modelId="{5B4F731D-85CD-4724-8B11-BB2917DF5E97}" type="pres">
      <dgm:prSet presAssocID="{B20EC855-5A4F-4E48-AA84-0A3042DD67F0}" presName="sibTrans" presStyleCnt="0"/>
      <dgm:spPr/>
    </dgm:pt>
    <dgm:pt modelId="{B791542C-6D42-4CE7-8450-3006C51CA77A}" type="pres">
      <dgm:prSet presAssocID="{D6F91902-E485-4755-BDBA-67F6BA738EBF}" presName="textNode" presStyleLbl="node1" presStyleIdx="3" presStyleCnt="4" custLinFactX="-37182" custLinFactNeighborX="-100000" custLinFactNeighborY="51139">
        <dgm:presLayoutVars>
          <dgm:bulletEnabled val="1"/>
        </dgm:presLayoutVars>
      </dgm:prSet>
      <dgm:spPr/>
      <dgm:t>
        <a:bodyPr/>
        <a:lstStyle/>
        <a:p>
          <a:endParaRPr lang="en-US"/>
        </a:p>
      </dgm:t>
    </dgm:pt>
  </dgm:ptLst>
  <dgm:cxnLst>
    <dgm:cxn modelId="{484C6680-A336-4F8C-B8CD-E31CCABD837A}" type="presOf" srcId="{ABC435D3-A67A-4AF5-87D7-91F08271BECA}" destId="{E9CCBE52-F241-4E11-8604-3F23F622500A}" srcOrd="0" destOrd="0" presId="urn:microsoft.com/office/officeart/2005/8/layout/hProcess9"/>
    <dgm:cxn modelId="{A280E0E0-7D25-44B2-B1FD-A7BA90658B28}" type="presOf" srcId="{D6F91902-E485-4755-BDBA-67F6BA738EBF}" destId="{B791542C-6D42-4CE7-8450-3006C51CA77A}" srcOrd="0" destOrd="0" presId="urn:microsoft.com/office/officeart/2005/8/layout/hProcess9"/>
    <dgm:cxn modelId="{903C9ED3-553C-4759-8E1F-0B9A18452C28}" srcId="{B02B35D6-05E5-41E1-8778-FF1090825EAC}" destId="{790C0E4E-E90D-4A02-A947-0CE4AD51AA6A}" srcOrd="1" destOrd="0" parTransId="{0055E1B7-7D9C-4506-95C4-1D6C0D19BED2}" sibTransId="{850ED254-83E5-41B9-82E8-6EBC95B0AC64}"/>
    <dgm:cxn modelId="{C52CF781-CE85-4C8B-A3F6-B8B717586920}" srcId="{B02B35D6-05E5-41E1-8778-FF1090825EAC}" destId="{D6F91902-E485-4755-BDBA-67F6BA738EBF}" srcOrd="3" destOrd="0" parTransId="{53194845-053D-4E4A-A8DC-BBD0E23BE94F}" sibTransId="{D7BD1AF6-5D04-4390-A94E-9EB7C9970FFE}"/>
    <dgm:cxn modelId="{1AA23522-4CDC-4427-A106-28544BA6F4F2}" type="presOf" srcId="{B02B35D6-05E5-41E1-8778-FF1090825EAC}" destId="{1859C6CC-D09F-4DCF-9067-CCA962E19756}" srcOrd="0" destOrd="0" presId="urn:microsoft.com/office/officeart/2005/8/layout/hProcess9"/>
    <dgm:cxn modelId="{AC37E7E1-B452-4094-A47B-E78829F953B0}" srcId="{B02B35D6-05E5-41E1-8778-FF1090825EAC}" destId="{ABC435D3-A67A-4AF5-87D7-91F08271BECA}" srcOrd="2" destOrd="0" parTransId="{513C6563-ED33-4006-BF89-7B4578CDF9BC}" sibTransId="{B20EC855-5A4F-4E48-AA84-0A3042DD67F0}"/>
    <dgm:cxn modelId="{8C7288FA-9EE0-43ED-9602-738788C4779C}" type="presOf" srcId="{42031688-159E-4D12-9E71-6CF00F0E03B5}" destId="{3F513B56-0DFF-4913-99E2-B0CD5B1AC319}" srcOrd="0" destOrd="0" presId="urn:microsoft.com/office/officeart/2005/8/layout/hProcess9"/>
    <dgm:cxn modelId="{A6FB6CD9-702F-4EC2-9510-EA649CA52C30}" srcId="{B02B35D6-05E5-41E1-8778-FF1090825EAC}" destId="{42031688-159E-4D12-9E71-6CF00F0E03B5}" srcOrd="0" destOrd="0" parTransId="{7B7D1F1F-71AE-414E-8488-ADCCDD2C0352}" sibTransId="{0C0F4D70-19D5-4819-BF2B-776C4131742F}"/>
    <dgm:cxn modelId="{491EC6AE-8044-4198-8E02-56CF55ED0668}" type="presOf" srcId="{790C0E4E-E90D-4A02-A947-0CE4AD51AA6A}" destId="{68265DD4-D158-431B-9EFA-B217197276F2}" srcOrd="0" destOrd="0" presId="urn:microsoft.com/office/officeart/2005/8/layout/hProcess9"/>
    <dgm:cxn modelId="{4971EDB6-9930-49A3-9650-3663F26F6FEA}" type="presParOf" srcId="{1859C6CC-D09F-4DCF-9067-CCA962E19756}" destId="{62FBD466-5B7E-44CA-BE3A-D05C3B6F0E4F}" srcOrd="0" destOrd="0" presId="urn:microsoft.com/office/officeart/2005/8/layout/hProcess9"/>
    <dgm:cxn modelId="{A2B5C54B-9379-47F4-BD94-785197BA2948}" type="presParOf" srcId="{1859C6CC-D09F-4DCF-9067-CCA962E19756}" destId="{3DF947AD-3E44-4360-AF86-3BE207279541}" srcOrd="1" destOrd="0" presId="urn:microsoft.com/office/officeart/2005/8/layout/hProcess9"/>
    <dgm:cxn modelId="{2C59A8B6-75D5-4C84-8500-09D91CA7700C}" type="presParOf" srcId="{3DF947AD-3E44-4360-AF86-3BE207279541}" destId="{3F513B56-0DFF-4913-99E2-B0CD5B1AC319}" srcOrd="0" destOrd="0" presId="urn:microsoft.com/office/officeart/2005/8/layout/hProcess9"/>
    <dgm:cxn modelId="{71C8CBA3-23CA-45D2-9035-B1BD95726EB5}" type="presParOf" srcId="{3DF947AD-3E44-4360-AF86-3BE207279541}" destId="{CA27F0B4-3B56-4AAA-B4EC-5C4B1796B0E3}" srcOrd="1" destOrd="0" presId="urn:microsoft.com/office/officeart/2005/8/layout/hProcess9"/>
    <dgm:cxn modelId="{4478E8D7-CC9C-4F0D-84A4-E8D41E709BF1}" type="presParOf" srcId="{3DF947AD-3E44-4360-AF86-3BE207279541}" destId="{68265DD4-D158-431B-9EFA-B217197276F2}" srcOrd="2" destOrd="0" presId="urn:microsoft.com/office/officeart/2005/8/layout/hProcess9"/>
    <dgm:cxn modelId="{E74E57CC-E731-4278-93F1-752944A48F28}" type="presParOf" srcId="{3DF947AD-3E44-4360-AF86-3BE207279541}" destId="{BAD5082F-E41D-47B8-9CF4-6A906F3A2F17}" srcOrd="3" destOrd="0" presId="urn:microsoft.com/office/officeart/2005/8/layout/hProcess9"/>
    <dgm:cxn modelId="{F2202A5A-01FD-41BD-8B70-FF1E803AE291}" type="presParOf" srcId="{3DF947AD-3E44-4360-AF86-3BE207279541}" destId="{E9CCBE52-F241-4E11-8604-3F23F622500A}" srcOrd="4" destOrd="0" presId="urn:microsoft.com/office/officeart/2005/8/layout/hProcess9"/>
    <dgm:cxn modelId="{313DBD53-0A30-45EE-AFC4-F2210CC1DFD3}" type="presParOf" srcId="{3DF947AD-3E44-4360-AF86-3BE207279541}" destId="{5B4F731D-85CD-4724-8B11-BB2917DF5E97}" srcOrd="5" destOrd="0" presId="urn:microsoft.com/office/officeart/2005/8/layout/hProcess9"/>
    <dgm:cxn modelId="{2EB0B0F8-1B19-4D00-B7E4-8209F36032D7}" type="presParOf" srcId="{3DF947AD-3E44-4360-AF86-3BE207279541}" destId="{B791542C-6D42-4CE7-8450-3006C51CA77A}" srcOrd="6" destOrd="0" presId="urn:microsoft.com/office/officeart/2005/8/layout/hProcess9"/>
  </dgm:cxnLst>
  <dgm:bg/>
  <dgm:whole/>
</dgm:dataModel>
</file>

<file path=ppt/diagrams/data5.xml><?xml version="1.0" encoding="utf-8"?>
<dgm:dataModel xmlns:dgm="http://schemas.openxmlformats.org/drawingml/2006/diagram" xmlns:a="http://schemas.openxmlformats.org/drawingml/2006/main">
  <dgm:ptLst>
    <dgm:pt modelId="{CDD54FFC-A58E-4490-B9B0-F0CFFF37253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77459C6-57DA-4A6D-B570-041B09D5D612}">
      <dgm:prSet phldrT="[Text]" custT="1"/>
      <dgm:spPr>
        <a:solidFill>
          <a:schemeClr val="tx1">
            <a:lumMod val="20000"/>
            <a:lumOff val="80000"/>
          </a:schemeClr>
        </a:solidFill>
        <a:ln>
          <a:solidFill>
            <a:schemeClr val="accent2">
              <a:lumMod val="40000"/>
              <a:lumOff val="60000"/>
            </a:schemeClr>
          </a:solidFill>
        </a:ln>
      </dgm:spPr>
      <dgm:t>
        <a:bodyPr/>
        <a:lstStyle/>
        <a:p>
          <a:r>
            <a:rPr lang="en-US" sz="2000" b="1" dirty="0" smtClean="0">
              <a:solidFill>
                <a:srgbClr val="FF0000"/>
              </a:solidFill>
            </a:rPr>
            <a:t>The U.S. National Library of Medicine's controlled vocabulary (thesaurus) </a:t>
          </a:r>
          <a:endParaRPr lang="en-US" sz="2000" b="1" dirty="0">
            <a:solidFill>
              <a:srgbClr val="FF0000"/>
            </a:solidFill>
          </a:endParaRPr>
        </a:p>
      </dgm:t>
    </dgm:pt>
    <dgm:pt modelId="{2BFEBD54-B831-46B1-AA75-2E63FFB400C7}" type="parTrans" cxnId="{86C9E5FD-D393-4668-A8E7-7B1BC3144930}">
      <dgm:prSet/>
      <dgm:spPr/>
      <dgm:t>
        <a:bodyPr/>
        <a:lstStyle/>
        <a:p>
          <a:endParaRPr lang="en-US"/>
        </a:p>
      </dgm:t>
    </dgm:pt>
    <dgm:pt modelId="{F947E9AD-8F0B-4B5F-A5A8-0B87F0CF476D}" type="sibTrans" cxnId="{86C9E5FD-D393-4668-A8E7-7B1BC3144930}">
      <dgm:prSet/>
      <dgm:spPr/>
      <dgm:t>
        <a:bodyPr/>
        <a:lstStyle/>
        <a:p>
          <a:endParaRPr lang="en-US"/>
        </a:p>
      </dgm:t>
    </dgm:pt>
    <dgm:pt modelId="{75C0DAE6-FC18-4AE3-8ABF-3CF24641A609}">
      <dgm:prSet phldrT="[Text]" custT="1"/>
      <dgm:spPr>
        <a:solidFill>
          <a:schemeClr val="tx1">
            <a:lumMod val="20000"/>
            <a:lumOff val="80000"/>
          </a:schemeClr>
        </a:solidFill>
        <a:ln>
          <a:solidFill>
            <a:schemeClr val="tx1">
              <a:lumMod val="40000"/>
              <a:lumOff val="60000"/>
            </a:schemeClr>
          </a:solidFill>
        </a:ln>
      </dgm:spPr>
      <dgm:t>
        <a:bodyPr/>
        <a:lstStyle/>
        <a:p>
          <a:r>
            <a:rPr lang="en-US" sz="2000" b="1" dirty="0" smtClean="0">
              <a:solidFill>
                <a:schemeClr val="bg1">
                  <a:lumMod val="50000"/>
                  <a:lumOff val="50000"/>
                </a:schemeClr>
              </a:solidFill>
            </a:rPr>
            <a:t>Arranged in a hierarchical manner called the </a:t>
          </a:r>
          <a:r>
            <a:rPr lang="en-US" sz="2000" b="1" dirty="0" err="1" smtClean="0">
              <a:solidFill>
                <a:schemeClr val="bg1">
                  <a:lumMod val="50000"/>
                  <a:lumOff val="50000"/>
                </a:schemeClr>
              </a:solidFill>
            </a:rPr>
            <a:t>MeSH</a:t>
          </a:r>
          <a:r>
            <a:rPr lang="en-US" sz="2000" b="1" dirty="0" smtClean="0">
              <a:solidFill>
                <a:schemeClr val="bg1">
                  <a:lumMod val="50000"/>
                  <a:lumOff val="50000"/>
                </a:schemeClr>
              </a:solidFill>
            </a:rPr>
            <a:t> Tree Structures </a:t>
          </a:r>
        </a:p>
      </dgm:t>
    </dgm:pt>
    <dgm:pt modelId="{921B6854-1A01-4449-9388-D83BCBAAA04C}" type="parTrans" cxnId="{E565D13A-2125-446E-B09B-08C5C011EE0F}">
      <dgm:prSet/>
      <dgm:spPr/>
      <dgm:t>
        <a:bodyPr/>
        <a:lstStyle/>
        <a:p>
          <a:endParaRPr lang="en-US"/>
        </a:p>
      </dgm:t>
    </dgm:pt>
    <dgm:pt modelId="{5B29E2E7-5F46-4FC2-B0C8-973FCF4C42BD}" type="sibTrans" cxnId="{E565D13A-2125-446E-B09B-08C5C011EE0F}">
      <dgm:prSet/>
      <dgm:spPr/>
      <dgm:t>
        <a:bodyPr/>
        <a:lstStyle/>
        <a:p>
          <a:endParaRPr lang="en-US"/>
        </a:p>
      </dgm:t>
    </dgm:pt>
    <dgm:pt modelId="{60C9CDA1-13CB-4BA5-924F-F35F5372E25E}">
      <dgm:prSet phldrT="[Text]" custT="1"/>
      <dgm:spPr>
        <a:solidFill>
          <a:schemeClr val="tx1">
            <a:lumMod val="20000"/>
            <a:lumOff val="80000"/>
          </a:schemeClr>
        </a:solidFill>
      </dgm:spPr>
      <dgm:t>
        <a:bodyPr/>
        <a:lstStyle/>
        <a:p>
          <a:r>
            <a:rPr lang="en-US" sz="2000" b="1" dirty="0" smtClean="0">
              <a:solidFill>
                <a:srgbClr val="0070C0"/>
              </a:solidFill>
            </a:rPr>
            <a:t>Updated annually </a:t>
          </a:r>
          <a:endParaRPr lang="en-US" sz="2000" b="1" dirty="0">
            <a:solidFill>
              <a:srgbClr val="0070C0"/>
            </a:solidFill>
          </a:endParaRPr>
        </a:p>
      </dgm:t>
    </dgm:pt>
    <dgm:pt modelId="{4E2F1C09-A530-40D8-BB41-E649BCFB7137}" type="parTrans" cxnId="{22603D72-103F-497A-BE36-D37F618B7626}">
      <dgm:prSet/>
      <dgm:spPr/>
      <dgm:t>
        <a:bodyPr/>
        <a:lstStyle/>
        <a:p>
          <a:endParaRPr lang="en-US"/>
        </a:p>
      </dgm:t>
    </dgm:pt>
    <dgm:pt modelId="{6157F931-C35D-407D-8FC8-7447E28D0712}" type="sibTrans" cxnId="{22603D72-103F-497A-BE36-D37F618B7626}">
      <dgm:prSet/>
      <dgm:spPr/>
      <dgm:t>
        <a:bodyPr/>
        <a:lstStyle/>
        <a:p>
          <a:endParaRPr lang="en-US"/>
        </a:p>
      </dgm:t>
    </dgm:pt>
    <dgm:pt modelId="{9C94D516-CC30-4611-983D-840AE732898D}" type="pres">
      <dgm:prSet presAssocID="{CDD54FFC-A58E-4490-B9B0-F0CFFF37253A}" presName="linear" presStyleCnt="0">
        <dgm:presLayoutVars>
          <dgm:dir/>
          <dgm:animLvl val="lvl"/>
          <dgm:resizeHandles val="exact"/>
        </dgm:presLayoutVars>
      </dgm:prSet>
      <dgm:spPr/>
      <dgm:t>
        <a:bodyPr/>
        <a:lstStyle/>
        <a:p>
          <a:endParaRPr lang="en-US"/>
        </a:p>
      </dgm:t>
    </dgm:pt>
    <dgm:pt modelId="{8035FA4C-D05C-4E15-A035-A04552952586}" type="pres">
      <dgm:prSet presAssocID="{C77459C6-57DA-4A6D-B570-041B09D5D612}" presName="parentLin" presStyleCnt="0"/>
      <dgm:spPr/>
    </dgm:pt>
    <dgm:pt modelId="{7F929346-2BE7-44F3-A3B2-F389ACFE813B}" type="pres">
      <dgm:prSet presAssocID="{C77459C6-57DA-4A6D-B570-041B09D5D612}" presName="parentLeftMargin" presStyleLbl="node1" presStyleIdx="0" presStyleCnt="3"/>
      <dgm:spPr/>
      <dgm:t>
        <a:bodyPr/>
        <a:lstStyle/>
        <a:p>
          <a:endParaRPr lang="en-US"/>
        </a:p>
      </dgm:t>
    </dgm:pt>
    <dgm:pt modelId="{C4747E99-5DEC-4B60-8EE9-D5B6D0C26A11}" type="pres">
      <dgm:prSet presAssocID="{C77459C6-57DA-4A6D-B570-041B09D5D612}" presName="parentText" presStyleLbl="node1" presStyleIdx="0" presStyleCnt="3" custScaleY="311246" custLinFactY="-51356" custLinFactNeighborX="98" custLinFactNeighborY="-100000">
        <dgm:presLayoutVars>
          <dgm:chMax val="0"/>
          <dgm:bulletEnabled val="1"/>
        </dgm:presLayoutVars>
      </dgm:prSet>
      <dgm:spPr/>
      <dgm:t>
        <a:bodyPr/>
        <a:lstStyle/>
        <a:p>
          <a:endParaRPr lang="en-US"/>
        </a:p>
      </dgm:t>
    </dgm:pt>
    <dgm:pt modelId="{EAA047BA-0668-4017-A69A-954D84034DAF}" type="pres">
      <dgm:prSet presAssocID="{C77459C6-57DA-4A6D-B570-041B09D5D612}" presName="negativeSpace" presStyleCnt="0"/>
      <dgm:spPr/>
    </dgm:pt>
    <dgm:pt modelId="{F00E57A2-B1A4-4D46-AB2E-CD89CED92696}" type="pres">
      <dgm:prSet presAssocID="{C77459C6-57DA-4A6D-B570-041B09D5D612}" presName="childText" presStyleLbl="conFgAcc1" presStyleIdx="0" presStyleCnt="3" custLinFactY="-298095" custLinFactNeighborX="-1250" custLinFactNeighborY="-300000">
        <dgm:presLayoutVars>
          <dgm:bulletEnabled val="1"/>
        </dgm:presLayoutVars>
      </dgm:prSet>
      <dgm:spPr/>
    </dgm:pt>
    <dgm:pt modelId="{AD94664A-F351-4163-8B48-DDE5D3FE5054}" type="pres">
      <dgm:prSet presAssocID="{F947E9AD-8F0B-4B5F-A5A8-0B87F0CF476D}" presName="spaceBetweenRectangles" presStyleCnt="0"/>
      <dgm:spPr/>
    </dgm:pt>
    <dgm:pt modelId="{B86705D0-224F-4D64-8DB4-647A6946ADE0}" type="pres">
      <dgm:prSet presAssocID="{75C0DAE6-FC18-4AE3-8ABF-3CF24641A609}" presName="parentLin" presStyleCnt="0"/>
      <dgm:spPr/>
    </dgm:pt>
    <dgm:pt modelId="{93E0D6C5-6099-4E45-9A00-9A87E8F351FB}" type="pres">
      <dgm:prSet presAssocID="{75C0DAE6-FC18-4AE3-8ABF-3CF24641A609}" presName="parentLeftMargin" presStyleLbl="node1" presStyleIdx="0" presStyleCnt="3"/>
      <dgm:spPr/>
      <dgm:t>
        <a:bodyPr/>
        <a:lstStyle/>
        <a:p>
          <a:endParaRPr lang="en-US"/>
        </a:p>
      </dgm:t>
    </dgm:pt>
    <dgm:pt modelId="{2B67EDE1-1049-46C5-B340-F3711A0E9451}" type="pres">
      <dgm:prSet presAssocID="{75C0DAE6-FC18-4AE3-8ABF-3CF24641A609}" presName="parentText" presStyleLbl="node1" presStyleIdx="1" presStyleCnt="3" custScaleY="305964">
        <dgm:presLayoutVars>
          <dgm:chMax val="0"/>
          <dgm:bulletEnabled val="1"/>
        </dgm:presLayoutVars>
      </dgm:prSet>
      <dgm:spPr/>
      <dgm:t>
        <a:bodyPr/>
        <a:lstStyle/>
        <a:p>
          <a:endParaRPr lang="en-US"/>
        </a:p>
      </dgm:t>
    </dgm:pt>
    <dgm:pt modelId="{0A9B155F-7465-435A-88DD-B2822206AE2F}" type="pres">
      <dgm:prSet presAssocID="{75C0DAE6-FC18-4AE3-8ABF-3CF24641A609}" presName="negativeSpace" presStyleCnt="0"/>
      <dgm:spPr/>
    </dgm:pt>
    <dgm:pt modelId="{9C755BAB-14F6-4327-9111-0851EDABC032}" type="pres">
      <dgm:prSet presAssocID="{75C0DAE6-FC18-4AE3-8ABF-3CF24641A609}" presName="childText" presStyleLbl="conFgAcc1" presStyleIdx="1" presStyleCnt="3" custLinFactY="-110239" custLinFactNeighborY="-200000">
        <dgm:presLayoutVars>
          <dgm:bulletEnabled val="1"/>
        </dgm:presLayoutVars>
      </dgm:prSet>
      <dgm:spPr/>
    </dgm:pt>
    <dgm:pt modelId="{A8605DB0-9797-4549-A5F7-499755979182}" type="pres">
      <dgm:prSet presAssocID="{5B29E2E7-5F46-4FC2-B0C8-973FCF4C42BD}" presName="spaceBetweenRectangles" presStyleCnt="0"/>
      <dgm:spPr/>
    </dgm:pt>
    <dgm:pt modelId="{993A6EA2-0777-479C-B43B-8F2CA65884E6}" type="pres">
      <dgm:prSet presAssocID="{60C9CDA1-13CB-4BA5-924F-F35F5372E25E}" presName="parentLin" presStyleCnt="0"/>
      <dgm:spPr/>
    </dgm:pt>
    <dgm:pt modelId="{A7623B78-F297-4D85-9AB9-BF3002A7EC4E}" type="pres">
      <dgm:prSet presAssocID="{60C9CDA1-13CB-4BA5-924F-F35F5372E25E}" presName="parentLeftMargin" presStyleLbl="node1" presStyleIdx="1" presStyleCnt="3"/>
      <dgm:spPr/>
      <dgm:t>
        <a:bodyPr/>
        <a:lstStyle/>
        <a:p>
          <a:endParaRPr lang="en-US"/>
        </a:p>
      </dgm:t>
    </dgm:pt>
    <dgm:pt modelId="{13A86BFC-1942-4F8A-964B-37D77447555B}" type="pres">
      <dgm:prSet presAssocID="{60C9CDA1-13CB-4BA5-924F-F35F5372E25E}" presName="parentText" presStyleLbl="node1" presStyleIdx="2" presStyleCnt="3" custScaleY="298920" custLinFactNeighborX="98" custLinFactNeighborY="29916">
        <dgm:presLayoutVars>
          <dgm:chMax val="0"/>
          <dgm:bulletEnabled val="1"/>
        </dgm:presLayoutVars>
      </dgm:prSet>
      <dgm:spPr/>
      <dgm:t>
        <a:bodyPr/>
        <a:lstStyle/>
        <a:p>
          <a:endParaRPr lang="en-US"/>
        </a:p>
      </dgm:t>
    </dgm:pt>
    <dgm:pt modelId="{D2C71259-68B6-43B3-AE9B-EF16F0245803}" type="pres">
      <dgm:prSet presAssocID="{60C9CDA1-13CB-4BA5-924F-F35F5372E25E}" presName="negativeSpace" presStyleCnt="0"/>
      <dgm:spPr/>
    </dgm:pt>
    <dgm:pt modelId="{2B937EEE-5892-4D50-9D00-52269D08EF04}" type="pres">
      <dgm:prSet presAssocID="{60C9CDA1-13CB-4BA5-924F-F35F5372E25E}" presName="childText" presStyleLbl="conFgAcc1" presStyleIdx="2" presStyleCnt="3" custLinFactY="5870" custLinFactNeighborX="-1250" custLinFactNeighborY="100000">
        <dgm:presLayoutVars>
          <dgm:bulletEnabled val="1"/>
        </dgm:presLayoutVars>
      </dgm:prSet>
      <dgm:spPr/>
    </dgm:pt>
  </dgm:ptLst>
  <dgm:cxnLst>
    <dgm:cxn modelId="{22603D72-103F-497A-BE36-D37F618B7626}" srcId="{CDD54FFC-A58E-4490-B9B0-F0CFFF37253A}" destId="{60C9CDA1-13CB-4BA5-924F-F35F5372E25E}" srcOrd="2" destOrd="0" parTransId="{4E2F1C09-A530-40D8-BB41-E649BCFB7137}" sibTransId="{6157F931-C35D-407D-8FC8-7447E28D0712}"/>
    <dgm:cxn modelId="{E565D13A-2125-446E-B09B-08C5C011EE0F}" srcId="{CDD54FFC-A58E-4490-B9B0-F0CFFF37253A}" destId="{75C0DAE6-FC18-4AE3-8ABF-3CF24641A609}" srcOrd="1" destOrd="0" parTransId="{921B6854-1A01-4449-9388-D83BCBAAA04C}" sibTransId="{5B29E2E7-5F46-4FC2-B0C8-973FCF4C42BD}"/>
    <dgm:cxn modelId="{F129BF44-68A6-41EE-9691-BD1794F85067}" type="presOf" srcId="{C77459C6-57DA-4A6D-B570-041B09D5D612}" destId="{C4747E99-5DEC-4B60-8EE9-D5B6D0C26A11}" srcOrd="1" destOrd="0" presId="urn:microsoft.com/office/officeart/2005/8/layout/list1"/>
    <dgm:cxn modelId="{2799C97C-18DC-4E84-99E4-B28767A19139}" type="presOf" srcId="{60C9CDA1-13CB-4BA5-924F-F35F5372E25E}" destId="{A7623B78-F297-4D85-9AB9-BF3002A7EC4E}" srcOrd="0" destOrd="0" presId="urn:microsoft.com/office/officeart/2005/8/layout/list1"/>
    <dgm:cxn modelId="{28DA9CD4-AF44-4291-9F13-C9FE6223BE63}" type="presOf" srcId="{75C0DAE6-FC18-4AE3-8ABF-3CF24641A609}" destId="{2B67EDE1-1049-46C5-B340-F3711A0E9451}" srcOrd="1" destOrd="0" presId="urn:microsoft.com/office/officeart/2005/8/layout/list1"/>
    <dgm:cxn modelId="{86C9E5FD-D393-4668-A8E7-7B1BC3144930}" srcId="{CDD54FFC-A58E-4490-B9B0-F0CFFF37253A}" destId="{C77459C6-57DA-4A6D-B570-041B09D5D612}" srcOrd="0" destOrd="0" parTransId="{2BFEBD54-B831-46B1-AA75-2E63FFB400C7}" sibTransId="{F947E9AD-8F0B-4B5F-A5A8-0B87F0CF476D}"/>
    <dgm:cxn modelId="{D16B613F-0281-4C5C-9152-AFC4C0FE4E14}" type="presOf" srcId="{CDD54FFC-A58E-4490-B9B0-F0CFFF37253A}" destId="{9C94D516-CC30-4611-983D-840AE732898D}" srcOrd="0" destOrd="0" presId="urn:microsoft.com/office/officeart/2005/8/layout/list1"/>
    <dgm:cxn modelId="{E076B2D6-D715-41F8-A359-F2BF5E022881}" type="presOf" srcId="{60C9CDA1-13CB-4BA5-924F-F35F5372E25E}" destId="{13A86BFC-1942-4F8A-964B-37D77447555B}" srcOrd="1" destOrd="0" presId="urn:microsoft.com/office/officeart/2005/8/layout/list1"/>
    <dgm:cxn modelId="{8C5103A2-195E-486F-954E-0C742670ECFB}" type="presOf" srcId="{75C0DAE6-FC18-4AE3-8ABF-3CF24641A609}" destId="{93E0D6C5-6099-4E45-9A00-9A87E8F351FB}" srcOrd="0" destOrd="0" presId="urn:microsoft.com/office/officeart/2005/8/layout/list1"/>
    <dgm:cxn modelId="{5444672E-3C1A-46A7-95F0-7616D490E833}" type="presOf" srcId="{C77459C6-57DA-4A6D-B570-041B09D5D612}" destId="{7F929346-2BE7-44F3-A3B2-F389ACFE813B}" srcOrd="0" destOrd="0" presId="urn:microsoft.com/office/officeart/2005/8/layout/list1"/>
    <dgm:cxn modelId="{3B7589E7-ABA5-4848-819C-A9A4F265B480}" type="presParOf" srcId="{9C94D516-CC30-4611-983D-840AE732898D}" destId="{8035FA4C-D05C-4E15-A035-A04552952586}" srcOrd="0" destOrd="0" presId="urn:microsoft.com/office/officeart/2005/8/layout/list1"/>
    <dgm:cxn modelId="{686915C8-6C13-48C7-8D07-92FA590A850A}" type="presParOf" srcId="{8035FA4C-D05C-4E15-A035-A04552952586}" destId="{7F929346-2BE7-44F3-A3B2-F389ACFE813B}" srcOrd="0" destOrd="0" presId="urn:microsoft.com/office/officeart/2005/8/layout/list1"/>
    <dgm:cxn modelId="{2985D9AE-7E33-45D2-856E-5FA14A9A4BAD}" type="presParOf" srcId="{8035FA4C-D05C-4E15-A035-A04552952586}" destId="{C4747E99-5DEC-4B60-8EE9-D5B6D0C26A11}" srcOrd="1" destOrd="0" presId="urn:microsoft.com/office/officeart/2005/8/layout/list1"/>
    <dgm:cxn modelId="{934C4F59-EC5D-4FDB-A654-E25DEF5EC88A}" type="presParOf" srcId="{9C94D516-CC30-4611-983D-840AE732898D}" destId="{EAA047BA-0668-4017-A69A-954D84034DAF}" srcOrd="1" destOrd="0" presId="urn:microsoft.com/office/officeart/2005/8/layout/list1"/>
    <dgm:cxn modelId="{F53BB5F7-0ADB-48DA-865D-67CB33095A3C}" type="presParOf" srcId="{9C94D516-CC30-4611-983D-840AE732898D}" destId="{F00E57A2-B1A4-4D46-AB2E-CD89CED92696}" srcOrd="2" destOrd="0" presId="urn:microsoft.com/office/officeart/2005/8/layout/list1"/>
    <dgm:cxn modelId="{FF63F62D-2E61-4E02-BE56-4592CD7CBF33}" type="presParOf" srcId="{9C94D516-CC30-4611-983D-840AE732898D}" destId="{AD94664A-F351-4163-8B48-DDE5D3FE5054}" srcOrd="3" destOrd="0" presId="urn:microsoft.com/office/officeart/2005/8/layout/list1"/>
    <dgm:cxn modelId="{25BBBC48-3913-4568-9DC8-1934EEFE4083}" type="presParOf" srcId="{9C94D516-CC30-4611-983D-840AE732898D}" destId="{B86705D0-224F-4D64-8DB4-647A6946ADE0}" srcOrd="4" destOrd="0" presId="urn:microsoft.com/office/officeart/2005/8/layout/list1"/>
    <dgm:cxn modelId="{B3154755-B123-4FD3-A91C-D5A53A7EE7EC}" type="presParOf" srcId="{B86705D0-224F-4D64-8DB4-647A6946ADE0}" destId="{93E0D6C5-6099-4E45-9A00-9A87E8F351FB}" srcOrd="0" destOrd="0" presId="urn:microsoft.com/office/officeart/2005/8/layout/list1"/>
    <dgm:cxn modelId="{DF81824C-4CCD-406F-BA4A-F5094F44C5F6}" type="presParOf" srcId="{B86705D0-224F-4D64-8DB4-647A6946ADE0}" destId="{2B67EDE1-1049-46C5-B340-F3711A0E9451}" srcOrd="1" destOrd="0" presId="urn:microsoft.com/office/officeart/2005/8/layout/list1"/>
    <dgm:cxn modelId="{5000B4B0-68D0-4BDF-992E-CA54D173BC5A}" type="presParOf" srcId="{9C94D516-CC30-4611-983D-840AE732898D}" destId="{0A9B155F-7465-435A-88DD-B2822206AE2F}" srcOrd="5" destOrd="0" presId="urn:microsoft.com/office/officeart/2005/8/layout/list1"/>
    <dgm:cxn modelId="{C29F57B7-7898-4350-B944-FEA11C7FFE50}" type="presParOf" srcId="{9C94D516-CC30-4611-983D-840AE732898D}" destId="{9C755BAB-14F6-4327-9111-0851EDABC032}" srcOrd="6" destOrd="0" presId="urn:microsoft.com/office/officeart/2005/8/layout/list1"/>
    <dgm:cxn modelId="{76EF545D-9DE2-4D62-B267-23DFC42AEE77}" type="presParOf" srcId="{9C94D516-CC30-4611-983D-840AE732898D}" destId="{A8605DB0-9797-4549-A5F7-499755979182}" srcOrd="7" destOrd="0" presId="urn:microsoft.com/office/officeart/2005/8/layout/list1"/>
    <dgm:cxn modelId="{838739E8-0AFE-444D-8262-25ADA67B370A}" type="presParOf" srcId="{9C94D516-CC30-4611-983D-840AE732898D}" destId="{993A6EA2-0777-479C-B43B-8F2CA65884E6}" srcOrd="8" destOrd="0" presId="urn:microsoft.com/office/officeart/2005/8/layout/list1"/>
    <dgm:cxn modelId="{C2132E58-8A76-49D8-8550-257D02650CA6}" type="presParOf" srcId="{993A6EA2-0777-479C-B43B-8F2CA65884E6}" destId="{A7623B78-F297-4D85-9AB9-BF3002A7EC4E}" srcOrd="0" destOrd="0" presId="urn:microsoft.com/office/officeart/2005/8/layout/list1"/>
    <dgm:cxn modelId="{2AEABEFF-5481-420E-9C31-0C4A1212FA5F}" type="presParOf" srcId="{993A6EA2-0777-479C-B43B-8F2CA65884E6}" destId="{13A86BFC-1942-4F8A-964B-37D77447555B}" srcOrd="1" destOrd="0" presId="urn:microsoft.com/office/officeart/2005/8/layout/list1"/>
    <dgm:cxn modelId="{DCD41181-C8D9-440D-B4AC-C49E733F6362}" type="presParOf" srcId="{9C94D516-CC30-4611-983D-840AE732898D}" destId="{D2C71259-68B6-43B3-AE9B-EF16F0245803}" srcOrd="9" destOrd="0" presId="urn:microsoft.com/office/officeart/2005/8/layout/list1"/>
    <dgm:cxn modelId="{7EA31D7F-8CB5-4F4A-B823-DF46A150BF84}" type="presParOf" srcId="{9C94D516-CC30-4611-983D-840AE732898D}" destId="{2B937EEE-5892-4D50-9D00-52269D08EF04}" srcOrd="10" destOrd="0" presId="urn:microsoft.com/office/officeart/2005/8/layout/list1"/>
  </dgm:cxnLst>
  <dgm:bg/>
  <dgm:whole/>
</dgm:dataModel>
</file>

<file path=ppt/diagrams/data6.xml><?xml version="1.0" encoding="utf-8"?>
<dgm:dataModel xmlns:dgm="http://schemas.openxmlformats.org/drawingml/2006/diagram" xmlns:a="http://schemas.openxmlformats.org/drawingml/2006/main">
  <dgm:ptLst>
    <dgm:pt modelId="{27767BC6-4BEE-4D37-BE37-57C61691DF63}" type="doc">
      <dgm:prSet loTypeId="urn:microsoft.com/office/officeart/2005/8/layout/radial2" loCatId="relationship" qsTypeId="urn:microsoft.com/office/officeart/2005/8/quickstyle/3d2" qsCatId="3D" csTypeId="urn:microsoft.com/office/officeart/2005/8/colors/accent1_2" csCatId="accent1" phldr="1"/>
      <dgm:spPr/>
      <dgm:t>
        <a:bodyPr/>
        <a:lstStyle/>
        <a:p>
          <a:endParaRPr lang="en-US"/>
        </a:p>
      </dgm:t>
    </dgm:pt>
    <dgm:pt modelId="{0CC29AF3-E78F-437B-8A17-D50B748AD7EB}">
      <dgm:prSet phldrT="[Text]"/>
      <dgm:spPr>
        <a:solidFill>
          <a:schemeClr val="accent4">
            <a:lumMod val="40000"/>
            <a:lumOff val="60000"/>
          </a:schemeClr>
        </a:solidFill>
      </dgm:spPr>
      <dgm:t>
        <a:bodyPr/>
        <a:lstStyle/>
        <a:p>
          <a:r>
            <a:rPr lang="en-US" b="1" dirty="0" smtClean="0">
              <a:solidFill>
                <a:schemeClr val="accent2"/>
              </a:solidFill>
            </a:rPr>
            <a:t>197K</a:t>
          </a:r>
          <a:endParaRPr lang="en-US" b="1" dirty="0">
            <a:solidFill>
              <a:schemeClr val="accent2"/>
            </a:solidFill>
          </a:endParaRPr>
        </a:p>
      </dgm:t>
    </dgm:pt>
    <dgm:pt modelId="{BC8D685C-8AF1-4F42-8D6F-C170A31B69CF}" type="parTrans" cxnId="{EE21BE3F-876A-41FE-8C1B-7017EDACD9E2}">
      <dgm:prSet/>
      <dgm:spPr/>
      <dgm:t>
        <a:bodyPr/>
        <a:lstStyle/>
        <a:p>
          <a:endParaRPr lang="en-US"/>
        </a:p>
      </dgm:t>
    </dgm:pt>
    <dgm:pt modelId="{CE16DE10-1588-4ACF-8B52-024C12066B4A}" type="sibTrans" cxnId="{EE21BE3F-876A-41FE-8C1B-7017EDACD9E2}">
      <dgm:prSet/>
      <dgm:spPr/>
      <dgm:t>
        <a:bodyPr/>
        <a:lstStyle/>
        <a:p>
          <a:endParaRPr lang="en-US"/>
        </a:p>
      </dgm:t>
    </dgm:pt>
    <dgm:pt modelId="{9E227055-983D-4CAE-9A0C-EA312F078E0C}">
      <dgm:prSet phldrT="[Text]"/>
      <dgm:spPr/>
      <dgm:t>
        <a:bodyPr/>
        <a:lstStyle/>
        <a:p>
          <a:r>
            <a:rPr lang="en-US" dirty="0" smtClean="0"/>
            <a:t>Breast Cancer</a:t>
          </a:r>
          <a:endParaRPr lang="en-US" dirty="0"/>
        </a:p>
      </dgm:t>
    </dgm:pt>
    <dgm:pt modelId="{3A6FD251-0609-4D1D-96C0-1F81CE9808AC}" type="parTrans" cxnId="{C61A3603-DC15-4D68-A620-58C7ED9A74F1}">
      <dgm:prSet/>
      <dgm:spPr/>
      <dgm:t>
        <a:bodyPr/>
        <a:lstStyle/>
        <a:p>
          <a:endParaRPr lang="en-US"/>
        </a:p>
      </dgm:t>
    </dgm:pt>
    <dgm:pt modelId="{156467B9-0E7B-4A48-ADAE-4779F4FB01F7}" type="sibTrans" cxnId="{C61A3603-DC15-4D68-A620-58C7ED9A74F1}">
      <dgm:prSet/>
      <dgm:spPr/>
      <dgm:t>
        <a:bodyPr/>
        <a:lstStyle/>
        <a:p>
          <a:endParaRPr lang="en-US"/>
        </a:p>
      </dgm:t>
    </dgm:pt>
    <dgm:pt modelId="{33AE66E0-6D87-4C9E-A923-BD277D0970B3}">
      <dgm:prSet phldrT="[Text]"/>
      <dgm:spPr>
        <a:solidFill>
          <a:schemeClr val="accent4">
            <a:lumMod val="20000"/>
            <a:lumOff val="80000"/>
          </a:schemeClr>
        </a:solidFill>
      </dgm:spPr>
      <dgm:t>
        <a:bodyPr/>
        <a:lstStyle/>
        <a:p>
          <a:r>
            <a:rPr lang="en-US" b="1" dirty="0" smtClean="0">
              <a:solidFill>
                <a:schemeClr val="accent2"/>
              </a:solidFill>
            </a:rPr>
            <a:t>82K</a:t>
          </a:r>
          <a:endParaRPr lang="en-US" b="1" dirty="0">
            <a:solidFill>
              <a:schemeClr val="accent2"/>
            </a:solidFill>
          </a:endParaRPr>
        </a:p>
      </dgm:t>
    </dgm:pt>
    <dgm:pt modelId="{3C0FAC94-8E02-46C3-AB49-CE452F27C27C}" type="parTrans" cxnId="{88AD210A-D7A8-426B-BF67-2FC1C96A0113}">
      <dgm:prSet/>
      <dgm:spPr/>
      <dgm:t>
        <a:bodyPr/>
        <a:lstStyle/>
        <a:p>
          <a:endParaRPr lang="en-US"/>
        </a:p>
      </dgm:t>
    </dgm:pt>
    <dgm:pt modelId="{5073DEF0-C957-4B6F-A37D-392C5B77C59E}" type="sibTrans" cxnId="{88AD210A-D7A8-426B-BF67-2FC1C96A0113}">
      <dgm:prSet/>
      <dgm:spPr/>
      <dgm:t>
        <a:bodyPr/>
        <a:lstStyle/>
        <a:p>
          <a:endParaRPr lang="en-US"/>
        </a:p>
      </dgm:t>
    </dgm:pt>
    <dgm:pt modelId="{26162BA8-6F85-45C8-BA90-0C0FB6A9D455}">
      <dgm:prSet phldrT="[Text]"/>
      <dgm:spPr/>
      <dgm:t>
        <a:bodyPr/>
        <a:lstStyle/>
        <a:p>
          <a:r>
            <a:rPr lang="en-US" dirty="0" smtClean="0"/>
            <a:t>Schizophrenia</a:t>
          </a:r>
          <a:endParaRPr lang="en-US" dirty="0"/>
        </a:p>
      </dgm:t>
    </dgm:pt>
    <dgm:pt modelId="{D00C7BCB-6ABD-4D2E-B878-A3C3AFE8A341}" type="parTrans" cxnId="{7CAB2DA5-4BDA-41E3-AA48-5E7939B1E365}">
      <dgm:prSet/>
      <dgm:spPr/>
      <dgm:t>
        <a:bodyPr/>
        <a:lstStyle/>
        <a:p>
          <a:endParaRPr lang="en-US"/>
        </a:p>
      </dgm:t>
    </dgm:pt>
    <dgm:pt modelId="{A9349EFF-8C02-4D63-9EF8-2743CF6A0AC5}" type="sibTrans" cxnId="{7CAB2DA5-4BDA-41E3-AA48-5E7939B1E365}">
      <dgm:prSet/>
      <dgm:spPr/>
      <dgm:t>
        <a:bodyPr/>
        <a:lstStyle/>
        <a:p>
          <a:endParaRPr lang="en-US"/>
        </a:p>
      </dgm:t>
    </dgm:pt>
    <dgm:pt modelId="{74EE8EA2-7F7A-46D4-AC92-6DF57D773689}">
      <dgm:prSet phldrT="[Text]"/>
      <dgm:spPr>
        <a:solidFill>
          <a:schemeClr val="tx1">
            <a:lumMod val="60000"/>
            <a:lumOff val="40000"/>
          </a:schemeClr>
        </a:solidFill>
      </dgm:spPr>
      <dgm:t>
        <a:bodyPr/>
        <a:lstStyle/>
        <a:p>
          <a:r>
            <a:rPr lang="en-US" b="1" dirty="0" smtClean="0">
              <a:solidFill>
                <a:schemeClr val="accent2"/>
              </a:solidFill>
            </a:rPr>
            <a:t>6.4K</a:t>
          </a:r>
          <a:endParaRPr lang="en-US" b="1" dirty="0">
            <a:solidFill>
              <a:schemeClr val="accent2"/>
            </a:solidFill>
          </a:endParaRPr>
        </a:p>
      </dgm:t>
    </dgm:pt>
    <dgm:pt modelId="{9C5EE484-7141-457F-A986-CBC07B903C3C}" type="parTrans" cxnId="{0AA272F0-0E41-4A5D-BC99-EC3114AB7022}">
      <dgm:prSet/>
      <dgm:spPr/>
      <dgm:t>
        <a:bodyPr/>
        <a:lstStyle/>
        <a:p>
          <a:endParaRPr lang="en-US"/>
        </a:p>
      </dgm:t>
    </dgm:pt>
    <dgm:pt modelId="{A808FE5A-EEEB-4F1E-B09E-D169D19756BA}" type="sibTrans" cxnId="{0AA272F0-0E41-4A5D-BC99-EC3114AB7022}">
      <dgm:prSet/>
      <dgm:spPr/>
      <dgm:t>
        <a:bodyPr/>
        <a:lstStyle/>
        <a:p>
          <a:endParaRPr lang="en-US"/>
        </a:p>
      </dgm:t>
    </dgm:pt>
    <dgm:pt modelId="{0CC9F775-2A8C-4F00-9F6E-79291BF9B2A4}">
      <dgm:prSet phldrT="[Text]"/>
      <dgm:spPr/>
      <dgm:t>
        <a:bodyPr/>
        <a:lstStyle/>
        <a:p>
          <a:r>
            <a:rPr lang="en-US" dirty="0" smtClean="0"/>
            <a:t>BRCA1</a:t>
          </a:r>
          <a:endParaRPr lang="en-US" dirty="0"/>
        </a:p>
      </dgm:t>
    </dgm:pt>
    <dgm:pt modelId="{55177D01-6AC1-4AA0-AAA0-24B0092D41F7}" type="parTrans" cxnId="{43548D31-D6BD-449A-966E-C7FDF3DB131A}">
      <dgm:prSet/>
      <dgm:spPr/>
      <dgm:t>
        <a:bodyPr/>
        <a:lstStyle/>
        <a:p>
          <a:endParaRPr lang="en-US"/>
        </a:p>
      </dgm:t>
    </dgm:pt>
    <dgm:pt modelId="{B5E89FCB-F5C4-4F13-BC22-40D586F6F002}" type="sibTrans" cxnId="{43548D31-D6BD-449A-966E-C7FDF3DB131A}">
      <dgm:prSet/>
      <dgm:spPr/>
      <dgm:t>
        <a:bodyPr/>
        <a:lstStyle/>
        <a:p>
          <a:endParaRPr lang="en-US"/>
        </a:p>
      </dgm:t>
    </dgm:pt>
    <dgm:pt modelId="{333216A3-4C1D-4751-A9A5-FED13F03D433}">
      <dgm:prSet phldrT="[Text]"/>
      <dgm:spPr>
        <a:solidFill>
          <a:schemeClr val="accent4">
            <a:lumMod val="20000"/>
            <a:lumOff val="80000"/>
          </a:schemeClr>
        </a:solidFill>
      </dgm:spPr>
      <dgm:t>
        <a:bodyPr/>
        <a:lstStyle/>
        <a:p>
          <a:r>
            <a:rPr lang="en-US" b="1" dirty="0" smtClean="0">
              <a:solidFill>
                <a:schemeClr val="accent2"/>
              </a:solidFill>
            </a:rPr>
            <a:t>48 K</a:t>
          </a:r>
          <a:endParaRPr lang="en-US" b="1" dirty="0">
            <a:solidFill>
              <a:schemeClr val="accent2"/>
            </a:solidFill>
          </a:endParaRPr>
        </a:p>
      </dgm:t>
    </dgm:pt>
    <dgm:pt modelId="{07D44D4A-D28E-405F-9693-19E7D503A033}" type="parTrans" cxnId="{DE088401-F9D3-4CE9-AEA8-E885A8EFC14D}">
      <dgm:prSet/>
      <dgm:spPr/>
      <dgm:t>
        <a:bodyPr/>
        <a:lstStyle/>
        <a:p>
          <a:endParaRPr lang="en-US"/>
        </a:p>
      </dgm:t>
    </dgm:pt>
    <dgm:pt modelId="{32213164-8EB2-4B0C-BFD4-CA60BC81C5CF}" type="sibTrans" cxnId="{DE088401-F9D3-4CE9-AEA8-E885A8EFC14D}">
      <dgm:prSet/>
      <dgm:spPr/>
      <dgm:t>
        <a:bodyPr/>
        <a:lstStyle/>
        <a:p>
          <a:endParaRPr lang="en-US"/>
        </a:p>
      </dgm:t>
    </dgm:pt>
    <dgm:pt modelId="{61C9E306-CA8E-47FD-A802-AB693B96C191}" type="pres">
      <dgm:prSet presAssocID="{27767BC6-4BEE-4D37-BE37-57C61691DF63}" presName="composite" presStyleCnt="0">
        <dgm:presLayoutVars>
          <dgm:chMax val="5"/>
          <dgm:dir/>
          <dgm:animLvl val="ctr"/>
          <dgm:resizeHandles val="exact"/>
        </dgm:presLayoutVars>
      </dgm:prSet>
      <dgm:spPr/>
      <dgm:t>
        <a:bodyPr/>
        <a:lstStyle/>
        <a:p>
          <a:endParaRPr lang="en-US"/>
        </a:p>
      </dgm:t>
    </dgm:pt>
    <dgm:pt modelId="{B29A57B8-34E1-4F11-99AF-BBFE2F5EE47D}" type="pres">
      <dgm:prSet presAssocID="{27767BC6-4BEE-4D37-BE37-57C61691DF63}" presName="cycle" presStyleCnt="0"/>
      <dgm:spPr/>
    </dgm:pt>
    <dgm:pt modelId="{12CC7744-0052-46A1-8A3B-F5B5CEFFD3CB}" type="pres">
      <dgm:prSet presAssocID="{27767BC6-4BEE-4D37-BE37-57C61691DF63}" presName="centerShape" presStyleCnt="0"/>
      <dgm:spPr/>
    </dgm:pt>
    <dgm:pt modelId="{3C735063-F1DA-4922-BF81-4D609AD1AD59}" type="pres">
      <dgm:prSet presAssocID="{27767BC6-4BEE-4D37-BE37-57C61691DF63}" presName="connSite" presStyleLbl="node1" presStyleIdx="0" presStyleCnt="5"/>
      <dgm:spPr/>
    </dgm:pt>
    <dgm:pt modelId="{5BE42AF9-903C-462C-AF45-0447F7EF11E2}" type="pres">
      <dgm:prSet presAssocID="{27767BC6-4BEE-4D37-BE37-57C61691DF63}" presName="visible" presStyleLbl="node1" presStyleIdx="0" presStyleCnt="5"/>
      <dgm:spPr>
        <a:blipFill rotWithShape="0">
          <a:blip xmlns:r="http://schemas.openxmlformats.org/officeDocument/2006/relationships" r:embed="rId1"/>
          <a:stretch>
            <a:fillRect/>
          </a:stretch>
        </a:blipFill>
      </dgm:spPr>
    </dgm:pt>
    <dgm:pt modelId="{B2499F1F-4E5A-4E91-BC4D-D13734831E6A}" type="pres">
      <dgm:prSet presAssocID="{BC8D685C-8AF1-4F42-8D6F-C170A31B69CF}" presName="Name25" presStyleLbl="parChTrans1D1" presStyleIdx="0" presStyleCnt="4"/>
      <dgm:spPr/>
      <dgm:t>
        <a:bodyPr/>
        <a:lstStyle/>
        <a:p>
          <a:endParaRPr lang="en-US"/>
        </a:p>
      </dgm:t>
    </dgm:pt>
    <dgm:pt modelId="{3F13A29D-2BC8-48F2-B7DA-38AD4225BDE8}" type="pres">
      <dgm:prSet presAssocID="{0CC29AF3-E78F-437B-8A17-D50B748AD7EB}" presName="node" presStyleCnt="0"/>
      <dgm:spPr/>
    </dgm:pt>
    <dgm:pt modelId="{D59FB300-ED2B-45FD-BA1A-3F513D0F3431}" type="pres">
      <dgm:prSet presAssocID="{0CC29AF3-E78F-437B-8A17-D50B748AD7EB}" presName="parentNode" presStyleLbl="node1" presStyleIdx="1" presStyleCnt="5">
        <dgm:presLayoutVars>
          <dgm:chMax val="1"/>
          <dgm:bulletEnabled val="1"/>
        </dgm:presLayoutVars>
      </dgm:prSet>
      <dgm:spPr/>
      <dgm:t>
        <a:bodyPr/>
        <a:lstStyle/>
        <a:p>
          <a:endParaRPr lang="en-US"/>
        </a:p>
      </dgm:t>
    </dgm:pt>
    <dgm:pt modelId="{3CCD8E05-E3AF-456B-8CD3-8DDE31E3EBD3}" type="pres">
      <dgm:prSet presAssocID="{0CC29AF3-E78F-437B-8A17-D50B748AD7EB}" presName="childNode" presStyleLbl="revTx" presStyleIdx="0" presStyleCnt="3">
        <dgm:presLayoutVars>
          <dgm:bulletEnabled val="1"/>
        </dgm:presLayoutVars>
      </dgm:prSet>
      <dgm:spPr/>
      <dgm:t>
        <a:bodyPr/>
        <a:lstStyle/>
        <a:p>
          <a:endParaRPr lang="en-US"/>
        </a:p>
      </dgm:t>
    </dgm:pt>
    <dgm:pt modelId="{A3723362-0E96-43CE-856A-9AFC92916C95}" type="pres">
      <dgm:prSet presAssocID="{3C0FAC94-8E02-46C3-AB49-CE452F27C27C}" presName="Name25" presStyleLbl="parChTrans1D1" presStyleIdx="1" presStyleCnt="4"/>
      <dgm:spPr/>
      <dgm:t>
        <a:bodyPr/>
        <a:lstStyle/>
        <a:p>
          <a:endParaRPr lang="en-US"/>
        </a:p>
      </dgm:t>
    </dgm:pt>
    <dgm:pt modelId="{5C51F4EC-2068-4397-9940-E7CB5B0CBAE4}" type="pres">
      <dgm:prSet presAssocID="{33AE66E0-6D87-4C9E-A923-BD277D0970B3}" presName="node" presStyleCnt="0"/>
      <dgm:spPr/>
    </dgm:pt>
    <dgm:pt modelId="{2AE03404-C615-4C2C-8631-1E602CDFEE06}" type="pres">
      <dgm:prSet presAssocID="{33AE66E0-6D87-4C9E-A923-BD277D0970B3}" presName="parentNode" presStyleLbl="node1" presStyleIdx="2" presStyleCnt="5">
        <dgm:presLayoutVars>
          <dgm:chMax val="1"/>
          <dgm:bulletEnabled val="1"/>
        </dgm:presLayoutVars>
      </dgm:prSet>
      <dgm:spPr/>
      <dgm:t>
        <a:bodyPr/>
        <a:lstStyle/>
        <a:p>
          <a:endParaRPr lang="en-US"/>
        </a:p>
      </dgm:t>
    </dgm:pt>
    <dgm:pt modelId="{D79207BF-C730-4B08-9DE9-1F22C47E0D80}" type="pres">
      <dgm:prSet presAssocID="{33AE66E0-6D87-4C9E-A923-BD277D0970B3}" presName="childNode" presStyleLbl="revTx" presStyleIdx="1" presStyleCnt="3">
        <dgm:presLayoutVars>
          <dgm:bulletEnabled val="1"/>
        </dgm:presLayoutVars>
      </dgm:prSet>
      <dgm:spPr/>
      <dgm:t>
        <a:bodyPr/>
        <a:lstStyle/>
        <a:p>
          <a:endParaRPr lang="en-US"/>
        </a:p>
      </dgm:t>
    </dgm:pt>
    <dgm:pt modelId="{843A15BC-75E8-40F3-935E-740CA3C23DA2}" type="pres">
      <dgm:prSet presAssocID="{9C5EE484-7141-457F-A986-CBC07B903C3C}" presName="Name25" presStyleLbl="parChTrans1D1" presStyleIdx="2" presStyleCnt="4"/>
      <dgm:spPr/>
      <dgm:t>
        <a:bodyPr/>
        <a:lstStyle/>
        <a:p>
          <a:endParaRPr lang="en-US"/>
        </a:p>
      </dgm:t>
    </dgm:pt>
    <dgm:pt modelId="{A14DC556-140E-4067-9EB9-EEE8D5188176}" type="pres">
      <dgm:prSet presAssocID="{74EE8EA2-7F7A-46D4-AC92-6DF57D773689}" presName="node" presStyleCnt="0"/>
      <dgm:spPr/>
    </dgm:pt>
    <dgm:pt modelId="{43B272B1-6CFB-419F-B216-0A784A0E0780}" type="pres">
      <dgm:prSet presAssocID="{74EE8EA2-7F7A-46D4-AC92-6DF57D773689}" presName="parentNode" presStyleLbl="node1" presStyleIdx="3" presStyleCnt="5">
        <dgm:presLayoutVars>
          <dgm:chMax val="1"/>
          <dgm:bulletEnabled val="1"/>
        </dgm:presLayoutVars>
      </dgm:prSet>
      <dgm:spPr/>
      <dgm:t>
        <a:bodyPr/>
        <a:lstStyle/>
        <a:p>
          <a:endParaRPr lang="en-US"/>
        </a:p>
      </dgm:t>
    </dgm:pt>
    <dgm:pt modelId="{9CE8EE19-C928-45D9-9C3E-15E53112DF5D}" type="pres">
      <dgm:prSet presAssocID="{74EE8EA2-7F7A-46D4-AC92-6DF57D773689}" presName="childNode" presStyleLbl="revTx" presStyleIdx="2" presStyleCnt="3">
        <dgm:presLayoutVars>
          <dgm:bulletEnabled val="1"/>
        </dgm:presLayoutVars>
      </dgm:prSet>
      <dgm:spPr/>
      <dgm:t>
        <a:bodyPr/>
        <a:lstStyle/>
        <a:p>
          <a:endParaRPr lang="en-US"/>
        </a:p>
      </dgm:t>
    </dgm:pt>
    <dgm:pt modelId="{52B87ACB-20EB-452C-A43A-D0C5B36BB76D}" type="pres">
      <dgm:prSet presAssocID="{07D44D4A-D28E-405F-9693-19E7D503A033}" presName="Name25" presStyleLbl="parChTrans1D1" presStyleIdx="3" presStyleCnt="4"/>
      <dgm:spPr/>
      <dgm:t>
        <a:bodyPr/>
        <a:lstStyle/>
        <a:p>
          <a:endParaRPr lang="en-US"/>
        </a:p>
      </dgm:t>
    </dgm:pt>
    <dgm:pt modelId="{7F5EDF26-FD25-44D0-99A0-C651102A3D6A}" type="pres">
      <dgm:prSet presAssocID="{333216A3-4C1D-4751-A9A5-FED13F03D433}" presName="node" presStyleCnt="0"/>
      <dgm:spPr/>
    </dgm:pt>
    <dgm:pt modelId="{9821E897-BEC6-4233-ADE6-871C59CDA09F}" type="pres">
      <dgm:prSet presAssocID="{333216A3-4C1D-4751-A9A5-FED13F03D433}" presName="parentNode" presStyleLbl="node1" presStyleIdx="4" presStyleCnt="5">
        <dgm:presLayoutVars>
          <dgm:chMax val="1"/>
          <dgm:bulletEnabled val="1"/>
        </dgm:presLayoutVars>
      </dgm:prSet>
      <dgm:spPr/>
      <dgm:t>
        <a:bodyPr/>
        <a:lstStyle/>
        <a:p>
          <a:endParaRPr lang="en-US"/>
        </a:p>
      </dgm:t>
    </dgm:pt>
    <dgm:pt modelId="{CB187BBD-CEB8-448D-8515-7CEF0C601E46}" type="pres">
      <dgm:prSet presAssocID="{333216A3-4C1D-4751-A9A5-FED13F03D433}" presName="childNode" presStyleLbl="revTx" presStyleIdx="2" presStyleCnt="3">
        <dgm:presLayoutVars>
          <dgm:bulletEnabled val="1"/>
        </dgm:presLayoutVars>
      </dgm:prSet>
      <dgm:spPr/>
    </dgm:pt>
  </dgm:ptLst>
  <dgm:cxnLst>
    <dgm:cxn modelId="{BBB36FE0-68FC-4D68-B477-83A2F7AC703B}" type="presOf" srcId="{3C0FAC94-8E02-46C3-AB49-CE452F27C27C}" destId="{A3723362-0E96-43CE-856A-9AFC92916C95}" srcOrd="0" destOrd="0" presId="urn:microsoft.com/office/officeart/2005/8/layout/radial2"/>
    <dgm:cxn modelId="{4B109C20-EB05-4222-8E21-086984478569}" type="presOf" srcId="{9C5EE484-7141-457F-A986-CBC07B903C3C}" destId="{843A15BC-75E8-40F3-935E-740CA3C23DA2}" srcOrd="0" destOrd="0" presId="urn:microsoft.com/office/officeart/2005/8/layout/radial2"/>
    <dgm:cxn modelId="{72F97924-0AF6-4730-980A-48EEDDC60577}" type="presOf" srcId="{33AE66E0-6D87-4C9E-A923-BD277D0970B3}" destId="{2AE03404-C615-4C2C-8631-1E602CDFEE06}" srcOrd="0" destOrd="0" presId="urn:microsoft.com/office/officeart/2005/8/layout/radial2"/>
    <dgm:cxn modelId="{EE21BE3F-876A-41FE-8C1B-7017EDACD9E2}" srcId="{27767BC6-4BEE-4D37-BE37-57C61691DF63}" destId="{0CC29AF3-E78F-437B-8A17-D50B748AD7EB}" srcOrd="0" destOrd="0" parTransId="{BC8D685C-8AF1-4F42-8D6F-C170A31B69CF}" sibTransId="{CE16DE10-1588-4ACF-8B52-024C12066B4A}"/>
    <dgm:cxn modelId="{C99C8C84-3D99-444C-93CE-A04DE9294CEF}" type="presOf" srcId="{07D44D4A-D28E-405F-9693-19E7D503A033}" destId="{52B87ACB-20EB-452C-A43A-D0C5B36BB76D}" srcOrd="0" destOrd="0" presId="urn:microsoft.com/office/officeart/2005/8/layout/radial2"/>
    <dgm:cxn modelId="{88AD210A-D7A8-426B-BF67-2FC1C96A0113}" srcId="{27767BC6-4BEE-4D37-BE37-57C61691DF63}" destId="{33AE66E0-6D87-4C9E-A923-BD277D0970B3}" srcOrd="1" destOrd="0" parTransId="{3C0FAC94-8E02-46C3-AB49-CE452F27C27C}" sibTransId="{5073DEF0-C957-4B6F-A37D-392C5B77C59E}"/>
    <dgm:cxn modelId="{DE088401-F9D3-4CE9-AEA8-E885A8EFC14D}" srcId="{27767BC6-4BEE-4D37-BE37-57C61691DF63}" destId="{333216A3-4C1D-4751-A9A5-FED13F03D433}" srcOrd="3" destOrd="0" parTransId="{07D44D4A-D28E-405F-9693-19E7D503A033}" sibTransId="{32213164-8EB2-4B0C-BFD4-CA60BC81C5CF}"/>
    <dgm:cxn modelId="{7CAB2DA5-4BDA-41E3-AA48-5E7939B1E365}" srcId="{33AE66E0-6D87-4C9E-A923-BD277D0970B3}" destId="{26162BA8-6F85-45C8-BA90-0C0FB6A9D455}" srcOrd="0" destOrd="0" parTransId="{D00C7BCB-6ABD-4D2E-B878-A3C3AFE8A341}" sibTransId="{A9349EFF-8C02-4D63-9EF8-2743CF6A0AC5}"/>
    <dgm:cxn modelId="{44D2F434-4FA9-4BE1-8FF2-F0EB08FFFF86}" type="presOf" srcId="{333216A3-4C1D-4751-A9A5-FED13F03D433}" destId="{9821E897-BEC6-4233-ADE6-871C59CDA09F}" srcOrd="0" destOrd="0" presId="urn:microsoft.com/office/officeart/2005/8/layout/radial2"/>
    <dgm:cxn modelId="{B9624A35-2189-4482-83BB-46D65AE343D3}" type="presOf" srcId="{0CC9F775-2A8C-4F00-9F6E-79291BF9B2A4}" destId="{9CE8EE19-C928-45D9-9C3E-15E53112DF5D}" srcOrd="0" destOrd="0" presId="urn:microsoft.com/office/officeart/2005/8/layout/radial2"/>
    <dgm:cxn modelId="{43548D31-D6BD-449A-966E-C7FDF3DB131A}" srcId="{74EE8EA2-7F7A-46D4-AC92-6DF57D773689}" destId="{0CC9F775-2A8C-4F00-9F6E-79291BF9B2A4}" srcOrd="0" destOrd="0" parTransId="{55177D01-6AC1-4AA0-AAA0-24B0092D41F7}" sibTransId="{B5E89FCB-F5C4-4F13-BC22-40D586F6F002}"/>
    <dgm:cxn modelId="{8A02BDEE-5DA2-42E1-B051-CF2B781151CB}" type="presOf" srcId="{0CC29AF3-E78F-437B-8A17-D50B748AD7EB}" destId="{D59FB300-ED2B-45FD-BA1A-3F513D0F3431}" srcOrd="0" destOrd="0" presId="urn:microsoft.com/office/officeart/2005/8/layout/radial2"/>
    <dgm:cxn modelId="{0AA272F0-0E41-4A5D-BC99-EC3114AB7022}" srcId="{27767BC6-4BEE-4D37-BE37-57C61691DF63}" destId="{74EE8EA2-7F7A-46D4-AC92-6DF57D773689}" srcOrd="2" destOrd="0" parTransId="{9C5EE484-7141-457F-A986-CBC07B903C3C}" sibTransId="{A808FE5A-EEEB-4F1E-B09E-D169D19756BA}"/>
    <dgm:cxn modelId="{FB305F14-4FC9-450A-85F8-A565EFF3AC60}" type="presOf" srcId="{26162BA8-6F85-45C8-BA90-0C0FB6A9D455}" destId="{D79207BF-C730-4B08-9DE9-1F22C47E0D80}" srcOrd="0" destOrd="0" presId="urn:microsoft.com/office/officeart/2005/8/layout/radial2"/>
    <dgm:cxn modelId="{48B5E90D-5AFC-44FA-B7F0-D85BC0D03C0F}" type="presOf" srcId="{9E227055-983D-4CAE-9A0C-EA312F078E0C}" destId="{3CCD8E05-E3AF-456B-8CD3-8DDE31E3EBD3}" srcOrd="0" destOrd="0" presId="urn:microsoft.com/office/officeart/2005/8/layout/radial2"/>
    <dgm:cxn modelId="{D90F409D-FC02-4BD0-8610-F46116B4198D}" type="presOf" srcId="{27767BC6-4BEE-4D37-BE37-57C61691DF63}" destId="{61C9E306-CA8E-47FD-A802-AB693B96C191}" srcOrd="0" destOrd="0" presId="urn:microsoft.com/office/officeart/2005/8/layout/radial2"/>
    <dgm:cxn modelId="{1D1C2E53-C8BF-4D4E-A87D-2DED9D9DF85A}" type="presOf" srcId="{74EE8EA2-7F7A-46D4-AC92-6DF57D773689}" destId="{43B272B1-6CFB-419F-B216-0A784A0E0780}" srcOrd="0" destOrd="0" presId="urn:microsoft.com/office/officeart/2005/8/layout/radial2"/>
    <dgm:cxn modelId="{C61A3603-DC15-4D68-A620-58C7ED9A74F1}" srcId="{0CC29AF3-E78F-437B-8A17-D50B748AD7EB}" destId="{9E227055-983D-4CAE-9A0C-EA312F078E0C}" srcOrd="0" destOrd="0" parTransId="{3A6FD251-0609-4D1D-96C0-1F81CE9808AC}" sibTransId="{156467B9-0E7B-4A48-ADAE-4779F4FB01F7}"/>
    <dgm:cxn modelId="{8EAFAA5C-045F-4844-A619-11AD268AFB18}" type="presOf" srcId="{BC8D685C-8AF1-4F42-8D6F-C170A31B69CF}" destId="{B2499F1F-4E5A-4E91-BC4D-D13734831E6A}" srcOrd="0" destOrd="0" presId="urn:microsoft.com/office/officeart/2005/8/layout/radial2"/>
    <dgm:cxn modelId="{D1BF56B0-DFA0-4CFA-AAFF-1310FC67B505}" type="presParOf" srcId="{61C9E306-CA8E-47FD-A802-AB693B96C191}" destId="{B29A57B8-34E1-4F11-99AF-BBFE2F5EE47D}" srcOrd="0" destOrd="0" presId="urn:microsoft.com/office/officeart/2005/8/layout/radial2"/>
    <dgm:cxn modelId="{30E16FC2-25E7-4175-BCDF-4A31F2718D53}" type="presParOf" srcId="{B29A57B8-34E1-4F11-99AF-BBFE2F5EE47D}" destId="{12CC7744-0052-46A1-8A3B-F5B5CEFFD3CB}" srcOrd="0" destOrd="0" presId="urn:microsoft.com/office/officeart/2005/8/layout/radial2"/>
    <dgm:cxn modelId="{FDA97C14-C3D3-4353-8FC6-148C2141B706}" type="presParOf" srcId="{12CC7744-0052-46A1-8A3B-F5B5CEFFD3CB}" destId="{3C735063-F1DA-4922-BF81-4D609AD1AD59}" srcOrd="0" destOrd="0" presId="urn:microsoft.com/office/officeart/2005/8/layout/radial2"/>
    <dgm:cxn modelId="{F938EC6B-DE48-4130-994F-F44C97942F0F}" type="presParOf" srcId="{12CC7744-0052-46A1-8A3B-F5B5CEFFD3CB}" destId="{5BE42AF9-903C-462C-AF45-0447F7EF11E2}" srcOrd="1" destOrd="0" presId="urn:microsoft.com/office/officeart/2005/8/layout/radial2"/>
    <dgm:cxn modelId="{785CDD8A-4CA7-40C8-B16B-C2D541A2B5F5}" type="presParOf" srcId="{B29A57B8-34E1-4F11-99AF-BBFE2F5EE47D}" destId="{B2499F1F-4E5A-4E91-BC4D-D13734831E6A}" srcOrd="1" destOrd="0" presId="urn:microsoft.com/office/officeart/2005/8/layout/radial2"/>
    <dgm:cxn modelId="{F735E9A0-53E9-4563-B7BF-FC505D61F033}" type="presParOf" srcId="{B29A57B8-34E1-4F11-99AF-BBFE2F5EE47D}" destId="{3F13A29D-2BC8-48F2-B7DA-38AD4225BDE8}" srcOrd="2" destOrd="0" presId="urn:microsoft.com/office/officeart/2005/8/layout/radial2"/>
    <dgm:cxn modelId="{9F0B5413-8097-418F-A9E8-1140A0AFC729}" type="presParOf" srcId="{3F13A29D-2BC8-48F2-B7DA-38AD4225BDE8}" destId="{D59FB300-ED2B-45FD-BA1A-3F513D0F3431}" srcOrd="0" destOrd="0" presId="urn:microsoft.com/office/officeart/2005/8/layout/radial2"/>
    <dgm:cxn modelId="{BBF63EB1-3C57-4BB4-886D-4C2FB33BC844}" type="presParOf" srcId="{3F13A29D-2BC8-48F2-B7DA-38AD4225BDE8}" destId="{3CCD8E05-E3AF-456B-8CD3-8DDE31E3EBD3}" srcOrd="1" destOrd="0" presId="urn:microsoft.com/office/officeart/2005/8/layout/radial2"/>
    <dgm:cxn modelId="{91870FDF-7F0E-4CE7-8383-2529D5020D17}" type="presParOf" srcId="{B29A57B8-34E1-4F11-99AF-BBFE2F5EE47D}" destId="{A3723362-0E96-43CE-856A-9AFC92916C95}" srcOrd="3" destOrd="0" presId="urn:microsoft.com/office/officeart/2005/8/layout/radial2"/>
    <dgm:cxn modelId="{4DC5A592-A978-4CA5-BB59-35D9FA6BE60A}" type="presParOf" srcId="{B29A57B8-34E1-4F11-99AF-BBFE2F5EE47D}" destId="{5C51F4EC-2068-4397-9940-E7CB5B0CBAE4}" srcOrd="4" destOrd="0" presId="urn:microsoft.com/office/officeart/2005/8/layout/radial2"/>
    <dgm:cxn modelId="{586F08B8-FEB2-4723-8927-C64D3B870729}" type="presParOf" srcId="{5C51F4EC-2068-4397-9940-E7CB5B0CBAE4}" destId="{2AE03404-C615-4C2C-8631-1E602CDFEE06}" srcOrd="0" destOrd="0" presId="urn:microsoft.com/office/officeart/2005/8/layout/radial2"/>
    <dgm:cxn modelId="{BBF07A4D-0F07-44FC-8785-48128EED8C9B}" type="presParOf" srcId="{5C51F4EC-2068-4397-9940-E7CB5B0CBAE4}" destId="{D79207BF-C730-4B08-9DE9-1F22C47E0D80}" srcOrd="1" destOrd="0" presId="urn:microsoft.com/office/officeart/2005/8/layout/radial2"/>
    <dgm:cxn modelId="{5EAC7FBC-6156-43F8-B11B-D4B45A2BF0F8}" type="presParOf" srcId="{B29A57B8-34E1-4F11-99AF-BBFE2F5EE47D}" destId="{843A15BC-75E8-40F3-935E-740CA3C23DA2}" srcOrd="5" destOrd="0" presId="urn:microsoft.com/office/officeart/2005/8/layout/radial2"/>
    <dgm:cxn modelId="{36D92A81-EDCB-45EB-998E-BCB2C351C530}" type="presParOf" srcId="{B29A57B8-34E1-4F11-99AF-BBFE2F5EE47D}" destId="{A14DC556-140E-4067-9EB9-EEE8D5188176}" srcOrd="6" destOrd="0" presId="urn:microsoft.com/office/officeart/2005/8/layout/radial2"/>
    <dgm:cxn modelId="{90642377-AE1C-4CE5-BE83-96770DD8F3F7}" type="presParOf" srcId="{A14DC556-140E-4067-9EB9-EEE8D5188176}" destId="{43B272B1-6CFB-419F-B216-0A784A0E0780}" srcOrd="0" destOrd="0" presId="urn:microsoft.com/office/officeart/2005/8/layout/radial2"/>
    <dgm:cxn modelId="{CEED4482-E79B-4F4C-97FC-E00CBC9C6B97}" type="presParOf" srcId="{A14DC556-140E-4067-9EB9-EEE8D5188176}" destId="{9CE8EE19-C928-45D9-9C3E-15E53112DF5D}" srcOrd="1" destOrd="0" presId="urn:microsoft.com/office/officeart/2005/8/layout/radial2"/>
    <dgm:cxn modelId="{B06A3915-4DD1-4503-AD0C-E2DA4EF3A741}" type="presParOf" srcId="{B29A57B8-34E1-4F11-99AF-BBFE2F5EE47D}" destId="{52B87ACB-20EB-452C-A43A-D0C5B36BB76D}" srcOrd="7" destOrd="0" presId="urn:microsoft.com/office/officeart/2005/8/layout/radial2"/>
    <dgm:cxn modelId="{F729DDCA-6111-4844-9A3E-D8EA281EF3FE}" type="presParOf" srcId="{B29A57B8-34E1-4F11-99AF-BBFE2F5EE47D}" destId="{7F5EDF26-FD25-44D0-99A0-C651102A3D6A}" srcOrd="8" destOrd="0" presId="urn:microsoft.com/office/officeart/2005/8/layout/radial2"/>
    <dgm:cxn modelId="{837B5932-6557-4EBD-AE7B-978668E0EB86}" type="presParOf" srcId="{7F5EDF26-FD25-44D0-99A0-C651102A3D6A}" destId="{9821E897-BEC6-4233-ADE6-871C59CDA09F}" srcOrd="0" destOrd="0" presId="urn:microsoft.com/office/officeart/2005/8/layout/radial2"/>
    <dgm:cxn modelId="{0FF57B84-A544-4EF7-B98A-8C0E64B66B9D}" type="presParOf" srcId="{7F5EDF26-FD25-44D0-99A0-C651102A3D6A}" destId="{CB187BBD-CEB8-448D-8515-7CEF0C601E46}" srcOrd="1" destOrd="0" presId="urn:microsoft.com/office/officeart/2005/8/layout/radial2"/>
  </dgm:cxnLst>
  <dgm:bg/>
  <dgm:whole/>
</dgm:dataModel>
</file>

<file path=ppt/diagrams/data7.xml><?xml version="1.0" encoding="utf-8"?>
<dgm:dataModel xmlns:dgm="http://schemas.openxmlformats.org/drawingml/2006/diagram" xmlns:a="http://schemas.openxmlformats.org/drawingml/2006/main">
  <dgm:ptLst>
    <dgm:pt modelId="{B02B35D6-05E5-41E1-8778-FF1090825EAC}" type="doc">
      <dgm:prSet loTypeId="urn:microsoft.com/office/officeart/2005/8/layout/hProcess9" loCatId="process" qsTypeId="urn:microsoft.com/office/officeart/2005/8/quickstyle/simple5" qsCatId="simple" csTypeId="urn:microsoft.com/office/officeart/2005/8/colors/colorful4" csCatId="colorful" phldr="1"/>
      <dgm:spPr/>
    </dgm:pt>
    <dgm:pt modelId="{42031688-159E-4D12-9E71-6CF00F0E03B5}">
      <dgm:prSet phldrT="[Text]"/>
      <dgm:spPr>
        <a:solidFill>
          <a:schemeClr val="bg1">
            <a:lumMod val="50000"/>
            <a:lumOff val="50000"/>
          </a:schemeClr>
        </a:solidFill>
      </dgm:spPr>
      <dgm:t>
        <a:bodyPr/>
        <a:lstStyle/>
        <a:p>
          <a:r>
            <a:rPr lang="en-US" b="1" dirty="0" err="1" smtClean="0">
              <a:solidFill>
                <a:schemeClr val="tx2"/>
              </a:solidFill>
            </a:rPr>
            <a:t>PubMed</a:t>
          </a:r>
          <a:endParaRPr lang="en-US" b="1" dirty="0">
            <a:solidFill>
              <a:schemeClr val="tx2"/>
            </a:solidFill>
          </a:endParaRPr>
        </a:p>
      </dgm:t>
    </dgm:pt>
    <dgm:pt modelId="{7B7D1F1F-71AE-414E-8488-ADCCDD2C0352}" type="parTrans" cxnId="{A6FB6CD9-702F-4EC2-9510-EA649CA52C30}">
      <dgm:prSet/>
      <dgm:spPr/>
      <dgm:t>
        <a:bodyPr/>
        <a:lstStyle/>
        <a:p>
          <a:endParaRPr lang="en-US"/>
        </a:p>
      </dgm:t>
    </dgm:pt>
    <dgm:pt modelId="{0C0F4D70-19D5-4819-BF2B-776C4131742F}" type="sibTrans" cxnId="{A6FB6CD9-702F-4EC2-9510-EA649CA52C30}">
      <dgm:prSet/>
      <dgm:spPr/>
      <dgm:t>
        <a:bodyPr/>
        <a:lstStyle/>
        <a:p>
          <a:endParaRPr lang="en-US"/>
        </a:p>
      </dgm:t>
    </dgm:pt>
    <dgm:pt modelId="{790C0E4E-E90D-4A02-A947-0CE4AD51AA6A}">
      <dgm:prSet phldrT="[Text]"/>
      <dgm:spPr>
        <a:solidFill>
          <a:srgbClr val="008000"/>
        </a:solidFill>
      </dgm:spPr>
      <dgm:t>
        <a:bodyPr/>
        <a:lstStyle/>
        <a:p>
          <a:r>
            <a:rPr lang="en-US" b="1" dirty="0" smtClean="0"/>
            <a:t>MESH Database</a:t>
          </a:r>
          <a:endParaRPr lang="en-US" b="1" dirty="0"/>
        </a:p>
      </dgm:t>
    </dgm:pt>
    <dgm:pt modelId="{0055E1B7-7D9C-4506-95C4-1D6C0D19BED2}" type="parTrans" cxnId="{903C9ED3-553C-4759-8E1F-0B9A18452C28}">
      <dgm:prSet/>
      <dgm:spPr/>
      <dgm:t>
        <a:bodyPr/>
        <a:lstStyle/>
        <a:p>
          <a:endParaRPr lang="en-US"/>
        </a:p>
      </dgm:t>
    </dgm:pt>
    <dgm:pt modelId="{850ED254-83E5-41B9-82E8-6EBC95B0AC64}" type="sibTrans" cxnId="{903C9ED3-553C-4759-8E1F-0B9A18452C28}">
      <dgm:prSet/>
      <dgm:spPr/>
      <dgm:t>
        <a:bodyPr/>
        <a:lstStyle/>
        <a:p>
          <a:endParaRPr lang="en-US"/>
        </a:p>
      </dgm:t>
    </dgm:pt>
    <dgm:pt modelId="{ABC435D3-A67A-4AF5-87D7-91F08271BECA}">
      <dgm:prSet phldrT="[Text]"/>
      <dgm:spPr/>
      <dgm:t>
        <a:bodyPr/>
        <a:lstStyle/>
        <a:p>
          <a:r>
            <a:rPr lang="en-US" b="1" dirty="0" err="1" smtClean="0">
              <a:solidFill>
                <a:schemeClr val="bg1">
                  <a:lumMod val="50000"/>
                  <a:lumOff val="50000"/>
                </a:schemeClr>
              </a:solidFill>
            </a:rPr>
            <a:t>ClusterMed</a:t>
          </a:r>
          <a:endParaRPr lang="en-US" b="1" dirty="0">
            <a:solidFill>
              <a:schemeClr val="bg1">
                <a:lumMod val="50000"/>
                <a:lumOff val="50000"/>
              </a:schemeClr>
            </a:solidFill>
          </a:endParaRPr>
        </a:p>
      </dgm:t>
    </dgm:pt>
    <dgm:pt modelId="{513C6563-ED33-4006-BF89-7B4578CDF9BC}" type="parTrans" cxnId="{AC37E7E1-B452-4094-A47B-E78829F953B0}">
      <dgm:prSet/>
      <dgm:spPr/>
      <dgm:t>
        <a:bodyPr/>
        <a:lstStyle/>
        <a:p>
          <a:endParaRPr lang="en-US"/>
        </a:p>
      </dgm:t>
    </dgm:pt>
    <dgm:pt modelId="{B20EC855-5A4F-4E48-AA84-0A3042DD67F0}" type="sibTrans" cxnId="{AC37E7E1-B452-4094-A47B-E78829F953B0}">
      <dgm:prSet/>
      <dgm:spPr/>
      <dgm:t>
        <a:bodyPr/>
        <a:lstStyle/>
        <a:p>
          <a:endParaRPr lang="en-US"/>
        </a:p>
      </dgm:t>
    </dgm:pt>
    <dgm:pt modelId="{D6F91902-E485-4755-BDBA-67F6BA738EBF}">
      <dgm:prSet phldrT="[Text]"/>
      <dgm:spPr>
        <a:solidFill>
          <a:srgbClr val="0070C0"/>
        </a:solidFill>
      </dgm:spPr>
      <dgm:t>
        <a:bodyPr/>
        <a:lstStyle/>
        <a:p>
          <a:r>
            <a:rPr lang="en-US" b="1" dirty="0" err="1" smtClean="0">
              <a:solidFill>
                <a:schemeClr val="accent4">
                  <a:lumMod val="60000"/>
                  <a:lumOff val="40000"/>
                </a:schemeClr>
              </a:solidFill>
            </a:rPr>
            <a:t>GoPubMed</a:t>
          </a:r>
          <a:endParaRPr lang="en-US" b="1" dirty="0">
            <a:solidFill>
              <a:schemeClr val="accent4">
                <a:lumMod val="60000"/>
                <a:lumOff val="40000"/>
              </a:schemeClr>
            </a:solidFill>
          </a:endParaRPr>
        </a:p>
      </dgm:t>
    </dgm:pt>
    <dgm:pt modelId="{53194845-053D-4E4A-A8DC-BBD0E23BE94F}" type="parTrans" cxnId="{C52CF781-CE85-4C8B-A3F6-B8B717586920}">
      <dgm:prSet/>
      <dgm:spPr/>
      <dgm:t>
        <a:bodyPr/>
        <a:lstStyle/>
        <a:p>
          <a:endParaRPr lang="en-US"/>
        </a:p>
      </dgm:t>
    </dgm:pt>
    <dgm:pt modelId="{D7BD1AF6-5D04-4390-A94E-9EB7C9970FFE}" type="sibTrans" cxnId="{C52CF781-CE85-4C8B-A3F6-B8B717586920}">
      <dgm:prSet/>
      <dgm:spPr/>
      <dgm:t>
        <a:bodyPr/>
        <a:lstStyle/>
        <a:p>
          <a:endParaRPr lang="en-US"/>
        </a:p>
      </dgm:t>
    </dgm:pt>
    <dgm:pt modelId="{1859C6CC-D09F-4DCF-9067-CCA962E19756}" type="pres">
      <dgm:prSet presAssocID="{B02B35D6-05E5-41E1-8778-FF1090825EAC}" presName="CompostProcess" presStyleCnt="0">
        <dgm:presLayoutVars>
          <dgm:dir/>
          <dgm:resizeHandles val="exact"/>
        </dgm:presLayoutVars>
      </dgm:prSet>
      <dgm:spPr/>
    </dgm:pt>
    <dgm:pt modelId="{62FBD466-5B7E-44CA-BE3A-D05C3B6F0E4F}" type="pres">
      <dgm:prSet presAssocID="{B02B35D6-05E5-41E1-8778-FF1090825EAC}" presName="arrow" presStyleLbl="bgShp" presStyleIdx="0" presStyleCnt="1"/>
      <dgm:spPr/>
    </dgm:pt>
    <dgm:pt modelId="{3DF947AD-3E44-4360-AF86-3BE207279541}" type="pres">
      <dgm:prSet presAssocID="{B02B35D6-05E5-41E1-8778-FF1090825EAC}" presName="linearProcess" presStyleCnt="0"/>
      <dgm:spPr/>
    </dgm:pt>
    <dgm:pt modelId="{3F513B56-0DFF-4913-99E2-B0CD5B1AC319}" type="pres">
      <dgm:prSet presAssocID="{42031688-159E-4D12-9E71-6CF00F0E03B5}" presName="textNode" presStyleLbl="node1" presStyleIdx="0" presStyleCnt="4" custLinFactX="33287" custLinFactNeighborX="100000" custLinFactNeighborY="683">
        <dgm:presLayoutVars>
          <dgm:bulletEnabled val="1"/>
        </dgm:presLayoutVars>
      </dgm:prSet>
      <dgm:spPr/>
      <dgm:t>
        <a:bodyPr/>
        <a:lstStyle/>
        <a:p>
          <a:endParaRPr lang="en-US"/>
        </a:p>
      </dgm:t>
    </dgm:pt>
    <dgm:pt modelId="{CA27F0B4-3B56-4AAA-B4EC-5C4B1796B0E3}" type="pres">
      <dgm:prSet presAssocID="{0C0F4D70-19D5-4819-BF2B-776C4131742F}" presName="sibTrans" presStyleCnt="0"/>
      <dgm:spPr/>
    </dgm:pt>
    <dgm:pt modelId="{68265DD4-D158-431B-9EFA-B217197276F2}" type="pres">
      <dgm:prSet presAssocID="{790C0E4E-E90D-4A02-A947-0CE4AD51AA6A}" presName="textNode" presStyleLbl="node1" presStyleIdx="1" presStyleCnt="4" custLinFactX="41633" custLinFactNeighborX="100000" custLinFactNeighborY="683">
        <dgm:presLayoutVars>
          <dgm:bulletEnabled val="1"/>
        </dgm:presLayoutVars>
      </dgm:prSet>
      <dgm:spPr/>
      <dgm:t>
        <a:bodyPr/>
        <a:lstStyle/>
        <a:p>
          <a:endParaRPr lang="en-US"/>
        </a:p>
      </dgm:t>
    </dgm:pt>
    <dgm:pt modelId="{BAD5082F-E41D-47B8-9CF4-6A906F3A2F17}" type="pres">
      <dgm:prSet presAssocID="{850ED254-83E5-41B9-82E8-6EBC95B0AC64}" presName="sibTrans" presStyleCnt="0"/>
      <dgm:spPr/>
    </dgm:pt>
    <dgm:pt modelId="{E9CCBE52-F241-4E11-8604-3F23F622500A}" type="pres">
      <dgm:prSet presAssocID="{ABC435D3-A67A-4AF5-87D7-91F08271BECA}" presName="textNode" presStyleLbl="node1" presStyleIdx="2" presStyleCnt="4" custLinFactX="56978" custLinFactNeighborX="100000" custLinFactNeighborY="-53977">
        <dgm:presLayoutVars>
          <dgm:bulletEnabled val="1"/>
        </dgm:presLayoutVars>
      </dgm:prSet>
      <dgm:spPr/>
      <dgm:t>
        <a:bodyPr/>
        <a:lstStyle/>
        <a:p>
          <a:endParaRPr lang="en-US"/>
        </a:p>
      </dgm:t>
    </dgm:pt>
    <dgm:pt modelId="{5B4F731D-85CD-4724-8B11-BB2917DF5E97}" type="pres">
      <dgm:prSet presAssocID="{B20EC855-5A4F-4E48-AA84-0A3042DD67F0}" presName="sibTrans" presStyleCnt="0"/>
      <dgm:spPr/>
    </dgm:pt>
    <dgm:pt modelId="{B791542C-6D42-4CE7-8450-3006C51CA77A}" type="pres">
      <dgm:prSet presAssocID="{D6F91902-E485-4755-BDBA-67F6BA738EBF}" presName="textNode" presStyleLbl="node1" presStyleIdx="3" presStyleCnt="4" custLinFactX="-37182" custLinFactNeighborX="-100000" custLinFactNeighborY="51139">
        <dgm:presLayoutVars>
          <dgm:bulletEnabled val="1"/>
        </dgm:presLayoutVars>
      </dgm:prSet>
      <dgm:spPr/>
      <dgm:t>
        <a:bodyPr/>
        <a:lstStyle/>
        <a:p>
          <a:endParaRPr lang="en-US"/>
        </a:p>
      </dgm:t>
    </dgm:pt>
  </dgm:ptLst>
  <dgm:cxnLst>
    <dgm:cxn modelId="{1C31081A-507B-4644-A1E9-87D44BA37BE0}" type="presOf" srcId="{ABC435D3-A67A-4AF5-87D7-91F08271BECA}" destId="{E9CCBE52-F241-4E11-8604-3F23F622500A}" srcOrd="0" destOrd="0" presId="urn:microsoft.com/office/officeart/2005/8/layout/hProcess9"/>
    <dgm:cxn modelId="{903C9ED3-553C-4759-8E1F-0B9A18452C28}" srcId="{B02B35D6-05E5-41E1-8778-FF1090825EAC}" destId="{790C0E4E-E90D-4A02-A947-0CE4AD51AA6A}" srcOrd="1" destOrd="0" parTransId="{0055E1B7-7D9C-4506-95C4-1D6C0D19BED2}" sibTransId="{850ED254-83E5-41B9-82E8-6EBC95B0AC64}"/>
    <dgm:cxn modelId="{F1DA12C9-D4C7-471B-911F-5BA16A0F6B5D}" type="presOf" srcId="{D6F91902-E485-4755-BDBA-67F6BA738EBF}" destId="{B791542C-6D42-4CE7-8450-3006C51CA77A}" srcOrd="0" destOrd="0" presId="urn:microsoft.com/office/officeart/2005/8/layout/hProcess9"/>
    <dgm:cxn modelId="{C52CF781-CE85-4C8B-A3F6-B8B717586920}" srcId="{B02B35D6-05E5-41E1-8778-FF1090825EAC}" destId="{D6F91902-E485-4755-BDBA-67F6BA738EBF}" srcOrd="3" destOrd="0" parTransId="{53194845-053D-4E4A-A8DC-BBD0E23BE94F}" sibTransId="{D7BD1AF6-5D04-4390-A94E-9EB7C9970FFE}"/>
    <dgm:cxn modelId="{A7E21E2D-63AB-4B6D-9B13-5EFF66E24C7D}" type="presOf" srcId="{42031688-159E-4D12-9E71-6CF00F0E03B5}" destId="{3F513B56-0DFF-4913-99E2-B0CD5B1AC319}" srcOrd="0" destOrd="0" presId="urn:microsoft.com/office/officeart/2005/8/layout/hProcess9"/>
    <dgm:cxn modelId="{AC37E7E1-B452-4094-A47B-E78829F953B0}" srcId="{B02B35D6-05E5-41E1-8778-FF1090825EAC}" destId="{ABC435D3-A67A-4AF5-87D7-91F08271BECA}" srcOrd="2" destOrd="0" parTransId="{513C6563-ED33-4006-BF89-7B4578CDF9BC}" sibTransId="{B20EC855-5A4F-4E48-AA84-0A3042DD67F0}"/>
    <dgm:cxn modelId="{788F64AF-65E4-4A89-BA64-4EF06ECB86A3}" type="presOf" srcId="{790C0E4E-E90D-4A02-A947-0CE4AD51AA6A}" destId="{68265DD4-D158-431B-9EFA-B217197276F2}" srcOrd="0" destOrd="0" presId="urn:microsoft.com/office/officeart/2005/8/layout/hProcess9"/>
    <dgm:cxn modelId="{A6FB6CD9-702F-4EC2-9510-EA649CA52C30}" srcId="{B02B35D6-05E5-41E1-8778-FF1090825EAC}" destId="{42031688-159E-4D12-9E71-6CF00F0E03B5}" srcOrd="0" destOrd="0" parTransId="{7B7D1F1F-71AE-414E-8488-ADCCDD2C0352}" sibTransId="{0C0F4D70-19D5-4819-BF2B-776C4131742F}"/>
    <dgm:cxn modelId="{160D8E34-CCAF-478C-8927-942DFEBEA829}" type="presOf" srcId="{B02B35D6-05E5-41E1-8778-FF1090825EAC}" destId="{1859C6CC-D09F-4DCF-9067-CCA962E19756}" srcOrd="0" destOrd="0" presId="urn:microsoft.com/office/officeart/2005/8/layout/hProcess9"/>
    <dgm:cxn modelId="{B58BCD57-BE36-4598-AD3C-5BDB7F4055BA}" type="presParOf" srcId="{1859C6CC-D09F-4DCF-9067-CCA962E19756}" destId="{62FBD466-5B7E-44CA-BE3A-D05C3B6F0E4F}" srcOrd="0" destOrd="0" presId="urn:microsoft.com/office/officeart/2005/8/layout/hProcess9"/>
    <dgm:cxn modelId="{A70C43E3-B9F0-4C9A-A06E-2A7467AB930B}" type="presParOf" srcId="{1859C6CC-D09F-4DCF-9067-CCA962E19756}" destId="{3DF947AD-3E44-4360-AF86-3BE207279541}" srcOrd="1" destOrd="0" presId="urn:microsoft.com/office/officeart/2005/8/layout/hProcess9"/>
    <dgm:cxn modelId="{6E4BE4FA-A679-4CFD-997A-F643D915FB94}" type="presParOf" srcId="{3DF947AD-3E44-4360-AF86-3BE207279541}" destId="{3F513B56-0DFF-4913-99E2-B0CD5B1AC319}" srcOrd="0" destOrd="0" presId="urn:microsoft.com/office/officeart/2005/8/layout/hProcess9"/>
    <dgm:cxn modelId="{6AFF0A03-A8BD-4836-93E1-BF4D50513A18}" type="presParOf" srcId="{3DF947AD-3E44-4360-AF86-3BE207279541}" destId="{CA27F0B4-3B56-4AAA-B4EC-5C4B1796B0E3}" srcOrd="1" destOrd="0" presId="urn:microsoft.com/office/officeart/2005/8/layout/hProcess9"/>
    <dgm:cxn modelId="{D5A558A8-72CF-4495-AC46-DA7EC1DF9669}" type="presParOf" srcId="{3DF947AD-3E44-4360-AF86-3BE207279541}" destId="{68265DD4-D158-431B-9EFA-B217197276F2}" srcOrd="2" destOrd="0" presId="urn:microsoft.com/office/officeart/2005/8/layout/hProcess9"/>
    <dgm:cxn modelId="{2004E26E-01EB-4C3F-87BF-A20A7146D197}" type="presParOf" srcId="{3DF947AD-3E44-4360-AF86-3BE207279541}" destId="{BAD5082F-E41D-47B8-9CF4-6A906F3A2F17}" srcOrd="3" destOrd="0" presId="urn:microsoft.com/office/officeart/2005/8/layout/hProcess9"/>
    <dgm:cxn modelId="{58092200-D29B-4F01-88F2-3EDB76FF67D1}" type="presParOf" srcId="{3DF947AD-3E44-4360-AF86-3BE207279541}" destId="{E9CCBE52-F241-4E11-8604-3F23F622500A}" srcOrd="4" destOrd="0" presId="urn:microsoft.com/office/officeart/2005/8/layout/hProcess9"/>
    <dgm:cxn modelId="{10562B99-11E5-4C99-8E85-6309F25708F1}" type="presParOf" srcId="{3DF947AD-3E44-4360-AF86-3BE207279541}" destId="{5B4F731D-85CD-4724-8B11-BB2917DF5E97}" srcOrd="5" destOrd="0" presId="urn:microsoft.com/office/officeart/2005/8/layout/hProcess9"/>
    <dgm:cxn modelId="{2202D4A1-BD69-439C-945A-29C81E8EC206}" type="presParOf" srcId="{3DF947AD-3E44-4360-AF86-3BE207279541}" destId="{B791542C-6D42-4CE7-8450-3006C51CA77A}" srcOrd="6" destOrd="0" presId="urn:microsoft.com/office/officeart/2005/8/layout/hProcess9"/>
  </dgm:cxnLst>
  <dgm:bg/>
  <dgm:whole/>
</dgm:dataModel>
</file>

<file path=ppt/diagrams/data8.xml><?xml version="1.0" encoding="utf-8"?>
<dgm:dataModel xmlns:dgm="http://schemas.openxmlformats.org/drawingml/2006/diagram" xmlns:a="http://schemas.openxmlformats.org/drawingml/2006/main">
  <dgm:ptLst>
    <dgm:pt modelId="{D0D629DC-0FE7-4338-8711-B9AFCF61CB8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88DDD157-52DB-41F9-B12A-4047669CFA57}">
      <dgm:prSet phldrT="[Text]"/>
      <dgm:spPr>
        <a:solidFill>
          <a:schemeClr val="accent2"/>
        </a:solidFill>
        <a:ln>
          <a:solidFill>
            <a:schemeClr val="accent2"/>
          </a:solidFill>
        </a:ln>
      </dgm:spPr>
      <dgm:t>
        <a:bodyPr/>
        <a:lstStyle/>
        <a:p>
          <a:r>
            <a:rPr lang="en-US" b="1" dirty="0" smtClean="0">
              <a:solidFill>
                <a:srgbClr val="FFC000"/>
              </a:solidFill>
            </a:rPr>
            <a:t>S</a:t>
          </a:r>
        </a:p>
        <a:p>
          <a:r>
            <a:rPr lang="en-US" b="1" dirty="0" smtClean="0">
              <a:solidFill>
                <a:srgbClr val="FFC000"/>
              </a:solidFill>
            </a:rPr>
            <a:t>E</a:t>
          </a:r>
        </a:p>
        <a:p>
          <a:r>
            <a:rPr lang="en-US" b="1" dirty="0" smtClean="0">
              <a:solidFill>
                <a:srgbClr val="FFC000"/>
              </a:solidFill>
            </a:rPr>
            <a:t>A</a:t>
          </a:r>
        </a:p>
        <a:p>
          <a:r>
            <a:rPr lang="en-US" b="1" dirty="0" smtClean="0">
              <a:solidFill>
                <a:srgbClr val="FFC000"/>
              </a:solidFill>
            </a:rPr>
            <a:t>R</a:t>
          </a:r>
        </a:p>
        <a:p>
          <a:r>
            <a:rPr lang="en-US" b="1" dirty="0" smtClean="0">
              <a:solidFill>
                <a:srgbClr val="FFC000"/>
              </a:solidFill>
            </a:rPr>
            <a:t>C</a:t>
          </a:r>
        </a:p>
        <a:p>
          <a:r>
            <a:rPr lang="en-US" b="1" dirty="0" smtClean="0">
              <a:solidFill>
                <a:srgbClr val="FFC000"/>
              </a:solidFill>
            </a:rPr>
            <a:t>H</a:t>
          </a:r>
          <a:endParaRPr lang="en-US" b="1" dirty="0">
            <a:solidFill>
              <a:srgbClr val="FFC000"/>
            </a:solidFill>
          </a:endParaRPr>
        </a:p>
      </dgm:t>
    </dgm:pt>
    <dgm:pt modelId="{014BCA4C-EA2F-4A5F-8903-A01CE65F9117}" type="parTrans" cxnId="{3F6BF2F1-B20B-4C64-9589-7610C7B89FA7}">
      <dgm:prSet/>
      <dgm:spPr/>
      <dgm:t>
        <a:bodyPr/>
        <a:lstStyle/>
        <a:p>
          <a:endParaRPr lang="en-US"/>
        </a:p>
      </dgm:t>
    </dgm:pt>
    <dgm:pt modelId="{FC7D8F17-398F-46A4-A804-ACB58F36A8E5}" type="sibTrans" cxnId="{3F6BF2F1-B20B-4C64-9589-7610C7B89FA7}">
      <dgm:prSet/>
      <dgm:spPr/>
      <dgm:t>
        <a:bodyPr/>
        <a:lstStyle/>
        <a:p>
          <a:endParaRPr lang="en-US"/>
        </a:p>
      </dgm:t>
    </dgm:pt>
    <dgm:pt modelId="{5E3175DB-5143-4433-AA82-252D40BB4847}">
      <dgm:prSet phldrT="[Text]"/>
      <dgm:spPr>
        <a:solidFill>
          <a:srgbClr val="FFCC00"/>
        </a:solidFill>
      </dgm:spPr>
      <dgm:t>
        <a:bodyPr/>
        <a:lstStyle/>
        <a:p>
          <a:r>
            <a:rPr lang="en-US" b="1" dirty="0" smtClean="0">
              <a:solidFill>
                <a:schemeClr val="accent2"/>
              </a:solidFill>
            </a:rPr>
            <a:t>L</a:t>
          </a:r>
        </a:p>
        <a:p>
          <a:r>
            <a:rPr lang="en-US" b="1" dirty="0" smtClean="0">
              <a:solidFill>
                <a:schemeClr val="accent2"/>
              </a:solidFill>
            </a:rPr>
            <a:t>I</a:t>
          </a:r>
        </a:p>
        <a:p>
          <a:r>
            <a:rPr lang="en-US" b="1" dirty="0" smtClean="0">
              <a:solidFill>
                <a:schemeClr val="accent2"/>
              </a:solidFill>
            </a:rPr>
            <a:t>T</a:t>
          </a:r>
        </a:p>
        <a:p>
          <a:r>
            <a:rPr lang="en-US" b="1" dirty="0" smtClean="0">
              <a:solidFill>
                <a:schemeClr val="accent2"/>
              </a:solidFill>
            </a:rPr>
            <a:t>E</a:t>
          </a:r>
        </a:p>
        <a:p>
          <a:r>
            <a:rPr lang="en-US" b="1" dirty="0" smtClean="0">
              <a:solidFill>
                <a:schemeClr val="accent2"/>
              </a:solidFill>
            </a:rPr>
            <a:t>R</a:t>
          </a:r>
        </a:p>
        <a:p>
          <a:r>
            <a:rPr lang="en-US" b="1" dirty="0" smtClean="0">
              <a:solidFill>
                <a:schemeClr val="accent2"/>
              </a:solidFill>
            </a:rPr>
            <a:t>A</a:t>
          </a:r>
        </a:p>
        <a:p>
          <a:r>
            <a:rPr lang="en-US" b="1" dirty="0" smtClean="0">
              <a:solidFill>
                <a:schemeClr val="accent2"/>
              </a:solidFill>
            </a:rPr>
            <a:t>T</a:t>
          </a:r>
        </a:p>
        <a:p>
          <a:r>
            <a:rPr lang="en-US" b="1" dirty="0" smtClean="0">
              <a:solidFill>
                <a:schemeClr val="accent2"/>
              </a:solidFill>
            </a:rPr>
            <a:t>U</a:t>
          </a:r>
        </a:p>
        <a:p>
          <a:r>
            <a:rPr lang="en-US" b="1" dirty="0" smtClean="0">
              <a:solidFill>
                <a:schemeClr val="accent2"/>
              </a:solidFill>
            </a:rPr>
            <a:t>R</a:t>
          </a:r>
        </a:p>
        <a:p>
          <a:r>
            <a:rPr lang="en-US" b="1" dirty="0" smtClean="0">
              <a:solidFill>
                <a:schemeClr val="accent2"/>
              </a:solidFill>
            </a:rPr>
            <a:t>E</a:t>
          </a:r>
          <a:endParaRPr lang="en-US" b="1" dirty="0">
            <a:solidFill>
              <a:schemeClr val="accent2"/>
            </a:solidFill>
          </a:endParaRPr>
        </a:p>
      </dgm:t>
    </dgm:pt>
    <dgm:pt modelId="{23CC0584-2084-4F7B-8A00-7353A07DF157}" type="sibTrans" cxnId="{63F36A78-0C79-418C-91EE-CB8EED8FC92A}">
      <dgm:prSet/>
      <dgm:spPr/>
      <dgm:t>
        <a:bodyPr/>
        <a:lstStyle/>
        <a:p>
          <a:endParaRPr lang="en-US"/>
        </a:p>
      </dgm:t>
    </dgm:pt>
    <dgm:pt modelId="{950F6E61-6EBD-4EDB-AF25-B1CCECDE7841}" type="parTrans" cxnId="{63F36A78-0C79-418C-91EE-CB8EED8FC92A}">
      <dgm:prSet/>
      <dgm:spPr/>
      <dgm:t>
        <a:bodyPr/>
        <a:lstStyle/>
        <a:p>
          <a:endParaRPr lang="en-US"/>
        </a:p>
      </dgm:t>
    </dgm:pt>
    <dgm:pt modelId="{B8824616-FD76-4A69-8A60-48AE1F09560C}">
      <dgm:prSet phldrT="[Text]"/>
      <dgm:spPr>
        <a:blipFill rotWithShape="0">
          <a:blip xmlns:r="http://schemas.openxmlformats.org/officeDocument/2006/relationships" r:embed="rId1"/>
          <a:stretch>
            <a:fillRect/>
          </a:stretch>
        </a:blipFill>
      </dgm:spPr>
      <dgm:t>
        <a:bodyPr/>
        <a:lstStyle/>
        <a:p>
          <a:endParaRPr lang="en-US" dirty="0"/>
        </a:p>
      </dgm:t>
    </dgm:pt>
    <dgm:pt modelId="{55C676E4-9178-41EC-9231-473A32346A94}" type="sibTrans" cxnId="{D0E8B9E6-0E49-4673-A3B6-6EC444ABE985}">
      <dgm:prSet/>
      <dgm:spPr/>
      <dgm:t>
        <a:bodyPr/>
        <a:lstStyle/>
        <a:p>
          <a:endParaRPr lang="en-US"/>
        </a:p>
      </dgm:t>
    </dgm:pt>
    <dgm:pt modelId="{95DFBDC3-9A53-4C07-99B9-F239EAB0F8CF}" type="parTrans" cxnId="{D0E8B9E6-0E49-4673-A3B6-6EC444ABE985}">
      <dgm:prSet/>
      <dgm:spPr/>
      <dgm:t>
        <a:bodyPr/>
        <a:lstStyle/>
        <a:p>
          <a:endParaRPr lang="en-US"/>
        </a:p>
      </dgm:t>
    </dgm:pt>
    <dgm:pt modelId="{4B7C586D-29A6-4714-B0C9-3E2D4EE90C50}" type="pres">
      <dgm:prSet presAssocID="{D0D629DC-0FE7-4338-8711-B9AFCF61CB8D}" presName="Name0" presStyleCnt="0">
        <dgm:presLayoutVars>
          <dgm:dir/>
          <dgm:animLvl val="lvl"/>
          <dgm:resizeHandles/>
        </dgm:presLayoutVars>
      </dgm:prSet>
      <dgm:spPr/>
      <dgm:t>
        <a:bodyPr/>
        <a:lstStyle/>
        <a:p>
          <a:endParaRPr lang="en-US"/>
        </a:p>
      </dgm:t>
    </dgm:pt>
    <dgm:pt modelId="{D1ED34BC-5E7B-45FC-8FAA-345756FE0304}" type="pres">
      <dgm:prSet presAssocID="{5E3175DB-5143-4433-AA82-252D40BB4847}" presName="linNode" presStyleCnt="0"/>
      <dgm:spPr/>
    </dgm:pt>
    <dgm:pt modelId="{3832A9E3-25A9-4FE6-8AF7-412FE7190CE5}" type="pres">
      <dgm:prSet presAssocID="{5E3175DB-5143-4433-AA82-252D40BB4847}" presName="parentShp" presStyleLbl="node1" presStyleIdx="0" presStyleCnt="2" custScaleX="15741" custLinFactNeighborX="-18827" custLinFactNeighborY="-26">
        <dgm:presLayoutVars>
          <dgm:bulletEnabled val="1"/>
        </dgm:presLayoutVars>
      </dgm:prSet>
      <dgm:spPr/>
      <dgm:t>
        <a:bodyPr/>
        <a:lstStyle/>
        <a:p>
          <a:endParaRPr lang="en-US"/>
        </a:p>
      </dgm:t>
    </dgm:pt>
    <dgm:pt modelId="{EF55A2DE-F6EA-48F4-84C4-760352DB9B05}" type="pres">
      <dgm:prSet presAssocID="{5E3175DB-5143-4433-AA82-252D40BB4847}" presName="childShp" presStyleLbl="bgAccFollowNode1" presStyleIdx="0" presStyleCnt="2" custLinFactNeighborX="-27778" custLinFactNeighborY="-26">
        <dgm:presLayoutVars>
          <dgm:bulletEnabled val="1"/>
        </dgm:presLayoutVars>
      </dgm:prSet>
      <dgm:spPr>
        <a:blipFill rotWithShape="0">
          <a:blip xmlns:r="http://schemas.openxmlformats.org/officeDocument/2006/relationships" r:embed="rId2"/>
          <a:stretch>
            <a:fillRect/>
          </a:stretch>
        </a:blipFill>
      </dgm:spPr>
    </dgm:pt>
    <dgm:pt modelId="{A7B88156-0BD2-4933-B11F-5FAC6FB98731}" type="pres">
      <dgm:prSet presAssocID="{23CC0584-2084-4F7B-8A00-7353A07DF157}" presName="spacing" presStyleCnt="0"/>
      <dgm:spPr/>
    </dgm:pt>
    <dgm:pt modelId="{4EE29828-1580-4C35-BF96-39E987405FE0}" type="pres">
      <dgm:prSet presAssocID="{88DDD157-52DB-41F9-B12A-4047669CFA57}" presName="linNode" presStyleCnt="0"/>
      <dgm:spPr/>
    </dgm:pt>
    <dgm:pt modelId="{A7856440-89A6-4DB7-9285-12F9D3764F1F}" type="pres">
      <dgm:prSet presAssocID="{88DDD157-52DB-41F9-B12A-4047669CFA57}" presName="parentShp" presStyleLbl="node1" presStyleIdx="1" presStyleCnt="2" custFlipHor="1" custScaleX="16667" custLinFactNeighborX="-19753" custLinFactNeighborY="-4043">
        <dgm:presLayoutVars>
          <dgm:bulletEnabled val="1"/>
        </dgm:presLayoutVars>
      </dgm:prSet>
      <dgm:spPr/>
      <dgm:t>
        <a:bodyPr/>
        <a:lstStyle/>
        <a:p>
          <a:endParaRPr lang="en-US"/>
        </a:p>
      </dgm:t>
    </dgm:pt>
    <dgm:pt modelId="{5095FD1C-211E-4A60-B3F6-B480823E1C7C}" type="pres">
      <dgm:prSet presAssocID="{88DDD157-52DB-41F9-B12A-4047669CFA57}" presName="childShp" presStyleLbl="bgAccFollowNode1" presStyleIdx="1" presStyleCnt="2" custScaleX="85185" custScaleY="69573" custLinFactNeighborX="-30093" custLinFactNeighborY="-8658">
        <dgm:presLayoutVars>
          <dgm:bulletEnabled val="1"/>
        </dgm:presLayoutVars>
      </dgm:prSet>
      <dgm:spPr/>
      <dgm:t>
        <a:bodyPr/>
        <a:lstStyle/>
        <a:p>
          <a:endParaRPr lang="en-US"/>
        </a:p>
      </dgm:t>
    </dgm:pt>
  </dgm:ptLst>
  <dgm:cxnLst>
    <dgm:cxn modelId="{D0E8B9E6-0E49-4673-A3B6-6EC444ABE985}" srcId="{88DDD157-52DB-41F9-B12A-4047669CFA57}" destId="{B8824616-FD76-4A69-8A60-48AE1F09560C}" srcOrd="0" destOrd="0" parTransId="{95DFBDC3-9A53-4C07-99B9-F239EAB0F8CF}" sibTransId="{55C676E4-9178-41EC-9231-473A32346A94}"/>
    <dgm:cxn modelId="{63F36A78-0C79-418C-91EE-CB8EED8FC92A}" srcId="{D0D629DC-0FE7-4338-8711-B9AFCF61CB8D}" destId="{5E3175DB-5143-4433-AA82-252D40BB4847}" srcOrd="0" destOrd="0" parTransId="{950F6E61-6EBD-4EDB-AF25-B1CCECDE7841}" sibTransId="{23CC0584-2084-4F7B-8A00-7353A07DF157}"/>
    <dgm:cxn modelId="{E40945BD-A774-42C1-8029-D3241421F701}" type="presOf" srcId="{B8824616-FD76-4A69-8A60-48AE1F09560C}" destId="{5095FD1C-211E-4A60-B3F6-B480823E1C7C}" srcOrd="0" destOrd="0" presId="urn:microsoft.com/office/officeart/2005/8/layout/vList6"/>
    <dgm:cxn modelId="{ED585C6F-6564-4638-8934-C7D951FD8BF1}" type="presOf" srcId="{88DDD157-52DB-41F9-B12A-4047669CFA57}" destId="{A7856440-89A6-4DB7-9285-12F9D3764F1F}" srcOrd="0" destOrd="0" presId="urn:microsoft.com/office/officeart/2005/8/layout/vList6"/>
    <dgm:cxn modelId="{D84F4E6F-9301-49FF-97BC-447EAB15284A}" type="presOf" srcId="{D0D629DC-0FE7-4338-8711-B9AFCF61CB8D}" destId="{4B7C586D-29A6-4714-B0C9-3E2D4EE90C50}" srcOrd="0" destOrd="0" presId="urn:microsoft.com/office/officeart/2005/8/layout/vList6"/>
    <dgm:cxn modelId="{19AFEF14-428D-4F8C-A8D6-DD856835ECF9}" type="presOf" srcId="{5E3175DB-5143-4433-AA82-252D40BB4847}" destId="{3832A9E3-25A9-4FE6-8AF7-412FE7190CE5}" srcOrd="0" destOrd="0" presId="urn:microsoft.com/office/officeart/2005/8/layout/vList6"/>
    <dgm:cxn modelId="{3F6BF2F1-B20B-4C64-9589-7610C7B89FA7}" srcId="{D0D629DC-0FE7-4338-8711-B9AFCF61CB8D}" destId="{88DDD157-52DB-41F9-B12A-4047669CFA57}" srcOrd="1" destOrd="0" parTransId="{014BCA4C-EA2F-4A5F-8903-A01CE65F9117}" sibTransId="{FC7D8F17-398F-46A4-A804-ACB58F36A8E5}"/>
    <dgm:cxn modelId="{24AE923F-BF87-4DAD-BFEA-B9F159BEC61E}" type="presParOf" srcId="{4B7C586D-29A6-4714-B0C9-3E2D4EE90C50}" destId="{D1ED34BC-5E7B-45FC-8FAA-345756FE0304}" srcOrd="0" destOrd="0" presId="urn:microsoft.com/office/officeart/2005/8/layout/vList6"/>
    <dgm:cxn modelId="{CD188A26-BE87-42FF-B8BB-1D13FCA98F9B}" type="presParOf" srcId="{D1ED34BC-5E7B-45FC-8FAA-345756FE0304}" destId="{3832A9E3-25A9-4FE6-8AF7-412FE7190CE5}" srcOrd="0" destOrd="0" presId="urn:microsoft.com/office/officeart/2005/8/layout/vList6"/>
    <dgm:cxn modelId="{EFF8B5D8-2426-421F-B36C-238C8D3FB8CD}" type="presParOf" srcId="{D1ED34BC-5E7B-45FC-8FAA-345756FE0304}" destId="{EF55A2DE-F6EA-48F4-84C4-760352DB9B05}" srcOrd="1" destOrd="0" presId="urn:microsoft.com/office/officeart/2005/8/layout/vList6"/>
    <dgm:cxn modelId="{4B3956D2-103F-4E2E-90FD-D68920C05E18}" type="presParOf" srcId="{4B7C586D-29A6-4714-B0C9-3E2D4EE90C50}" destId="{A7B88156-0BD2-4933-B11F-5FAC6FB98731}" srcOrd="1" destOrd="0" presId="urn:microsoft.com/office/officeart/2005/8/layout/vList6"/>
    <dgm:cxn modelId="{C27C74E4-290A-4437-8CAB-3237F8837444}" type="presParOf" srcId="{4B7C586D-29A6-4714-B0C9-3E2D4EE90C50}" destId="{4EE29828-1580-4C35-BF96-39E987405FE0}" srcOrd="2" destOrd="0" presId="urn:microsoft.com/office/officeart/2005/8/layout/vList6"/>
    <dgm:cxn modelId="{5399D040-9C70-48B2-A77A-7EBA3AB70529}" type="presParOf" srcId="{4EE29828-1580-4C35-BF96-39E987405FE0}" destId="{A7856440-89A6-4DB7-9285-12F9D3764F1F}" srcOrd="0" destOrd="0" presId="urn:microsoft.com/office/officeart/2005/8/layout/vList6"/>
    <dgm:cxn modelId="{BA17A4E8-A4D1-4A31-AE9F-2A4E459AFAB9}" type="presParOf" srcId="{4EE29828-1580-4C35-BF96-39E987405FE0}" destId="{5095FD1C-211E-4A60-B3F6-B480823E1C7C}" srcOrd="1" destOrd="0" presId="urn:microsoft.com/office/officeart/2005/8/layout/vList6"/>
  </dgm:cxnLst>
  <dgm:bg/>
  <dgm:whole/>
</dgm:dataModel>
</file>

<file path=ppt/diagrams/data9.xml><?xml version="1.0" encoding="utf-8"?>
<dgm:dataModel xmlns:dgm="http://schemas.openxmlformats.org/drawingml/2006/diagram" xmlns:a="http://schemas.openxmlformats.org/drawingml/2006/main">
  <dgm:ptLst>
    <dgm:pt modelId="{397DC164-00EA-4DF9-9282-4B11FD46D206}"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175DC569-3894-4750-A3BB-DC23C27D817E}">
      <dgm:prSet phldrT="[Text]" custT="1"/>
      <dgm:spPr/>
      <dgm:t>
        <a:bodyPr/>
        <a:lstStyle/>
        <a:p>
          <a:endParaRPr lang="en-US" sz="3600" dirty="0">
            <a:solidFill>
              <a:schemeClr val="bg1"/>
            </a:solidFill>
          </a:endParaRPr>
        </a:p>
      </dgm:t>
    </dgm:pt>
    <dgm:pt modelId="{36208FBC-2EB1-4304-BC17-8E1ED371A7B9}" type="parTrans" cxnId="{EF1FAF74-0A45-4C6B-B38A-228FE16E43AA}">
      <dgm:prSet/>
      <dgm:spPr/>
      <dgm:t>
        <a:bodyPr/>
        <a:lstStyle/>
        <a:p>
          <a:endParaRPr lang="en-US"/>
        </a:p>
      </dgm:t>
    </dgm:pt>
    <dgm:pt modelId="{E61F41F5-2D7C-4FC6-A074-59CB8445DFA3}" type="sibTrans" cxnId="{EF1FAF74-0A45-4C6B-B38A-228FE16E43AA}">
      <dgm:prSet/>
      <dgm:spPr/>
      <dgm:t>
        <a:bodyPr/>
        <a:lstStyle/>
        <a:p>
          <a:endParaRPr lang="en-US"/>
        </a:p>
      </dgm:t>
    </dgm:pt>
    <dgm:pt modelId="{4EF49FD9-CDFA-4FCA-A810-1A3F7294790C}">
      <dgm:prSet phldrT="[Text]" custT="1"/>
      <dgm:spPr>
        <a:blipFill rotWithShape="0">
          <a:blip xmlns:r="http://schemas.openxmlformats.org/officeDocument/2006/relationships" r:embed="rId1"/>
          <a:stretch>
            <a:fillRect/>
          </a:stretch>
        </a:blipFill>
      </dgm:spPr>
      <dgm:t>
        <a:bodyPr/>
        <a:lstStyle/>
        <a:p>
          <a:r>
            <a:rPr lang="en-US" sz="1200" dirty="0" err="1" smtClean="0">
              <a:solidFill>
                <a:schemeClr val="bg1"/>
              </a:solidFill>
            </a:rPr>
            <a:t>og</a:t>
          </a:r>
          <a:endParaRPr lang="en-US" sz="1200" dirty="0">
            <a:solidFill>
              <a:schemeClr val="bg1"/>
            </a:solidFill>
          </a:endParaRPr>
        </a:p>
      </dgm:t>
    </dgm:pt>
    <dgm:pt modelId="{874CE700-0721-4810-8127-CA5C08FD778D}" type="sibTrans" cxnId="{87611723-6271-42C4-8315-9C22DBCD9CA9}">
      <dgm:prSet/>
      <dgm:spPr/>
      <dgm:t>
        <a:bodyPr/>
        <a:lstStyle/>
        <a:p>
          <a:endParaRPr lang="en-US"/>
        </a:p>
      </dgm:t>
    </dgm:pt>
    <dgm:pt modelId="{02D0866B-76FB-4670-B635-95A40BA92DDA}" type="parTrans" cxnId="{87611723-6271-42C4-8315-9C22DBCD9CA9}">
      <dgm:prSet/>
      <dgm:spPr/>
      <dgm:t>
        <a:bodyPr/>
        <a:lstStyle/>
        <a:p>
          <a:endParaRPr lang="en-US"/>
        </a:p>
      </dgm:t>
    </dgm:pt>
    <dgm:pt modelId="{21F384D8-208B-4F69-A628-DA13675B3B45}" type="pres">
      <dgm:prSet presAssocID="{397DC164-00EA-4DF9-9282-4B11FD46D206}" presName="Name0" presStyleCnt="0">
        <dgm:presLayoutVars>
          <dgm:dir/>
          <dgm:animLvl val="lvl"/>
          <dgm:resizeHandles val="exact"/>
        </dgm:presLayoutVars>
      </dgm:prSet>
      <dgm:spPr/>
      <dgm:t>
        <a:bodyPr/>
        <a:lstStyle/>
        <a:p>
          <a:endParaRPr lang="en-US"/>
        </a:p>
      </dgm:t>
    </dgm:pt>
    <dgm:pt modelId="{FCCD0B92-F795-4126-9F94-AC050E80918B}" type="pres">
      <dgm:prSet presAssocID="{4EF49FD9-CDFA-4FCA-A810-1A3F7294790C}" presName="compositeNode" presStyleCnt="0">
        <dgm:presLayoutVars>
          <dgm:bulletEnabled val="1"/>
        </dgm:presLayoutVars>
      </dgm:prSet>
      <dgm:spPr/>
    </dgm:pt>
    <dgm:pt modelId="{270E4D8D-1416-40E9-81C2-99C12E8ADD56}" type="pres">
      <dgm:prSet presAssocID="{4EF49FD9-CDFA-4FCA-A810-1A3F7294790C}" presName="bgRect" presStyleLbl="node1" presStyleIdx="0" presStyleCnt="1" custLinFactNeighborX="-8333" custLinFactNeighborY="3364"/>
      <dgm:spPr/>
      <dgm:t>
        <a:bodyPr/>
        <a:lstStyle/>
        <a:p>
          <a:endParaRPr lang="en-US"/>
        </a:p>
      </dgm:t>
    </dgm:pt>
    <dgm:pt modelId="{A3AC0B02-9E9A-4BC8-B3BC-2A0ABF6B0260}" type="pres">
      <dgm:prSet presAssocID="{4EF49FD9-CDFA-4FCA-A810-1A3F7294790C}" presName="parentNode" presStyleLbl="node1" presStyleIdx="0" presStyleCnt="1">
        <dgm:presLayoutVars>
          <dgm:chMax val="0"/>
          <dgm:bulletEnabled val="1"/>
        </dgm:presLayoutVars>
      </dgm:prSet>
      <dgm:spPr/>
      <dgm:t>
        <a:bodyPr/>
        <a:lstStyle/>
        <a:p>
          <a:endParaRPr lang="en-US"/>
        </a:p>
      </dgm:t>
    </dgm:pt>
    <dgm:pt modelId="{06D230AE-97B4-4756-8240-D3AC4F7B5B60}" type="pres">
      <dgm:prSet presAssocID="{4EF49FD9-CDFA-4FCA-A810-1A3F7294790C}" presName="childNode" presStyleLbl="node1" presStyleIdx="0" presStyleCnt="1">
        <dgm:presLayoutVars>
          <dgm:bulletEnabled val="1"/>
        </dgm:presLayoutVars>
      </dgm:prSet>
      <dgm:spPr/>
      <dgm:t>
        <a:bodyPr/>
        <a:lstStyle/>
        <a:p>
          <a:endParaRPr lang="en-US"/>
        </a:p>
      </dgm:t>
    </dgm:pt>
  </dgm:ptLst>
  <dgm:cxnLst>
    <dgm:cxn modelId="{9CCB3B72-EB38-4AF7-A85B-115CB9115C9A}" type="presOf" srcId="{4EF49FD9-CDFA-4FCA-A810-1A3F7294790C}" destId="{270E4D8D-1416-40E9-81C2-99C12E8ADD56}" srcOrd="0" destOrd="0" presId="urn:microsoft.com/office/officeart/2005/8/layout/hProcess7"/>
    <dgm:cxn modelId="{BBA7B45A-0B43-4711-BF98-4867B4E5F9C3}" type="presOf" srcId="{175DC569-3894-4750-A3BB-DC23C27D817E}" destId="{06D230AE-97B4-4756-8240-D3AC4F7B5B60}" srcOrd="0" destOrd="0" presId="urn:microsoft.com/office/officeart/2005/8/layout/hProcess7"/>
    <dgm:cxn modelId="{D93D9420-3433-488F-8A26-E4FF48F1ECE8}" type="presOf" srcId="{397DC164-00EA-4DF9-9282-4B11FD46D206}" destId="{21F384D8-208B-4F69-A628-DA13675B3B45}" srcOrd="0" destOrd="0" presId="urn:microsoft.com/office/officeart/2005/8/layout/hProcess7"/>
    <dgm:cxn modelId="{EF1FAF74-0A45-4C6B-B38A-228FE16E43AA}" srcId="{4EF49FD9-CDFA-4FCA-A810-1A3F7294790C}" destId="{175DC569-3894-4750-A3BB-DC23C27D817E}" srcOrd="0" destOrd="0" parTransId="{36208FBC-2EB1-4304-BC17-8E1ED371A7B9}" sibTransId="{E61F41F5-2D7C-4FC6-A074-59CB8445DFA3}"/>
    <dgm:cxn modelId="{87611723-6271-42C4-8315-9C22DBCD9CA9}" srcId="{397DC164-00EA-4DF9-9282-4B11FD46D206}" destId="{4EF49FD9-CDFA-4FCA-A810-1A3F7294790C}" srcOrd="0" destOrd="0" parTransId="{02D0866B-76FB-4670-B635-95A40BA92DDA}" sibTransId="{874CE700-0721-4810-8127-CA5C08FD778D}"/>
    <dgm:cxn modelId="{594E3923-EBDD-4B8F-B13F-AD2D4340CD9C}" type="presOf" srcId="{4EF49FD9-CDFA-4FCA-A810-1A3F7294790C}" destId="{A3AC0B02-9E9A-4BC8-B3BC-2A0ABF6B0260}" srcOrd="1" destOrd="0" presId="urn:microsoft.com/office/officeart/2005/8/layout/hProcess7"/>
    <dgm:cxn modelId="{06EDDDBD-C46A-46E7-BA21-3974A4D6C68C}" type="presParOf" srcId="{21F384D8-208B-4F69-A628-DA13675B3B45}" destId="{FCCD0B92-F795-4126-9F94-AC050E80918B}" srcOrd="0" destOrd="0" presId="urn:microsoft.com/office/officeart/2005/8/layout/hProcess7"/>
    <dgm:cxn modelId="{4365CC82-ECFA-455D-8CBB-00D6EB14A72E}" type="presParOf" srcId="{FCCD0B92-F795-4126-9F94-AC050E80918B}" destId="{270E4D8D-1416-40E9-81C2-99C12E8ADD56}" srcOrd="0" destOrd="0" presId="urn:microsoft.com/office/officeart/2005/8/layout/hProcess7"/>
    <dgm:cxn modelId="{A5B3A3EE-E4EA-4BD7-8B89-7526FEC07577}" type="presParOf" srcId="{FCCD0B92-F795-4126-9F94-AC050E80918B}" destId="{A3AC0B02-9E9A-4BC8-B3BC-2A0ABF6B0260}" srcOrd="1" destOrd="0" presId="urn:microsoft.com/office/officeart/2005/8/layout/hProcess7"/>
    <dgm:cxn modelId="{EBCF7076-688D-47A5-AC1B-9418DFD58926}" type="presParOf" srcId="{FCCD0B92-F795-4126-9F94-AC050E80918B}" destId="{06D230AE-97B4-4756-8240-D3AC4F7B5B60}" srcOrd="2" destOrd="0" presId="urn:microsoft.com/office/officeart/2005/8/layout/hProcess7"/>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983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983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983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914B7F-DC64-41B9-ABB5-1B3C85042EA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2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422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20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22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22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422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85878BC-B5BC-44D0-BD51-47E012989F8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0FBF9E0E-A77D-4720-83EF-774F03FA2366}" type="slidenum">
              <a:rPr lang="en-US" smtClean="0"/>
              <a:pPr/>
              <a:t>4</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smtClean="0"/>
              <a:t>Gene Prospector is a bioinformatics tool designed to sort, rank, and display information about genes in relation to human diseases, risk factors and other phenotypes. Links are provided to evidence from published literature and to other online data sources. Search terms can include diseases, risk factors and phenotypes </a:t>
            </a:r>
          </a:p>
        </p:txBody>
      </p:sp>
      <p:sp>
        <p:nvSpPr>
          <p:cNvPr id="131076" name="Slide Number Placeholder 3"/>
          <p:cNvSpPr>
            <a:spLocks noGrp="1"/>
          </p:cNvSpPr>
          <p:nvPr>
            <p:ph type="sldNum" sz="quarter" idx="5"/>
          </p:nvPr>
        </p:nvSpPr>
        <p:spPr>
          <a:noFill/>
        </p:spPr>
        <p:txBody>
          <a:bodyPr/>
          <a:lstStyle/>
          <a:p>
            <a:fld id="{129A09C6-467B-4AD5-AB19-812552C55D10}" type="slidenum">
              <a:rPr lang="en-US" smtClean="0"/>
              <a:pPr/>
              <a:t>75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B5632563-AB8B-41A8-AC7B-CB34A167BEFE}" type="slidenum">
              <a:rPr lang="en-US" smtClean="0"/>
              <a:pPr/>
              <a:t>80</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smtClean="0"/>
              <a:t>SNPs may occur at any position in the following gene structure and based on its location it can be classified as: intronic, exonic,  or promoter region etc. </a:t>
            </a:r>
          </a:p>
        </p:txBody>
      </p:sp>
      <p:sp>
        <p:nvSpPr>
          <p:cNvPr id="133124" name="Slide Number Placeholder 3"/>
          <p:cNvSpPr>
            <a:spLocks noGrp="1"/>
          </p:cNvSpPr>
          <p:nvPr>
            <p:ph type="sldNum" sz="quarter" idx="5"/>
          </p:nvPr>
        </p:nvSpPr>
        <p:spPr>
          <a:noFill/>
        </p:spPr>
        <p:txBody>
          <a:bodyPr/>
          <a:lstStyle/>
          <a:p>
            <a:fld id="{61917179-F06D-41AB-AD9C-2416EC70F414}" type="slidenum">
              <a:rPr lang="en-US" smtClean="0"/>
              <a:pPr/>
              <a:t>92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134148" name="Slide Number Placeholder 3"/>
          <p:cNvSpPr>
            <a:spLocks noGrp="1"/>
          </p:cNvSpPr>
          <p:nvPr>
            <p:ph type="sldNum" sz="quarter" idx="5"/>
          </p:nvPr>
        </p:nvSpPr>
        <p:spPr>
          <a:noFill/>
        </p:spPr>
        <p:txBody>
          <a:bodyPr/>
          <a:lstStyle/>
          <a:p>
            <a:fld id="{3E8F00A3-3AD7-47BC-98D9-3D89E2C014D6}" type="slidenum">
              <a:rPr lang="en-US" smtClean="0"/>
              <a:pPr/>
              <a:t>99</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135172" name="Slide Number Placeholder 3"/>
          <p:cNvSpPr>
            <a:spLocks noGrp="1"/>
          </p:cNvSpPr>
          <p:nvPr>
            <p:ph type="sldNum" sz="quarter" idx="5"/>
          </p:nvPr>
        </p:nvSpPr>
        <p:spPr>
          <a:noFill/>
        </p:spPr>
        <p:txBody>
          <a:bodyPr/>
          <a:lstStyle/>
          <a:p>
            <a:fld id="{E8E3024D-1461-4E4A-921B-58A25231D555}" type="slidenum">
              <a:rPr lang="en-US" smtClean="0"/>
              <a:pPr/>
              <a:t>109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122884" name="Slide Number Placeholder 3"/>
          <p:cNvSpPr>
            <a:spLocks noGrp="1"/>
          </p:cNvSpPr>
          <p:nvPr>
            <p:ph type="sldNum" sz="quarter" idx="5"/>
          </p:nvPr>
        </p:nvSpPr>
        <p:spPr>
          <a:noFill/>
        </p:spPr>
        <p:txBody>
          <a:bodyPr/>
          <a:lstStyle/>
          <a:p>
            <a:fld id="{46D4E8F6-B992-4A75-A621-B2645E39A0A0}" type="slidenum">
              <a:rPr lang="en-US" smtClean="0"/>
              <a:pPr/>
              <a:t>31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a:p>
            <a:r>
              <a:rPr lang="en-US" smtClean="0"/>
              <a:t>Sends requests to the PubMed search engine and clusters the search results.</a:t>
            </a:r>
            <a:br>
              <a:rPr lang="en-US" smtClean="0"/>
            </a:br>
            <a:endParaRPr lang="en-US" smtClean="0"/>
          </a:p>
        </p:txBody>
      </p:sp>
      <p:sp>
        <p:nvSpPr>
          <p:cNvPr id="123908" name="Slide Number Placeholder 3"/>
          <p:cNvSpPr>
            <a:spLocks noGrp="1"/>
          </p:cNvSpPr>
          <p:nvPr>
            <p:ph type="sldNum" sz="quarter" idx="5"/>
          </p:nvPr>
        </p:nvSpPr>
        <p:spPr>
          <a:noFill/>
        </p:spPr>
        <p:txBody>
          <a:bodyPr/>
          <a:lstStyle/>
          <a:p>
            <a:fld id="{CAE2DD7B-5C10-419B-903E-1EABCF742B98}" type="slidenum">
              <a:rPr lang="en-US" smtClean="0"/>
              <a:pPr/>
              <a:t>34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smtClean="0"/>
              <a:t>Click “Details” tab to retrieve query translation. </a:t>
            </a:r>
          </a:p>
        </p:txBody>
      </p:sp>
      <p:sp>
        <p:nvSpPr>
          <p:cNvPr id="124932" name="Slide Number Placeholder 3"/>
          <p:cNvSpPr>
            <a:spLocks noGrp="1"/>
          </p:cNvSpPr>
          <p:nvPr>
            <p:ph type="sldNum" sz="quarter" idx="5"/>
          </p:nvPr>
        </p:nvSpPr>
        <p:spPr>
          <a:noFill/>
        </p:spPr>
        <p:txBody>
          <a:bodyPr/>
          <a:lstStyle/>
          <a:p>
            <a:fld id="{C0C65845-803E-494F-A664-461C9C56C251}" type="slidenum">
              <a:rPr lang="en-US" smtClean="0"/>
              <a:pPr/>
              <a:t>35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eaLnBrk="1" hangingPunct="1"/>
            <a:r>
              <a:rPr lang="en-US" smtClean="0">
                <a:latin typeface="Arial" charset="0"/>
                <a:cs typeface="Arial" charset="0"/>
              </a:rPr>
              <a:t>ClusterMed:</a:t>
            </a:r>
          </a:p>
          <a:p>
            <a:pPr eaLnBrk="1" hangingPunct="1"/>
            <a:r>
              <a:rPr lang="en-US" smtClean="0">
                <a:latin typeface="Arial" charset="0"/>
                <a:cs typeface="Arial" charset="0"/>
              </a:rPr>
              <a:t>organizes the long list of results returned by PubMed into hierarchical folders with meaningful categories, allowing researchers to hone in on the most relevant results quickly. </a:t>
            </a:r>
          </a:p>
          <a:p>
            <a:pPr eaLnBrk="1" hangingPunct="1"/>
            <a:endParaRPr lang="en-US" smtClean="0">
              <a:latin typeface="Arial" charset="0"/>
              <a:cs typeface="Arial" charset="0"/>
            </a:endParaRPr>
          </a:p>
          <a:p>
            <a:pPr eaLnBrk="1" hangingPunct="1"/>
            <a:r>
              <a:rPr lang="en-US" smtClean="0">
                <a:latin typeface="Arial" charset="0"/>
                <a:cs typeface="Arial" charset="0"/>
              </a:rPr>
              <a:t>does this on-the-fly without requiring any pre-processing, using terms taken from the brief descriptions in the search results. </a:t>
            </a:r>
          </a:p>
          <a:p>
            <a:pPr eaLnBrk="1" hangingPunct="1"/>
            <a:endParaRPr lang="en-US" smtClean="0">
              <a:latin typeface="Arial" charset="0"/>
              <a:cs typeface="Arial" charset="0"/>
            </a:endParaRPr>
          </a:p>
          <a:p>
            <a:pPr eaLnBrk="1" hangingPunct="1"/>
            <a:r>
              <a:rPr lang="en-US" smtClean="0">
                <a:latin typeface="Arial" charset="0"/>
                <a:cs typeface="Arial" charset="0"/>
              </a:rPr>
              <a:t>with the folders, users can discover themes, view related articles, and drill down from the topic hierarchy</a:t>
            </a:r>
          </a:p>
          <a:p>
            <a:endParaRPr lang="en-US" smtClean="0">
              <a:latin typeface="Arial" charset="0"/>
              <a:cs typeface="Arial" charset="0"/>
            </a:endParaRPr>
          </a:p>
        </p:txBody>
      </p:sp>
      <p:sp>
        <p:nvSpPr>
          <p:cNvPr id="125956" name="Slide Number Placeholder 3"/>
          <p:cNvSpPr>
            <a:spLocks noGrp="1"/>
          </p:cNvSpPr>
          <p:nvPr>
            <p:ph type="sldNum" sz="quarter" idx="5"/>
          </p:nvPr>
        </p:nvSpPr>
        <p:spPr>
          <a:noFill/>
        </p:spPr>
        <p:txBody>
          <a:bodyPr/>
          <a:lstStyle/>
          <a:p>
            <a:fld id="{DFB9C5A8-ED25-478C-BF6D-2D27CED5F31B}" type="slidenum">
              <a:rPr lang="en-US" smtClean="0"/>
              <a:pPr/>
              <a:t>38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smtClean="0">
                <a:solidFill>
                  <a:srgbClr val="000000"/>
                </a:solidFill>
                <a:latin typeface="Arial" charset="0"/>
              </a:rPr>
              <a:t>Knowledge-based search engine for biomedical texts. It allows users to identify experts in the biomedical field.</a:t>
            </a:r>
            <a:endParaRPr lang="en-US" smtClean="0"/>
          </a:p>
        </p:txBody>
      </p:sp>
      <p:sp>
        <p:nvSpPr>
          <p:cNvPr id="126980" name="Slide Number Placeholder 3"/>
          <p:cNvSpPr>
            <a:spLocks noGrp="1"/>
          </p:cNvSpPr>
          <p:nvPr>
            <p:ph type="sldNum" sz="quarter" idx="5"/>
          </p:nvPr>
        </p:nvSpPr>
        <p:spPr>
          <a:noFill/>
        </p:spPr>
        <p:txBody>
          <a:bodyPr/>
          <a:lstStyle/>
          <a:p>
            <a:fld id="{4B49F1FE-5EF1-45E4-B7E1-EDA6F17C3BE9}" type="slidenum">
              <a:rPr lang="en-US" smtClean="0"/>
              <a:pPr/>
              <a:t>39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0656BB5D-DCF6-4C02-9662-28C2773D0FD1}" type="slidenum">
              <a:rPr lang="en-US" smtClean="0"/>
              <a:pPr/>
              <a:t>43</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129028" name="Slide Number Placeholder 3"/>
          <p:cNvSpPr>
            <a:spLocks noGrp="1"/>
          </p:cNvSpPr>
          <p:nvPr>
            <p:ph type="sldNum" sz="quarter" idx="5"/>
          </p:nvPr>
        </p:nvSpPr>
        <p:spPr>
          <a:noFill/>
        </p:spPr>
        <p:txBody>
          <a:bodyPr/>
          <a:lstStyle/>
          <a:p>
            <a:fld id="{7C39F310-6B07-4D68-9F57-EE5A22B1AE95}" type="slidenum">
              <a:rPr lang="en-US" smtClean="0"/>
              <a:pPr/>
              <a:t>52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130052" name="Slide Number Placeholder 3"/>
          <p:cNvSpPr>
            <a:spLocks noGrp="1"/>
          </p:cNvSpPr>
          <p:nvPr>
            <p:ph type="sldNum" sz="quarter" idx="5"/>
          </p:nvPr>
        </p:nvSpPr>
        <p:spPr>
          <a:noFill/>
        </p:spPr>
        <p:txBody>
          <a:bodyPr/>
          <a:lstStyle/>
          <a:p>
            <a:fld id="{0BEDA1BB-87E6-43FA-A7E8-01AD31047DA5}" type="slidenum">
              <a:rPr lang="en-US" smtClean="0"/>
              <a:pPr/>
              <a:t>74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lgn="ctr">
              <a:defRPr/>
            </a:pPr>
            <a:endParaRPr lang="en-US"/>
          </a:p>
        </p:txBody>
      </p:sp>
      <p:sp>
        <p:nvSpPr>
          <p:cNvPr id="244738"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2447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BC5ED52E-3E16-4826-AF2F-D7769ECD2A76}"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8524E86-5C3E-4B06-8A65-0C7BC6651FFB}"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C470164-98AE-473C-A685-6356B631D209}"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0ED168D-05E9-4280-BB0A-A917A6C24A20}"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43D5042-4F6E-47CC-9A44-04EB45EDEA2D}"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3DD763E-F9D3-4003-8121-DE929BB31F02}"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04EC815-7155-40A6-880F-916FB2FF734A}"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CE5A46C-C7D7-4A75-AD0F-EF1E1346CA9D}"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AC3F273-2C07-4953-BAAE-7A4208E0F953}"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A4CBCA0-32DF-4B30-8760-1AFBCAC3A0CD}"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18E1D82-50E3-4512-8400-A2E496183F4C}"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371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j-lt"/>
              </a:defRPr>
            </a:lvl1pPr>
          </a:lstStyle>
          <a:p>
            <a:pPr>
              <a:defRPr/>
            </a:pPr>
            <a:endParaRPr lang="en-US" altLang="en-US"/>
          </a:p>
        </p:txBody>
      </p:sp>
      <p:sp>
        <p:nvSpPr>
          <p:cNvPr id="2437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endParaRPr lang="en-US" altLang="en-US"/>
          </a:p>
        </p:txBody>
      </p:sp>
      <p:sp>
        <p:nvSpPr>
          <p:cNvPr id="24371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a:defRPr/>
            </a:pPr>
            <a:fld id="{B47A3742-764A-4685-A7EA-63C3447D5E4A}" type="slidenum">
              <a:rPr lang="en-US" altLang="en-US"/>
              <a:pPr>
                <a:defRPr/>
              </a:pPr>
              <a:t>‹#›</a:t>
            </a:fld>
            <a:endParaRPr lang="en-US" altLang="en-US"/>
          </a:p>
        </p:txBody>
      </p:sp>
      <p:sp>
        <p:nvSpPr>
          <p:cNvPr id="24371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a:defRPr/>
            </a:pPr>
            <a:endParaRPr lang="en-US"/>
          </a:p>
        </p:txBody>
      </p:sp>
      <p:sp>
        <p:nvSpPr>
          <p:cNvPr id="24372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lgn="ctr">
              <a:defRPr/>
            </a:pPr>
            <a:endParaRPr lang="en-US"/>
          </a:p>
        </p:txBody>
      </p:sp>
    </p:spTree>
  </p:cSld>
  <p:clrMap bg1="dk2" tx1="lt1" bg2="dk1" tx2="lt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hyperlink" Target="mailto:ansuman@pitt.edu" TargetMode="Externa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ncbi.nlm.nih.gov/Class/NAWBIS/Modules/Variation/Exercises/var_qa4.html"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www.ncbi.nlm.nih.gov/Class/Structure/aa/aa_explorer.cgi" TargetMode="External"/><Relationship Id="rId7" Type="http://schemas.openxmlformats.org/officeDocument/2006/relationships/image" Target="../media/image4.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hyperlink" Target="http://www.hsls.pitt.edu/guides/genetics" TargetMode="External"/><Relationship Id="rId5" Type="http://schemas.openxmlformats.org/officeDocument/2006/relationships/image" Target="../media/image1.png"/><Relationship Id="rId4" Type="http://schemas.openxmlformats.org/officeDocument/2006/relationships/image" Target="../media/image139.png"/></Relationships>
</file>

<file path=ppt/slides/_rels/slide10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www.russell.embl.de/aas/"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10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genetics.bwh.harvard.edu/pph/" TargetMode="External"/><Relationship Id="rId7" Type="http://schemas.openxmlformats.org/officeDocument/2006/relationships/hyperlink" Target="http://www.hsls.pitt.edu/guides/genetics" TargetMode="External"/><Relationship Id="rId2" Type="http://schemas.openxmlformats.org/officeDocument/2006/relationships/hyperlink" Target="http://sift.jcvi.org/"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mmb2.pcb.ub.es:8080/PMut/" TargetMode="External"/><Relationship Id="rId4" Type="http://schemas.openxmlformats.org/officeDocument/2006/relationships/hyperlink" Target="http://www.snps3d.or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earch.hsls.pitt.edu/vivisimo/cgi-bin/query-meta?v:project=BioInfoTools&amp;v:file=viv_B7AUre&amp;v:frame=list&amp;v:state=root|N891&amp;id=N891&amp;action=list&amp;" TargetMode="External"/><Relationship Id="rId7" Type="http://schemas.openxmlformats.org/officeDocument/2006/relationships/hyperlink" Target="http://www.hsls.pitt.edu/guides/genetic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compbio.cs.queensu.ca/F-SNP/" TargetMode="External"/><Relationship Id="rId4" Type="http://schemas.openxmlformats.org/officeDocument/2006/relationships/hyperlink" Target="http://fastsnp.ibms.sinica.edu.t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9.png"/><Relationship Id="rId7" Type="http://schemas.openxmlformats.org/officeDocument/2006/relationships/hyperlink" Target="http://www.hsls.pitt.edu/guides/genetics" TargetMode="External"/><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49.png"/><Relationship Id="rId4" Type="http://schemas.openxmlformats.org/officeDocument/2006/relationships/image" Target="../media/image148.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www.hsls.pitt.edu/guides/genetics" TargetMode="External"/><Relationship Id="rId5" Type="http://schemas.openxmlformats.org/officeDocument/2006/relationships/image" Target="../media/image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hyperlink" Target="http://www.hsls.pitt.edu/guides/genetics" TargetMode="External"/><Relationship Id="rId7" Type="http://schemas.openxmlformats.org/officeDocument/2006/relationships/diagramQuickStyle" Target="../diagrams/quickStyle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6.xml"/><Relationship Id="rId7" Type="http://schemas.openxmlformats.org/officeDocument/2006/relationships/hyperlink" Target="http://www.hsls.pitt.edu/guides/genetics" TargetMode="Externa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www.hsls.pitt.edu/guides/genetics" TargetMode="External"/><Relationship Id="rId7" Type="http://schemas.openxmlformats.org/officeDocument/2006/relationships/diagramQuickStyle" Target="../diagrams/quickStyle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hyperlink" Target="http://www.ncbi.nlm.nih.gov/mesh?itool=sidebar"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clusty.com/"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hsls.pitt.edu/guides/genetics" TargetMode="External"/><Relationship Id="rId5" Type="http://schemas.openxmlformats.org/officeDocument/2006/relationships/image" Target="../media/image1.png"/><Relationship Id="rId4" Type="http://schemas.openxmlformats.org/officeDocument/2006/relationships/hyperlink" Target="http://demos.vivisimo.com/vivisimo/cgi-bin/query-meta?v:frame=form&amp;frontpage=1&amp;v:project=clusterm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hsls.pitt.edu/guides/genetics" TargetMode="External"/><Relationship Id="rId5" Type="http://schemas.openxmlformats.org/officeDocument/2006/relationships/image" Target="../media/image1.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png"/><Relationship Id="rId7" Type="http://schemas.openxmlformats.org/officeDocument/2006/relationships/hyperlink" Target="http://www.hsls.pitt.edu/guides/genetic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6.png"/><Relationship Id="rId7" Type="http://schemas.openxmlformats.org/officeDocument/2006/relationships/hyperlink" Target="http://www.hsls.pitt.edu/guides/genetic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www.gopubmed.com/" TargetMode="Externa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eg"/><Relationship Id="rId7" Type="http://schemas.openxmlformats.org/officeDocument/2006/relationships/hyperlink" Target="http://www.hsls.pitt.edu/guides/genetics"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5.png"/><Relationship Id="rId7" Type="http://schemas.openxmlformats.org/officeDocument/2006/relationships/hyperlink" Target="http://www.hsls.pitt.edu/guides/genetics"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8" Type="http://schemas.openxmlformats.org/officeDocument/2006/relationships/hyperlink" Target="http://www.hsls.pitt.edu/guides/genetics" TargetMode="External"/><Relationship Id="rId3" Type="http://schemas.openxmlformats.org/officeDocument/2006/relationships/diagramData" Target="../diagrams/data7.xml"/><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hyperlink" Target="http://www.ncbi.nlm.nih.gov/entrez/query/static/clinical.shtml" TargetMode="Externa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hyperlink" Target="http://www.hsls.pitt.edu/guides/genetics"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hyperlink" Target="http://www.hsls.pitt.edu/guides/genetics" TargetMode="External"/><Relationship Id="rId3" Type="http://schemas.openxmlformats.org/officeDocument/2006/relationships/diagramLayout" Target="../diagrams/layout8.xml"/><Relationship Id="rId7" Type="http://schemas.openxmlformats.org/officeDocument/2006/relationships/image" Target="../media/image43.png"/><Relationship Id="rId12" Type="http://schemas.openxmlformats.org/officeDocument/2006/relationships/image" Target="../media/image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84.png"/><Relationship Id="rId5" Type="http://schemas.openxmlformats.org/officeDocument/2006/relationships/diagramColors" Target="../diagrams/colors8.xml"/><Relationship Id="rId10" Type="http://schemas.openxmlformats.org/officeDocument/2006/relationships/image" Target="../media/image77.png"/><Relationship Id="rId4" Type="http://schemas.openxmlformats.org/officeDocument/2006/relationships/diagramQuickStyle" Target="../diagrams/quickStyle8.xml"/><Relationship Id="rId9" Type="http://schemas.openxmlformats.org/officeDocument/2006/relationships/image" Target="../media/image83.png"/><Relationship Id="rId1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3.xml"/><Relationship Id="rId7" Type="http://schemas.openxmlformats.org/officeDocument/2006/relationships/hyperlink" Target="http://www.hsls.pitt.edu/guides/genetics"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62.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4.png"/><Relationship Id="rId7" Type="http://schemas.openxmlformats.org/officeDocument/2006/relationships/diagramQuickStyle" Target="../diagrams/quickStyle9.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91.png"/><Relationship Id="rId4" Type="http://schemas.openxmlformats.org/officeDocument/2006/relationships/hyperlink" Target="http://www.hsls.pitt.edu/guides/genetics" TargetMode="External"/><Relationship Id="rId9"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www.hsls.pitt.edu/guides/genetic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7"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8" Type="http://schemas.openxmlformats.org/officeDocument/2006/relationships/hyperlink" Target="http://www.hsls.pitt.edu/guides/genetics" TargetMode="External"/><Relationship Id="rId3" Type="http://schemas.openxmlformats.org/officeDocument/2006/relationships/diagramLayout" Target="../diagrams/layout10.xml"/><Relationship Id="rId7" Type="http://schemas.openxmlformats.org/officeDocument/2006/relationships/image" Target="../media/image4.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4.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hyperlink" Target="http://www.hsls.pitt.edu/guides/genetics" TargetMode="External"/><Relationship Id="rId5" Type="http://schemas.openxmlformats.org/officeDocument/2006/relationships/image" Target="../media/image1.png"/><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hugenavigator.net/HuGENavigator/geneProspectorStartPage.do" TargetMode="External"/><Relationship Id="rId7" Type="http://schemas.openxmlformats.org/officeDocument/2006/relationships/hyperlink" Target="http://www.hsls.pitt.edu/guides/genetics" TargetMode="External"/><Relationship Id="rId2" Type="http://schemas.openxmlformats.org/officeDocument/2006/relationships/hyperlink" Target="http://www.hugenavigator.net/"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www.genome.gov/page.cfm?pageID=26525384#searchForm" TargetMode="External"/><Relationship Id="rId4" Type="http://schemas.openxmlformats.org/officeDocument/2006/relationships/hyperlink" Target="http://geneticassociationdb.nih.gov/"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cdc.gov/genomics/hugenet/default.htm"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5.png"/><Relationship Id="rId7" Type="http://schemas.openxmlformats.org/officeDocument/2006/relationships/hyperlink" Target="http://www.hsls.pitt.edu/guides/genetic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7.png"/><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8.png"/><Relationship Id="rId7" Type="http://schemas.openxmlformats.org/officeDocument/2006/relationships/hyperlink" Target="http://www.hsls.pitt.edu/guides/genetic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0.png"/><Relationship Id="rId4" Type="http://schemas.openxmlformats.org/officeDocument/2006/relationships/image" Target="../media/image109.png"/></Relationships>
</file>

<file path=ppt/slides/_rels/slide76.xml.rels><?xml version="1.0" encoding="UTF-8" standalone="yes"?>
<Relationships xmlns="http://schemas.openxmlformats.org/package/2006/relationships"><Relationship Id="rId8" Type="http://schemas.openxmlformats.org/officeDocument/2006/relationships/hyperlink" Target="http://www.hsls.pitt.edu/guides/genetics" TargetMode="External"/><Relationship Id="rId3" Type="http://schemas.openxmlformats.org/officeDocument/2006/relationships/image" Target="../media/image112.png"/><Relationship Id="rId7" Type="http://schemas.openxmlformats.org/officeDocument/2006/relationships/image" Target="../media/image1.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8.png"/><Relationship Id="rId7" Type="http://schemas.openxmlformats.org/officeDocument/2006/relationships/hyperlink" Target="http://www.hsls.pitt.edu/guides/genetic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0.png"/><Relationship Id="rId4" Type="http://schemas.openxmlformats.org/officeDocument/2006/relationships/image" Target="../media/image119.jpeg"/><Relationship Id="rId9"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hyperlink" Target="http://www.hsls.pitt.edu/guides/genetics" TargetMode="External"/><Relationship Id="rId7" Type="http://schemas.openxmlformats.org/officeDocument/2006/relationships/diagramQuickStyle" Target="../diagrams/quickStyle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ncbi.nlm.nih.gov/sites/entrez?db=OMIM" TargetMode="External"/><Relationship Id="rId7" Type="http://schemas.openxmlformats.org/officeDocument/2006/relationships/hyperlink" Target="http://www.hsls.pitt.edu/guides/genetics" TargetMode="External"/><Relationship Id="rId2" Type="http://schemas.openxmlformats.org/officeDocument/2006/relationships/hyperlink" Target="http://www.ncbi.nlm.nih.gov/SNP/index.html"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gvs.gs.washington.edu/GVS/" TargetMode="External"/><Relationship Id="rId4" Type="http://schemas.openxmlformats.org/officeDocument/2006/relationships/hyperlink" Target="http://www.hapmap.org/whatishapmap.html"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ncbi.nlm.nih.gov/SNP/index.html"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hsls.pitt.edu/guides/genetic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sls.pitt.edu/guides/genetics"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hsls.pitt.edu/guides/genetics"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6"/>
          <p:cNvSpPr>
            <a:spLocks noGrp="1" noChangeArrowheads="1"/>
          </p:cNvSpPr>
          <p:nvPr>
            <p:ph type="ctrTitle"/>
          </p:nvPr>
        </p:nvSpPr>
        <p:spPr>
          <a:xfrm>
            <a:off x="609600" y="1295400"/>
            <a:ext cx="7623175" cy="2362200"/>
          </a:xfrm>
        </p:spPr>
        <p:txBody>
          <a:bodyPr/>
          <a:lstStyle/>
          <a:p>
            <a:pPr eaLnBrk="1" hangingPunct="1"/>
            <a:r>
              <a:rPr lang="en-US" sz="3600" b="1" smtClean="0">
                <a:solidFill>
                  <a:schemeClr val="tx1"/>
                </a:solidFill>
              </a:rPr>
              <a:t>Online Resources for </a:t>
            </a:r>
            <a:br>
              <a:rPr lang="en-US" sz="3600" b="1" smtClean="0">
                <a:solidFill>
                  <a:schemeClr val="tx1"/>
                </a:solidFill>
              </a:rPr>
            </a:br>
            <a:r>
              <a:rPr lang="en-US" sz="3600" b="1" smtClean="0">
                <a:solidFill>
                  <a:schemeClr val="tx1"/>
                </a:solidFill>
              </a:rPr>
              <a:t>Psychiatric Genetics</a:t>
            </a:r>
            <a:r>
              <a:rPr lang="en-US" b="1" smtClean="0">
                <a:solidFill>
                  <a:schemeClr val="tx1"/>
                </a:solidFill>
              </a:rPr>
              <a:t/>
            </a:r>
            <a:br>
              <a:rPr lang="en-US" b="1" smtClean="0">
                <a:solidFill>
                  <a:schemeClr val="tx1"/>
                </a:solidFill>
              </a:rPr>
            </a:br>
            <a:r>
              <a:rPr lang="en-US" sz="2000" b="1" smtClean="0">
                <a:solidFill>
                  <a:schemeClr val="tx1"/>
                </a:solidFill>
              </a:rPr>
              <a:t/>
            </a:r>
            <a:br>
              <a:rPr lang="en-US" sz="2000" b="1" smtClean="0">
                <a:solidFill>
                  <a:schemeClr val="tx1"/>
                </a:solidFill>
              </a:rPr>
            </a:br>
            <a:r>
              <a:rPr lang="en-US" sz="2000" b="1" smtClean="0">
                <a:solidFill>
                  <a:schemeClr val="tx1"/>
                </a:solidFill>
                <a:latin typeface="Arial Rounded MT Bold" pitchFamily="34" charset="0"/>
              </a:rPr>
              <a:t>19</a:t>
            </a:r>
            <a:r>
              <a:rPr lang="en-US" sz="2000" b="1" baseline="30000" smtClean="0">
                <a:solidFill>
                  <a:schemeClr val="tx1"/>
                </a:solidFill>
                <a:latin typeface="Arial Rounded MT Bold" pitchFamily="34" charset="0"/>
              </a:rPr>
              <a:t>th</a:t>
            </a:r>
            <a:r>
              <a:rPr lang="en-US" sz="2000" b="1" smtClean="0">
                <a:solidFill>
                  <a:schemeClr val="tx1"/>
                </a:solidFill>
                <a:latin typeface="Arial Rounded MT Bold" pitchFamily="34" charset="0"/>
              </a:rPr>
              <a:t> March, 2009</a:t>
            </a:r>
          </a:p>
        </p:txBody>
      </p:sp>
      <p:sp>
        <p:nvSpPr>
          <p:cNvPr id="3075" name="Text Box 18"/>
          <p:cNvSpPr>
            <a:spLocks noGrp="1" noChangeArrowheads="1"/>
          </p:cNvSpPr>
          <p:nvPr>
            <p:ph type="subTitle" idx="1"/>
          </p:nvPr>
        </p:nvSpPr>
        <p:spPr>
          <a:xfrm>
            <a:off x="762000" y="3733800"/>
            <a:ext cx="6553200" cy="2362200"/>
          </a:xfrm>
        </p:spPr>
        <p:txBody>
          <a:bodyPr/>
          <a:lstStyle/>
          <a:p>
            <a:pPr eaLnBrk="1" hangingPunct="1">
              <a:lnSpc>
                <a:spcPct val="80000"/>
              </a:lnSpc>
            </a:pPr>
            <a:endParaRPr lang="en-US" sz="1600" b="1" smtClean="0">
              <a:solidFill>
                <a:schemeClr val="tx2"/>
              </a:solidFill>
            </a:endParaRPr>
          </a:p>
          <a:p>
            <a:pPr eaLnBrk="1" hangingPunct="1">
              <a:lnSpc>
                <a:spcPct val="80000"/>
              </a:lnSpc>
            </a:pPr>
            <a:r>
              <a:rPr lang="en-US" sz="1600" b="1" smtClean="0">
                <a:solidFill>
                  <a:schemeClr val="tx2"/>
                </a:solidFill>
              </a:rPr>
              <a:t>Ansuman Chattopadhyay, PhD</a:t>
            </a:r>
          </a:p>
          <a:p>
            <a:pPr eaLnBrk="1" hangingPunct="1">
              <a:lnSpc>
                <a:spcPct val="80000"/>
              </a:lnSpc>
            </a:pPr>
            <a:r>
              <a:rPr lang="en-US" sz="1600" b="1" smtClean="0">
                <a:solidFill>
                  <a:schemeClr val="tx2"/>
                </a:solidFill>
              </a:rPr>
              <a:t>Head, Molecular Biology Information Services</a:t>
            </a:r>
          </a:p>
          <a:p>
            <a:pPr eaLnBrk="1" hangingPunct="1">
              <a:lnSpc>
                <a:spcPct val="80000"/>
              </a:lnSpc>
            </a:pPr>
            <a:r>
              <a:rPr lang="en-US" sz="1600" b="1" smtClean="0">
                <a:solidFill>
                  <a:schemeClr val="tx2"/>
                </a:solidFill>
              </a:rPr>
              <a:t>Health Sciences Library System</a:t>
            </a:r>
          </a:p>
          <a:p>
            <a:pPr eaLnBrk="1" hangingPunct="1">
              <a:lnSpc>
                <a:spcPct val="80000"/>
              </a:lnSpc>
            </a:pPr>
            <a:r>
              <a:rPr lang="en-US" sz="1600" b="1" smtClean="0">
                <a:solidFill>
                  <a:schemeClr val="tx2"/>
                </a:solidFill>
              </a:rPr>
              <a:t>University of Pittsburgh</a:t>
            </a:r>
          </a:p>
          <a:p>
            <a:pPr eaLnBrk="1" hangingPunct="1">
              <a:lnSpc>
                <a:spcPct val="80000"/>
              </a:lnSpc>
            </a:pPr>
            <a:r>
              <a:rPr lang="en-US" sz="1600" b="1" smtClean="0">
                <a:solidFill>
                  <a:schemeClr val="tx2"/>
                </a:solidFill>
                <a:hlinkClick r:id="rId2"/>
              </a:rPr>
              <a:t>ansuman@pitt.edu</a:t>
            </a:r>
            <a:endParaRPr lang="en-US" sz="1600" b="1" smtClean="0">
              <a:solidFill>
                <a:schemeClr val="tx2"/>
              </a:solidFill>
            </a:endParaRPr>
          </a:p>
          <a:p>
            <a:pPr eaLnBrk="1" hangingPunct="1">
              <a:lnSpc>
                <a:spcPct val="80000"/>
              </a:lnSpc>
            </a:pPr>
            <a:endParaRPr lang="en-US" sz="1600" b="1" smtClean="0">
              <a:solidFill>
                <a:schemeClr val="tx2"/>
              </a:solidFill>
            </a:endParaRPr>
          </a:p>
          <a:p>
            <a:pPr eaLnBrk="1" hangingPunct="1">
              <a:lnSpc>
                <a:spcPct val="80000"/>
              </a:lnSpc>
            </a:pPr>
            <a:r>
              <a:rPr lang="en-US" sz="2400" b="1" smtClean="0">
                <a:hlinkClick r:id="rId3"/>
              </a:rPr>
              <a:t>http://www.hsls.pitt.edu/guides/genetics</a:t>
            </a:r>
            <a:r>
              <a:rPr lang="en-US" sz="2400" b="1" smtClean="0"/>
              <a:t> </a:t>
            </a:r>
          </a:p>
        </p:txBody>
      </p:sp>
      <p:pic>
        <p:nvPicPr>
          <p:cNvPr id="3076" name="Picture 19" descr="HSLS logo"/>
          <p:cNvPicPr>
            <a:picLocks noChangeAspect="1" noChangeArrowheads="1"/>
          </p:cNvPicPr>
          <p:nvPr/>
        </p:nvPicPr>
        <p:blipFill>
          <a:blip r:embed="rId4"/>
          <a:srcRect/>
          <a:stretch>
            <a:fillRect/>
          </a:stretch>
        </p:blipFill>
        <p:spPr bwMode="auto">
          <a:xfrm>
            <a:off x="8267700" y="6124575"/>
            <a:ext cx="876300" cy="733425"/>
          </a:xfrm>
          <a:prstGeom prst="rect">
            <a:avLst/>
          </a:prstGeom>
          <a:noFill/>
          <a:ln w="9525">
            <a:noFill/>
            <a:miter lim="800000"/>
            <a:headEnd/>
            <a:tailEnd/>
          </a:ln>
        </p:spPr>
      </p:pic>
      <p:pic>
        <p:nvPicPr>
          <p:cNvPr id="3077" name="Picture 22"/>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pic>
        <p:nvPicPr>
          <p:cNvPr id="3078" name="Picture 23" descr="dna6"/>
          <p:cNvPicPr>
            <a:picLocks noChangeAspect="1" noChangeArrowheads="1"/>
          </p:cNvPicPr>
          <p:nvPr/>
        </p:nvPicPr>
        <p:blipFill>
          <a:blip r:embed="rId6"/>
          <a:srcRect/>
          <a:stretch>
            <a:fillRect/>
          </a:stretch>
        </p:blipFill>
        <p:spPr bwMode="auto">
          <a:xfrm>
            <a:off x="7010400" y="1295400"/>
            <a:ext cx="1524000" cy="25908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4000" b="1" smtClean="0"/>
              <a:t>PubMed (http://pubmed.gov)</a:t>
            </a:r>
          </a:p>
        </p:txBody>
      </p:sp>
      <p:pic>
        <p:nvPicPr>
          <p:cNvPr id="3074" name="Picture 2"/>
          <p:cNvPicPr>
            <a:picLocks noGrp="1" noChangeAspect="1" noChangeArrowheads="1"/>
          </p:cNvPicPr>
          <p:nvPr>
            <p:ph idx="1"/>
          </p:nvPr>
        </p:nvPicPr>
        <p:blipFill>
          <a:blip r:embed="rId2"/>
          <a:srcRect/>
          <a:stretch>
            <a:fillRect/>
          </a:stretch>
        </p:blipFill>
        <p:spPr>
          <a:xfrm>
            <a:off x="457200" y="1143000"/>
            <a:ext cx="8001000" cy="4911725"/>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6" name="Rounded Rectangular Callout 5"/>
          <p:cNvSpPr/>
          <p:nvPr/>
        </p:nvSpPr>
        <p:spPr bwMode="auto">
          <a:xfrm>
            <a:off x="685800" y="1752600"/>
            <a:ext cx="7467600" cy="4114800"/>
          </a:xfrm>
          <a:prstGeom prst="wedgeRoundRectCallout">
            <a:avLst>
              <a:gd name="adj1" fmla="val -6468"/>
              <a:gd name="adj2" fmla="val -56821"/>
              <a:gd name="adj3" fmla="val 16667"/>
            </a:avLst>
          </a:prstGeom>
          <a:solidFill>
            <a:schemeClr val="tx1">
              <a:lumMod val="20000"/>
              <a:lumOff val="80000"/>
            </a:schemeClr>
          </a:solidFill>
          <a:ln w="9525" cap="flat" cmpd="sng" algn="ctr">
            <a:solidFill>
              <a:srgbClr val="FF0000"/>
            </a:solidFill>
            <a:prstDash val="solid"/>
            <a:round/>
            <a:headEnd type="none" w="med" len="med"/>
            <a:tailEnd type="none" w="med" len="med"/>
          </a:ln>
          <a:effectLst/>
        </p:spPr>
        <p:txBody>
          <a:bodyPr wrap="none"/>
          <a:lstStyle/>
          <a:p>
            <a:pPr>
              <a:defRPr/>
            </a:pPr>
            <a:r>
              <a:rPr lang="en-US" b="1" dirty="0">
                <a:solidFill>
                  <a:schemeClr val="bg1">
                    <a:lumMod val="50000"/>
                    <a:lumOff val="50000"/>
                  </a:schemeClr>
                </a:solidFill>
                <a:latin typeface="+mn-lt"/>
              </a:rPr>
              <a:t>MEDLINE is the largest component of </a:t>
            </a:r>
            <a:r>
              <a:rPr lang="en-US" b="1" dirty="0" err="1">
                <a:solidFill>
                  <a:schemeClr val="bg1">
                    <a:lumMod val="50000"/>
                    <a:lumOff val="50000"/>
                  </a:schemeClr>
                </a:solidFill>
                <a:latin typeface="+mn-lt"/>
              </a:rPr>
              <a:t>PubMed</a:t>
            </a:r>
            <a:endParaRPr lang="en-US" b="1" dirty="0">
              <a:solidFill>
                <a:schemeClr val="bg1">
                  <a:lumMod val="50000"/>
                  <a:lumOff val="50000"/>
                </a:schemeClr>
              </a:solidFill>
              <a:latin typeface="+mn-lt"/>
            </a:endParaRPr>
          </a:p>
          <a:p>
            <a:pPr>
              <a:defRPr/>
            </a:pPr>
            <a:r>
              <a:rPr lang="en-US" b="1" dirty="0">
                <a:solidFill>
                  <a:schemeClr val="bg1">
                    <a:lumMod val="50000"/>
                    <a:lumOff val="50000"/>
                  </a:schemeClr>
                </a:solidFill>
                <a:latin typeface="+mn-lt"/>
              </a:rPr>
              <a:t> the freely accessible online database of </a:t>
            </a:r>
          </a:p>
          <a:p>
            <a:pPr>
              <a:defRPr/>
            </a:pPr>
            <a:r>
              <a:rPr lang="en-US" b="1" dirty="0">
                <a:solidFill>
                  <a:schemeClr val="bg1">
                    <a:lumMod val="50000"/>
                    <a:lumOff val="50000"/>
                  </a:schemeClr>
                </a:solidFill>
                <a:latin typeface="+mn-lt"/>
              </a:rPr>
              <a:t>biomedical journal citations and abstracts</a:t>
            </a:r>
          </a:p>
          <a:p>
            <a:pPr>
              <a:defRPr/>
            </a:pPr>
            <a:r>
              <a:rPr lang="en-US" b="1" dirty="0">
                <a:solidFill>
                  <a:schemeClr val="bg1">
                    <a:lumMod val="50000"/>
                    <a:lumOff val="50000"/>
                  </a:schemeClr>
                </a:solidFill>
                <a:latin typeface="+mn-lt"/>
              </a:rPr>
              <a:t> created by the U.S. National Library of Medicine </a:t>
            </a:r>
          </a:p>
          <a:p>
            <a:pPr>
              <a:defRPr/>
            </a:pPr>
            <a:r>
              <a:rPr lang="en-US" b="1" dirty="0">
                <a:solidFill>
                  <a:schemeClr val="bg1">
                    <a:lumMod val="50000"/>
                    <a:lumOff val="50000"/>
                  </a:schemeClr>
                </a:solidFill>
                <a:latin typeface="+mn-lt"/>
              </a:rPr>
              <a:t>(NLM®).</a:t>
            </a:r>
          </a:p>
          <a:p>
            <a:pPr>
              <a:defRPr/>
            </a:pPr>
            <a:endParaRPr lang="en-US" b="1" dirty="0">
              <a:solidFill>
                <a:schemeClr val="bg1">
                  <a:lumMod val="50000"/>
                  <a:lumOff val="50000"/>
                </a:schemeClr>
              </a:solidFill>
              <a:latin typeface="+mn-lt"/>
            </a:endParaRPr>
          </a:p>
          <a:p>
            <a:pPr>
              <a:defRPr/>
            </a:pPr>
            <a:r>
              <a:rPr lang="en-US" b="1" dirty="0">
                <a:solidFill>
                  <a:srgbClr val="FF0000"/>
                </a:solidFill>
                <a:latin typeface="+mn-lt"/>
              </a:rPr>
              <a:t>5,200 journals published in the United States and </a:t>
            </a:r>
          </a:p>
          <a:p>
            <a:pPr>
              <a:defRPr/>
            </a:pPr>
            <a:r>
              <a:rPr lang="en-US" b="1" dirty="0">
                <a:solidFill>
                  <a:srgbClr val="FF0000"/>
                </a:solidFill>
                <a:latin typeface="+mn-lt"/>
              </a:rPr>
              <a:t>more than 80 other countries </a:t>
            </a:r>
          </a:p>
          <a:p>
            <a:pPr>
              <a:defRPr/>
            </a:pPr>
            <a:endParaRPr lang="en-US" b="1" dirty="0">
              <a:solidFill>
                <a:srgbClr val="C00000"/>
              </a:solidFill>
              <a:latin typeface="+mn-lt"/>
            </a:endParaRPr>
          </a:p>
          <a:p>
            <a:pPr>
              <a:defRPr/>
            </a:pPr>
            <a:r>
              <a:rPr lang="en-US" b="1" dirty="0">
                <a:solidFill>
                  <a:srgbClr val="C00000"/>
                </a:solidFill>
                <a:latin typeface="+mn-lt"/>
              </a:rPr>
              <a:t>Contains citations indexed 1949 to the present</a:t>
            </a:r>
            <a:r>
              <a:rPr lang="en-US" dirty="0"/>
              <a:t>.</a:t>
            </a:r>
            <a:endParaRPr lang="en-US" b="1" dirty="0">
              <a:solidFill>
                <a:srgbClr val="FF0000"/>
              </a:solidFill>
              <a:latin typeface="+mn-lt"/>
            </a:endParaRPr>
          </a:p>
        </p:txBody>
      </p:sp>
      <p:pic>
        <p:nvPicPr>
          <p:cNvPr id="12293" name="Picture 6"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2294"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2295" name="Picture 8"/>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b="1" smtClean="0"/>
              <a:t>Exonic Splicing Enhancer/Silencer</a:t>
            </a:r>
            <a:r>
              <a:rPr lang="en-US" sz="4000" b="1" smtClean="0"/>
              <a:t/>
            </a:r>
            <a:br>
              <a:rPr lang="en-US" sz="4000" b="1" smtClean="0"/>
            </a:br>
            <a:endParaRPr lang="en-US" smtClean="0"/>
          </a:p>
        </p:txBody>
      </p:sp>
      <p:pic>
        <p:nvPicPr>
          <p:cNvPr id="4" name="Content Placeholder 3"/>
          <p:cNvPicPr>
            <a:picLocks noGrp="1" noChangeAspect="1" noChangeArrowheads="1"/>
          </p:cNvPicPr>
          <p:nvPr>
            <p:ph idx="1"/>
          </p:nvPr>
        </p:nvPicPr>
        <p:blipFill>
          <a:blip r:embed="rId2"/>
          <a:srcRect/>
          <a:stretch>
            <a:fillRect/>
          </a:stretch>
        </p:blipFill>
        <p:spPr>
          <a:xfrm>
            <a:off x="1371600" y="1371600"/>
            <a:ext cx="6190477" cy="4420217"/>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04452"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04453"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04454"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sz="4000" b="1" smtClean="0"/>
              <a:t>Functional Analysis of SNPs</a:t>
            </a:r>
          </a:p>
        </p:txBody>
      </p:sp>
      <p:sp>
        <p:nvSpPr>
          <p:cNvPr id="105475" name="Content Placeholder 2"/>
          <p:cNvSpPr>
            <a:spLocks noGrp="1"/>
          </p:cNvSpPr>
          <p:nvPr>
            <p:ph idx="1"/>
          </p:nvPr>
        </p:nvSpPr>
        <p:spPr>
          <a:xfrm>
            <a:off x="457200" y="1371600"/>
            <a:ext cx="8229600" cy="4530725"/>
          </a:xfrm>
        </p:spPr>
        <p:txBody>
          <a:bodyPr/>
          <a:lstStyle/>
          <a:p>
            <a:r>
              <a:rPr lang="en-US" sz="2800" smtClean="0"/>
              <a:t>A gene variant primarily found in African Americans, that slightly increases the risk for developing an irregular heartbeat, known as arrhythmia. The variant occurs in the cardiac sodium channel gene SCN5A which results a change of amino acid at the position of 1102 from serine to tyrosine (S To Y) . Can you predict the effect of this non-synonymous SNP (</a:t>
            </a:r>
            <a:r>
              <a:rPr lang="en-US" sz="2800" smtClean="0">
                <a:solidFill>
                  <a:schemeClr val="tx2"/>
                </a:solidFill>
              </a:rPr>
              <a:t>rs7626962</a:t>
            </a:r>
            <a:r>
              <a:rPr lang="en-US" sz="2800" smtClean="0"/>
              <a:t>).</a:t>
            </a:r>
            <a:r>
              <a:rPr lang="en-US" sz="2000" smtClean="0"/>
              <a:t> </a:t>
            </a:r>
          </a:p>
          <a:p>
            <a:r>
              <a:rPr lang="en-US" smtClean="0">
                <a:hlinkClick r:id="rId2"/>
              </a:rPr>
              <a:t>Answer</a:t>
            </a:r>
            <a:endParaRPr lang="en-US" smtClean="0"/>
          </a:p>
        </p:txBody>
      </p:sp>
      <p:pic>
        <p:nvPicPr>
          <p:cNvPr id="105476" name="Picture 6"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0547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05478" name="Picture 8"/>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sz="4400" b="1" smtClean="0"/>
              <a:t>SNP Gene View for SCN5A</a:t>
            </a:r>
            <a:br>
              <a:rPr lang="en-US" sz="4400" b="1" smtClean="0"/>
            </a:br>
            <a:endParaRPr lang="en-US" smtClean="0"/>
          </a:p>
        </p:txBody>
      </p:sp>
      <p:sp>
        <p:nvSpPr>
          <p:cNvPr id="106499" name="Content Placeholder 2"/>
          <p:cNvSpPr>
            <a:spLocks noGrp="1"/>
          </p:cNvSpPr>
          <p:nvPr>
            <p:ph idx="1"/>
          </p:nvPr>
        </p:nvSpPr>
        <p:spPr/>
        <p:txBody>
          <a:bodyPr/>
          <a:lstStyle/>
          <a:p>
            <a:pPr>
              <a:buFont typeface="Wingdings" pitchFamily="2" charset="2"/>
              <a:buNone/>
            </a:pPr>
            <a:r>
              <a:rPr lang="en-US" sz="3200" b="1" smtClean="0"/>
              <a:t/>
            </a:r>
            <a:br>
              <a:rPr lang="en-US" sz="3200" b="1" smtClean="0"/>
            </a:br>
            <a:endParaRPr lang="en-US" smtClean="0"/>
          </a:p>
        </p:txBody>
      </p:sp>
      <p:pic>
        <p:nvPicPr>
          <p:cNvPr id="4" name="Picture 3"/>
          <p:cNvPicPr>
            <a:picLocks noChangeAspect="1" noChangeArrowheads="1"/>
          </p:cNvPicPr>
          <p:nvPr/>
        </p:nvPicPr>
        <p:blipFill>
          <a:blip r:embed="rId2"/>
          <a:srcRect/>
          <a:stretch>
            <a:fillRect/>
          </a:stretch>
        </p:blipFill>
        <p:spPr bwMode="auto">
          <a:xfrm>
            <a:off x="381000" y="1371600"/>
            <a:ext cx="83058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6501" name="Picture 4" descr="HSLS logo"/>
          <p:cNvPicPr>
            <a:picLocks noChangeAspect="1" noChangeArrowheads="1"/>
          </p:cNvPicPr>
          <p:nvPr/>
        </p:nvPicPr>
        <p:blipFill>
          <a:blip r:embed="rId3"/>
          <a:srcRect/>
          <a:stretch>
            <a:fillRect/>
          </a:stretch>
        </p:blipFill>
        <p:spPr bwMode="auto">
          <a:xfrm>
            <a:off x="8267700" y="6124575"/>
            <a:ext cx="876300" cy="733425"/>
          </a:xfrm>
          <a:prstGeom prst="rect">
            <a:avLst/>
          </a:prstGeom>
          <a:noFill/>
          <a:ln w="9525">
            <a:noFill/>
            <a:miter lim="800000"/>
            <a:headEnd/>
            <a:tailEnd/>
          </a:ln>
        </p:spPr>
      </p:pic>
      <p:pic>
        <p:nvPicPr>
          <p:cNvPr id="106502" name="Picture 5"/>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b="1" smtClean="0"/>
              <a:t>Multiple Sequence Alignment</a:t>
            </a:r>
            <a:endParaRPr lang="en-US" smtClean="0"/>
          </a:p>
        </p:txBody>
      </p:sp>
      <p:pic>
        <p:nvPicPr>
          <p:cNvPr id="107523" name="Picture 3"/>
          <p:cNvPicPr>
            <a:picLocks noGrp="1" noChangeAspect="1" noChangeArrowheads="1"/>
          </p:cNvPicPr>
          <p:nvPr>
            <p:ph idx="1"/>
          </p:nvPr>
        </p:nvPicPr>
        <p:blipFill>
          <a:blip r:embed="rId2"/>
          <a:srcRect/>
          <a:stretch>
            <a:fillRect/>
          </a:stretch>
        </p:blipFill>
        <p:spPr>
          <a:xfrm>
            <a:off x="838200" y="1447800"/>
            <a:ext cx="7620000" cy="4343400"/>
          </a:xfrm>
        </p:spPr>
      </p:pic>
      <p:pic>
        <p:nvPicPr>
          <p:cNvPr id="107524"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0752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07526"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b="1" smtClean="0"/>
              <a:t>Amino Acids Comparison</a:t>
            </a:r>
            <a:endParaRPr lang="en-US" smtClean="0"/>
          </a:p>
        </p:txBody>
      </p:sp>
      <p:pic>
        <p:nvPicPr>
          <p:cNvPr id="108547" name="Picture 4"/>
          <p:cNvPicPr>
            <a:picLocks noGrp="1" noChangeAspect="1" noChangeArrowheads="1"/>
          </p:cNvPicPr>
          <p:nvPr>
            <p:ph idx="1"/>
          </p:nvPr>
        </p:nvPicPr>
        <p:blipFill>
          <a:blip r:embed="rId2"/>
          <a:srcRect/>
          <a:stretch>
            <a:fillRect/>
          </a:stretch>
        </p:blipFill>
        <p:spPr>
          <a:xfrm>
            <a:off x="609600" y="1676400"/>
            <a:ext cx="6191250" cy="4210050"/>
          </a:xfrm>
        </p:spPr>
      </p:pic>
      <p:sp>
        <p:nvSpPr>
          <p:cNvPr id="5" name="Rectangle 4"/>
          <p:cNvSpPr/>
          <p:nvPr/>
        </p:nvSpPr>
        <p:spPr>
          <a:xfrm>
            <a:off x="533400" y="1143000"/>
            <a:ext cx="3722688" cy="461963"/>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en-US" dirty="0">
                <a:hlinkClick r:id="rId3"/>
              </a:rPr>
              <a:t>NCBI Amino Acid Explorer</a:t>
            </a:r>
            <a:r>
              <a:rPr lang="en-US" dirty="0"/>
              <a:t> </a:t>
            </a:r>
            <a:endParaRPr lang="en-US" dirty="0"/>
          </a:p>
        </p:txBody>
      </p:sp>
      <p:pic>
        <p:nvPicPr>
          <p:cNvPr id="6" name="Picture 4"/>
          <p:cNvPicPr>
            <a:picLocks noChangeAspect="1" noChangeArrowheads="1"/>
          </p:cNvPicPr>
          <p:nvPr/>
        </p:nvPicPr>
        <p:blipFill>
          <a:blip r:embed="rId4"/>
          <a:srcRect/>
          <a:stretch>
            <a:fillRect/>
          </a:stretch>
        </p:blipFill>
        <p:spPr bwMode="auto">
          <a:xfrm>
            <a:off x="4724400" y="1905000"/>
            <a:ext cx="4191000" cy="3925888"/>
          </a:xfrm>
          <a:prstGeom prst="rect">
            <a:avLst/>
          </a:prstGeom>
          <a:noFill/>
          <a:ln w="9525">
            <a:noFill/>
            <a:miter lim="800000"/>
            <a:headEnd/>
            <a:tailEnd/>
          </a:ln>
        </p:spPr>
      </p:pic>
      <p:pic>
        <p:nvPicPr>
          <p:cNvPr id="108550" name="Picture 4" descr="HSLS logo"/>
          <p:cNvPicPr>
            <a:picLocks noChangeAspect="1" noChangeArrowheads="1"/>
          </p:cNvPicPr>
          <p:nvPr/>
        </p:nvPicPr>
        <p:blipFill>
          <a:blip r:embed="rId5"/>
          <a:srcRect/>
          <a:stretch>
            <a:fillRect/>
          </a:stretch>
        </p:blipFill>
        <p:spPr bwMode="auto">
          <a:xfrm>
            <a:off x="8382000" y="6219825"/>
            <a:ext cx="762000" cy="638175"/>
          </a:xfrm>
          <a:prstGeom prst="rect">
            <a:avLst/>
          </a:prstGeom>
          <a:noFill/>
          <a:ln w="9525">
            <a:noFill/>
            <a:miter lim="800000"/>
            <a:headEnd/>
            <a:tailEnd/>
          </a:ln>
        </p:spPr>
      </p:pic>
      <p:sp>
        <p:nvSpPr>
          <p:cNvPr id="10855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6"/>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08552" name="Picture 6"/>
          <p:cNvPicPr>
            <a:picLocks noChangeAspect="1" noChangeArrowheads="1"/>
          </p:cNvPicPr>
          <p:nvPr/>
        </p:nvPicPr>
        <p:blipFill>
          <a:blip r:embed="rId7"/>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sz="4000" b="1" smtClean="0"/>
              <a:t>Compare Amino Acids Properties</a:t>
            </a:r>
          </a:p>
        </p:txBody>
      </p:sp>
      <p:sp>
        <p:nvSpPr>
          <p:cNvPr id="109571" name="Content Placeholder 2"/>
          <p:cNvSpPr>
            <a:spLocks noGrp="1"/>
          </p:cNvSpPr>
          <p:nvPr>
            <p:ph idx="1"/>
          </p:nvPr>
        </p:nvSpPr>
        <p:spPr/>
        <p:txBody>
          <a:bodyPr/>
          <a:lstStyle/>
          <a:p>
            <a:r>
              <a:rPr lang="en-US" sz="2400" smtClean="0"/>
              <a:t>Amino Acid Properties Table: </a:t>
            </a:r>
            <a:r>
              <a:rPr lang="en-US" sz="2400" smtClean="0">
                <a:hlinkClick r:id="rId2"/>
              </a:rPr>
              <a:t>http://www.russell.embl.de/aas/</a:t>
            </a:r>
            <a:r>
              <a:rPr lang="en-US" sz="2400" smtClean="0"/>
              <a:t> </a:t>
            </a:r>
          </a:p>
          <a:p>
            <a:endParaRPr lang="en-US" smtClean="0"/>
          </a:p>
        </p:txBody>
      </p:sp>
      <p:pic>
        <p:nvPicPr>
          <p:cNvPr id="4" name="Picture 4"/>
          <p:cNvPicPr>
            <a:picLocks noChangeAspect="1" noChangeArrowheads="1"/>
          </p:cNvPicPr>
          <p:nvPr/>
        </p:nvPicPr>
        <p:blipFill>
          <a:blip r:embed="rId3"/>
          <a:srcRect/>
          <a:stretch>
            <a:fillRect/>
          </a:stretch>
        </p:blipFill>
        <p:spPr bwMode="auto">
          <a:xfrm>
            <a:off x="1295400" y="2514600"/>
            <a:ext cx="5943600" cy="3314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9573"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109574"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09575"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sz="4000" b="1" smtClean="0"/>
              <a:t>Amino Acids Substitution Preference</a:t>
            </a:r>
          </a:p>
        </p:txBody>
      </p:sp>
      <p:pic>
        <p:nvPicPr>
          <p:cNvPr id="4" name="Content Placeholder 3"/>
          <p:cNvPicPr>
            <a:picLocks noGrp="1" noChangeAspect="1" noChangeArrowheads="1"/>
          </p:cNvPicPr>
          <p:nvPr>
            <p:ph idx="1"/>
          </p:nvPr>
        </p:nvPicPr>
        <p:blipFill>
          <a:blip r:embed="rId2"/>
          <a:srcRect/>
          <a:stretch>
            <a:fillRect/>
          </a:stretch>
        </p:blipFill>
        <p:spPr>
          <a:xfrm>
            <a:off x="838200" y="1600201"/>
            <a:ext cx="7086599" cy="42672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10596"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1059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10598"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sz="3600" b="1" smtClean="0"/>
              <a:t>Tools for Amino Acid Substitution Effect Prediction</a:t>
            </a:r>
            <a:endParaRPr lang="en-US" sz="3600" smtClean="0"/>
          </a:p>
        </p:txBody>
      </p:sp>
      <p:sp>
        <p:nvSpPr>
          <p:cNvPr id="3" name="Content Placeholder 2"/>
          <p:cNvSpPr>
            <a:spLocks noGrp="1"/>
          </p:cNvSpPr>
          <p:nvPr>
            <p:ph idx="1"/>
          </p:nvPr>
        </p:nvSpPr>
        <p:spPr/>
        <p:txBody>
          <a:bodyPr/>
          <a:lstStyle/>
          <a:p>
            <a:pPr>
              <a:defRPr/>
            </a:pPr>
            <a:r>
              <a:rPr lang="en-US" dirty="0" smtClean="0"/>
              <a:t>SIFT</a:t>
            </a:r>
          </a:p>
          <a:p>
            <a:pPr lvl="1">
              <a:defRPr/>
            </a:pPr>
            <a:r>
              <a:rPr lang="en-US" dirty="0" smtClean="0">
                <a:hlinkClick r:id="rId2"/>
              </a:rPr>
              <a:t>http://sift.jcvi.org/</a:t>
            </a:r>
            <a:r>
              <a:rPr lang="en-US" dirty="0" smtClean="0"/>
              <a:t> </a:t>
            </a:r>
          </a:p>
          <a:p>
            <a:pPr>
              <a:defRPr/>
            </a:pPr>
            <a:r>
              <a:rPr lang="en-US" dirty="0" err="1" smtClean="0"/>
              <a:t>PolyPhen</a:t>
            </a:r>
            <a:endParaRPr lang="en-US" dirty="0" smtClean="0"/>
          </a:p>
          <a:p>
            <a:pPr lvl="1">
              <a:defRPr/>
            </a:pPr>
            <a:r>
              <a:rPr lang="en-US" dirty="0" smtClean="0">
                <a:hlinkClick r:id="rId3"/>
              </a:rPr>
              <a:t>http://genetics.bwh.harvard.edu/pph/</a:t>
            </a:r>
            <a:r>
              <a:rPr lang="en-US" dirty="0" smtClean="0"/>
              <a:t> </a:t>
            </a:r>
          </a:p>
          <a:p>
            <a:pPr>
              <a:defRPr/>
            </a:pPr>
            <a:r>
              <a:rPr lang="en-US" dirty="0" smtClean="0"/>
              <a:t>SNPs3D</a:t>
            </a:r>
          </a:p>
          <a:p>
            <a:pPr lvl="1">
              <a:defRPr/>
            </a:pPr>
            <a:r>
              <a:rPr lang="en-US" b="1" dirty="0">
                <a:ea typeface="+mn-ea"/>
                <a:cs typeface="+mn-cs"/>
                <a:hlinkClick r:id="rId4"/>
              </a:rPr>
              <a:t>http://www.snps3d.org</a:t>
            </a:r>
            <a:r>
              <a:rPr lang="en-US" b="1" dirty="0" smtClean="0">
                <a:ea typeface="+mn-ea"/>
                <a:cs typeface="+mn-cs"/>
                <a:hlinkClick r:id="rId4"/>
              </a:rPr>
              <a:t>/</a:t>
            </a:r>
            <a:endParaRPr lang="en-US" b="1" dirty="0" smtClean="0">
              <a:ea typeface="+mn-ea"/>
              <a:cs typeface="+mn-cs"/>
            </a:endParaRPr>
          </a:p>
          <a:p>
            <a:pPr>
              <a:defRPr/>
            </a:pPr>
            <a:r>
              <a:rPr lang="en-US" b="1" dirty="0" err="1" smtClean="0"/>
              <a:t>pMUT</a:t>
            </a:r>
            <a:endParaRPr lang="en-US" b="1" dirty="0" smtClean="0"/>
          </a:p>
          <a:p>
            <a:pPr lvl="1">
              <a:defRPr/>
            </a:pPr>
            <a:r>
              <a:rPr lang="en-US" dirty="0" smtClean="0">
                <a:hlinkClick r:id="rId5"/>
              </a:rPr>
              <a:t>http://mmb2.pcb.ub.es:8080/PMut/</a:t>
            </a:r>
            <a:r>
              <a:rPr lang="en-US" dirty="0" smtClean="0"/>
              <a:t> </a:t>
            </a:r>
            <a:endParaRPr lang="en-US" dirty="0"/>
          </a:p>
        </p:txBody>
      </p:sp>
      <p:pic>
        <p:nvPicPr>
          <p:cNvPr id="111620" name="Picture 5"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11162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11622" name="Picture 7"/>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z="3600" b="1" smtClean="0"/>
              <a:t>Comparison of AAS prediction tools</a:t>
            </a:r>
          </a:p>
        </p:txBody>
      </p:sp>
      <p:pic>
        <p:nvPicPr>
          <p:cNvPr id="112643" name="Picture 2"/>
          <p:cNvPicPr>
            <a:picLocks noGrp="1" noChangeAspect="1" noChangeArrowheads="1"/>
          </p:cNvPicPr>
          <p:nvPr>
            <p:ph idx="1"/>
          </p:nvPr>
        </p:nvPicPr>
        <p:blipFill>
          <a:blip r:embed="rId2"/>
          <a:srcRect/>
          <a:stretch>
            <a:fillRect/>
          </a:stretch>
        </p:blipFill>
        <p:spPr>
          <a:xfrm>
            <a:off x="914400" y="990600"/>
            <a:ext cx="6934200" cy="4953000"/>
          </a:xfrm>
        </p:spPr>
      </p:pic>
      <p:pic>
        <p:nvPicPr>
          <p:cNvPr id="112644" name="Picture 4" descr="HSLS logo"/>
          <p:cNvPicPr>
            <a:picLocks noChangeAspect="1" noChangeArrowheads="1"/>
          </p:cNvPicPr>
          <p:nvPr/>
        </p:nvPicPr>
        <p:blipFill>
          <a:blip r:embed="rId3"/>
          <a:srcRect/>
          <a:stretch>
            <a:fillRect/>
          </a:stretch>
        </p:blipFill>
        <p:spPr bwMode="auto">
          <a:xfrm>
            <a:off x="8267700" y="6124575"/>
            <a:ext cx="876300" cy="733425"/>
          </a:xfrm>
          <a:prstGeom prst="rect">
            <a:avLst/>
          </a:prstGeom>
          <a:noFill/>
          <a:ln w="9525">
            <a:noFill/>
            <a:miter lim="800000"/>
            <a:headEnd/>
            <a:tailEnd/>
          </a:ln>
        </p:spPr>
      </p:pic>
      <p:pic>
        <p:nvPicPr>
          <p:cNvPr id="112645" name="Picture 5"/>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
        <p:nvSpPr>
          <p:cNvPr id="7" name="Rectangle 6"/>
          <p:cNvSpPr/>
          <p:nvPr/>
        </p:nvSpPr>
        <p:spPr>
          <a:xfrm>
            <a:off x="914400" y="5943600"/>
            <a:ext cx="6897688" cy="461963"/>
          </a:xfrm>
          <a:prstGeom prst="rect">
            <a:avLst/>
          </a:prstGeom>
        </p:spPr>
        <p:txBody>
          <a:bodyPr>
            <a:spAutoFit/>
          </a:bodyPr>
          <a:lstStyle/>
          <a:p>
            <a:pPr>
              <a:defRPr/>
            </a:pPr>
            <a:r>
              <a:rPr lang="en-US" sz="1200" dirty="0">
                <a:solidFill>
                  <a:schemeClr val="tx2"/>
                </a:solidFill>
                <a:latin typeface="+mn-lt"/>
              </a:rPr>
              <a:t>Pauline C. Ng and Steven </a:t>
            </a:r>
            <a:r>
              <a:rPr lang="en-US" sz="1200" dirty="0" err="1">
                <a:solidFill>
                  <a:schemeClr val="tx2"/>
                </a:solidFill>
                <a:latin typeface="+mn-lt"/>
              </a:rPr>
              <a:t>Henikoff</a:t>
            </a:r>
            <a:r>
              <a:rPr lang="en-US" sz="1200" dirty="0">
                <a:solidFill>
                  <a:schemeClr val="tx2"/>
                </a:solidFill>
                <a:latin typeface="+mn-lt"/>
              </a:rPr>
              <a:t>, </a:t>
            </a:r>
            <a:r>
              <a:rPr lang="sv-SE" sz="1200" dirty="0"/>
              <a:t>Annu. Rev. Genomics Hum. Genet. 2006</a:t>
            </a:r>
            <a:r>
              <a:rPr lang="sv-SE" sz="1200" dirty="0"/>
              <a:t>. </a:t>
            </a:r>
            <a:r>
              <a:rPr lang="en-US" sz="1200" dirty="0"/>
              <a:t>7:61–80</a:t>
            </a:r>
            <a:r>
              <a:rPr lang="en-US" sz="1200" dirty="0">
                <a:solidFill>
                  <a:schemeClr val="tx2"/>
                </a:solidFill>
              </a:rPr>
              <a:t> </a:t>
            </a:r>
          </a:p>
          <a:p>
            <a:pPr>
              <a:defRPr/>
            </a:pPr>
            <a:endParaRPr lang="sv-SE" sz="12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b="1" smtClean="0"/>
              <a:t>Tools on Functional SNP Analysis</a:t>
            </a:r>
          </a:p>
        </p:txBody>
      </p:sp>
      <p:sp>
        <p:nvSpPr>
          <p:cNvPr id="113667" name="Rectangle 3"/>
          <p:cNvSpPr>
            <a:spLocks noGrp="1" noChangeArrowheads="1"/>
          </p:cNvSpPr>
          <p:nvPr>
            <p:ph type="body" idx="1"/>
          </p:nvPr>
        </p:nvSpPr>
        <p:spPr/>
        <p:txBody>
          <a:bodyPr/>
          <a:lstStyle/>
          <a:p>
            <a:r>
              <a:rPr lang="en-US" smtClean="0"/>
              <a:t>Search.HSLS MolBio link</a:t>
            </a:r>
          </a:p>
          <a:p>
            <a:r>
              <a:rPr lang="en-US" sz="1200" smtClean="0">
                <a:hlinkClick r:id="rId3"/>
              </a:rPr>
              <a:t>http://search.hsls.pitt.edu/vivisimo/cgi-bin/query-meta?v%3aproject=BioInfoTools&amp;v%3afile=viv_B7AUre&amp;v%3aframe=list&amp;v%3astate=root%7cN891&amp;id=N891&amp;action=list&amp;</a:t>
            </a:r>
            <a:endParaRPr lang="en-US" sz="1200" smtClean="0"/>
          </a:p>
          <a:p>
            <a:r>
              <a:rPr lang="en-US" b="1" smtClean="0"/>
              <a:t>FASTSNP -- an always up-to-date and extendable service for SNP function analysis and prioritization</a:t>
            </a:r>
          </a:p>
          <a:p>
            <a:r>
              <a:rPr lang="en-US" sz="1400" smtClean="0">
                <a:hlinkClick r:id="rId4"/>
              </a:rPr>
              <a:t>http://fastsnp.ibms.sinica.edu.tw/</a:t>
            </a:r>
            <a:endParaRPr lang="en-US" sz="1400" smtClean="0"/>
          </a:p>
          <a:p>
            <a:r>
              <a:rPr lang="en-US" smtClean="0"/>
              <a:t>F-SNP: computationally predicted functional SNPs for disease association studies. </a:t>
            </a:r>
            <a:endParaRPr lang="en-US" sz="2800" smtClean="0"/>
          </a:p>
          <a:p>
            <a:r>
              <a:rPr lang="en-US" sz="1400" smtClean="0">
                <a:hlinkClick r:id="rId5"/>
              </a:rPr>
              <a:t>http://compbio.cs.queensu.ca/F-SNP/</a:t>
            </a:r>
            <a:r>
              <a:rPr lang="en-US" smtClean="0">
                <a:hlinkClick r:id="rId5"/>
              </a:rPr>
              <a:t> </a:t>
            </a:r>
            <a:endParaRPr lang="en-US" smtClean="0"/>
          </a:p>
        </p:txBody>
      </p:sp>
      <p:pic>
        <p:nvPicPr>
          <p:cNvPr id="113668" name="Picture 5"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11366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13670" name="Picture 7"/>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z="4000" b="1" smtClean="0"/>
              <a:t>PubMed</a:t>
            </a:r>
            <a:r>
              <a:rPr lang="en-US" b="1" smtClean="0"/>
              <a:t> Search Stats</a:t>
            </a:r>
          </a:p>
        </p:txBody>
      </p:sp>
      <p:pic>
        <p:nvPicPr>
          <p:cNvPr id="2050" name="Picture 2"/>
          <p:cNvPicPr>
            <a:picLocks noGrp="1" noChangeAspect="1" noChangeArrowheads="1"/>
          </p:cNvPicPr>
          <p:nvPr>
            <p:ph idx="1"/>
          </p:nvPr>
        </p:nvPicPr>
        <p:blipFill>
          <a:blip r:embed="rId2"/>
          <a:srcRect/>
          <a:stretch>
            <a:fillRect/>
          </a:stretch>
        </p:blipFill>
        <p:spPr>
          <a:xfrm>
            <a:off x="838200" y="1600200"/>
            <a:ext cx="7315200" cy="41910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3316"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331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3318"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sz="4000" b="1" smtClean="0"/>
              <a:t>FASTSNP Analysis</a:t>
            </a:r>
          </a:p>
        </p:txBody>
      </p:sp>
      <p:pic>
        <p:nvPicPr>
          <p:cNvPr id="6146" name="Picture 2"/>
          <p:cNvPicPr>
            <a:picLocks noGrp="1" noChangeAspect="1" noChangeArrowheads="1"/>
          </p:cNvPicPr>
          <p:nvPr>
            <p:ph idx="1"/>
          </p:nvPr>
        </p:nvPicPr>
        <p:blipFill>
          <a:blip r:embed="rId2"/>
          <a:srcRect/>
          <a:stretch>
            <a:fillRect/>
          </a:stretch>
        </p:blipFill>
        <p:spPr>
          <a:xfrm>
            <a:off x="914400" y="1305466"/>
            <a:ext cx="7638096" cy="4333334"/>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14692"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14693"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14694"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z="4000" b="1" smtClean="0"/>
              <a:t>FASTSNP Analysis</a:t>
            </a:r>
          </a:p>
        </p:txBody>
      </p:sp>
      <p:pic>
        <p:nvPicPr>
          <p:cNvPr id="7170" name="Picture 2"/>
          <p:cNvPicPr>
            <a:picLocks noGrp="1" noChangeAspect="1" noChangeArrowheads="1"/>
          </p:cNvPicPr>
          <p:nvPr>
            <p:ph idx="1"/>
          </p:nvPr>
        </p:nvPicPr>
        <p:blipFill>
          <a:blip r:embed="rId2"/>
          <a:srcRect/>
          <a:stretch>
            <a:fillRect/>
          </a:stretch>
        </p:blipFill>
        <p:spPr>
          <a:xfrm>
            <a:off x="990600" y="1371600"/>
            <a:ext cx="7239000"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15716"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1571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15718"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sz="4000" b="1" smtClean="0"/>
              <a:t>F-SNP</a:t>
            </a:r>
            <a:r>
              <a:rPr lang="en-US" sz="2800" b="1" smtClean="0"/>
              <a:t>: </a:t>
            </a:r>
            <a:r>
              <a:rPr lang="en-US" sz="2400" b="1" smtClean="0"/>
              <a:t>A Collection of Functional SNPs Specifically Prioritized for Disease Association studies</a:t>
            </a:r>
          </a:p>
        </p:txBody>
      </p:sp>
      <p:pic>
        <p:nvPicPr>
          <p:cNvPr id="8194" name="Picture 2"/>
          <p:cNvPicPr>
            <a:picLocks noGrp="1" noChangeAspect="1" noChangeArrowheads="1"/>
          </p:cNvPicPr>
          <p:nvPr>
            <p:ph idx="1"/>
          </p:nvPr>
        </p:nvPicPr>
        <p:blipFill>
          <a:blip r:embed="rId2"/>
          <a:srcRect/>
          <a:stretch>
            <a:fillRect/>
          </a:stretch>
        </p:blipFill>
        <p:spPr>
          <a:xfrm>
            <a:off x="762000" y="1524000"/>
            <a:ext cx="7543799"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16740"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1674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16742"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sz="4000" b="1" smtClean="0"/>
              <a:t>F-SNP</a:t>
            </a:r>
            <a:r>
              <a:rPr lang="en-US" sz="2800" b="1" smtClean="0"/>
              <a:t>: </a:t>
            </a:r>
            <a:r>
              <a:rPr lang="en-US" sz="2400" b="1" smtClean="0"/>
              <a:t>A Collection of Functional SNPs Specifically Prioritized for Disease Association Studies</a:t>
            </a:r>
            <a:endParaRPr lang="en-US" sz="2400" smtClean="0"/>
          </a:p>
        </p:txBody>
      </p:sp>
      <p:pic>
        <p:nvPicPr>
          <p:cNvPr id="9219" name="Picture 3"/>
          <p:cNvPicPr>
            <a:picLocks noGrp="1" noChangeAspect="1" noChangeArrowheads="1"/>
          </p:cNvPicPr>
          <p:nvPr>
            <p:ph idx="1"/>
          </p:nvPr>
        </p:nvPicPr>
        <p:blipFill>
          <a:blip r:embed="rId2"/>
          <a:srcRect/>
          <a:stretch>
            <a:fillRect/>
          </a:stretch>
        </p:blipFill>
        <p:spPr>
          <a:xfrm>
            <a:off x="609600" y="1524000"/>
            <a:ext cx="7772400"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17764" name="Picture 6"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1776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17766" name="Picture 8"/>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sz="4000" b="1" smtClean="0"/>
              <a:t>Summary</a:t>
            </a:r>
          </a:p>
        </p:txBody>
      </p:sp>
      <p:pic>
        <p:nvPicPr>
          <p:cNvPr id="118787" name="Picture 2"/>
          <p:cNvPicPr>
            <a:picLocks noGrp="1" noChangeAspect="1" noChangeArrowheads="1"/>
          </p:cNvPicPr>
          <p:nvPr>
            <p:ph idx="1"/>
          </p:nvPr>
        </p:nvPicPr>
        <p:blipFill>
          <a:blip r:embed="rId2"/>
          <a:srcRect/>
          <a:stretch>
            <a:fillRect/>
          </a:stretch>
        </p:blipFill>
        <p:spPr>
          <a:xfrm>
            <a:off x="685800" y="1066800"/>
            <a:ext cx="3429000" cy="1252538"/>
          </a:xfrm>
          <a:ln>
            <a:solidFill>
              <a:srgbClr val="FF0000"/>
            </a:solidFill>
          </a:ln>
        </p:spPr>
      </p:pic>
      <p:pic>
        <p:nvPicPr>
          <p:cNvPr id="5" name="Picture 3"/>
          <p:cNvPicPr>
            <a:picLocks noChangeAspect="1" noChangeArrowheads="1"/>
          </p:cNvPicPr>
          <p:nvPr/>
        </p:nvPicPr>
        <p:blipFill>
          <a:blip r:embed="rId3"/>
          <a:srcRect/>
          <a:stretch>
            <a:fillRect/>
          </a:stretch>
        </p:blipFill>
        <p:spPr bwMode="auto">
          <a:xfrm flipV="1">
            <a:off x="1981200" y="2286000"/>
            <a:ext cx="3276600" cy="14683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p:cNvPicPr>
            <a:picLocks noChangeAspect="1" noChangeArrowheads="1"/>
          </p:cNvPicPr>
          <p:nvPr/>
        </p:nvPicPr>
        <p:blipFill>
          <a:blip r:embed="rId4" cstate="print"/>
          <a:srcRect/>
          <a:stretch>
            <a:fillRect/>
          </a:stretch>
        </p:blipFill>
        <p:spPr bwMode="auto">
          <a:xfrm>
            <a:off x="3505200" y="3352800"/>
            <a:ext cx="2895600" cy="1510242"/>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pic>
        <p:nvPicPr>
          <p:cNvPr id="7" name="Content Placeholder 3"/>
          <p:cNvPicPr>
            <a:picLocks noChangeAspect="1" noChangeArrowheads="1"/>
          </p:cNvPicPr>
          <p:nvPr/>
        </p:nvPicPr>
        <p:blipFill>
          <a:blip r:embed="rId5" cstate="print"/>
          <a:srcRect/>
          <a:stretch>
            <a:fillRect/>
          </a:stretch>
        </p:blipFill>
        <p:spPr bwMode="auto">
          <a:xfrm>
            <a:off x="5867400" y="4419600"/>
            <a:ext cx="2590800" cy="1630654"/>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sp>
        <p:nvSpPr>
          <p:cNvPr id="8" name="TextBox 7"/>
          <p:cNvSpPr txBox="1"/>
          <p:nvPr/>
        </p:nvSpPr>
        <p:spPr>
          <a:xfrm>
            <a:off x="4114800" y="1824335"/>
            <a:ext cx="2895600" cy="461665"/>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defRPr/>
            </a:pPr>
            <a:r>
              <a:rPr lang="en-US" b="1" dirty="0">
                <a:solidFill>
                  <a:srgbClr val="FF0000"/>
                </a:solidFill>
              </a:rPr>
              <a:t>Literature Search</a:t>
            </a:r>
            <a:endParaRPr lang="en-US" b="1" dirty="0">
              <a:solidFill>
                <a:srgbClr val="FF0000"/>
              </a:solidFill>
            </a:endParaRPr>
          </a:p>
        </p:txBody>
      </p:sp>
      <p:sp>
        <p:nvSpPr>
          <p:cNvPr id="13" name="TextBox 12"/>
          <p:cNvSpPr txBox="1"/>
          <p:nvPr/>
        </p:nvSpPr>
        <p:spPr>
          <a:xfrm>
            <a:off x="4876800" y="2819400"/>
            <a:ext cx="3657600" cy="461665"/>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defRPr/>
            </a:pPr>
            <a:r>
              <a:rPr lang="en-US" b="1" dirty="0">
                <a:solidFill>
                  <a:srgbClr val="002060"/>
                </a:solidFill>
              </a:rPr>
              <a:t>Disease Causing Genes</a:t>
            </a:r>
            <a:endParaRPr lang="en-US" b="1" dirty="0">
              <a:solidFill>
                <a:srgbClr val="002060"/>
              </a:solidFill>
            </a:endParaRPr>
          </a:p>
        </p:txBody>
      </p:sp>
      <p:sp>
        <p:nvSpPr>
          <p:cNvPr id="14" name="TextBox 13"/>
          <p:cNvSpPr txBox="1"/>
          <p:nvPr/>
        </p:nvSpPr>
        <p:spPr>
          <a:xfrm>
            <a:off x="609600" y="4038600"/>
            <a:ext cx="3048000" cy="830997"/>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defRPr/>
            </a:pPr>
            <a:r>
              <a:rPr lang="en-US" b="1" dirty="0">
                <a:solidFill>
                  <a:schemeClr val="accent2">
                    <a:lumMod val="75000"/>
                  </a:schemeClr>
                </a:solidFill>
              </a:rPr>
              <a:t>Genes and Proteins</a:t>
            </a:r>
          </a:p>
          <a:p>
            <a:pPr>
              <a:defRPr/>
            </a:pPr>
            <a:r>
              <a:rPr lang="en-US" b="1" dirty="0">
                <a:solidFill>
                  <a:schemeClr val="accent2">
                    <a:lumMod val="75000"/>
                  </a:schemeClr>
                </a:solidFill>
              </a:rPr>
              <a:t> Information</a:t>
            </a:r>
            <a:endParaRPr lang="en-US" b="1" dirty="0">
              <a:solidFill>
                <a:schemeClr val="accent2">
                  <a:lumMod val="75000"/>
                </a:schemeClr>
              </a:solidFill>
            </a:endParaRPr>
          </a:p>
        </p:txBody>
      </p:sp>
      <p:sp>
        <p:nvSpPr>
          <p:cNvPr id="15" name="TextBox 14"/>
          <p:cNvSpPr txBox="1"/>
          <p:nvPr/>
        </p:nvSpPr>
        <p:spPr>
          <a:xfrm>
            <a:off x="2895600" y="5257800"/>
            <a:ext cx="3048000" cy="830997"/>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defRPr/>
            </a:pPr>
            <a:r>
              <a:rPr lang="en-US" b="1" dirty="0">
                <a:solidFill>
                  <a:srgbClr val="D51946"/>
                </a:solidFill>
              </a:rPr>
              <a:t>SNPs Functional Analysis</a:t>
            </a:r>
            <a:endParaRPr lang="en-US" b="1" dirty="0">
              <a:solidFill>
                <a:srgbClr val="D51946"/>
              </a:solidFill>
            </a:endParaRPr>
          </a:p>
        </p:txBody>
      </p:sp>
      <p:pic>
        <p:nvPicPr>
          <p:cNvPr id="118803" name="Picture 15"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118804"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18805" name="Picture 17"/>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p:txBody>
          <a:bodyPr/>
          <a:lstStyle/>
          <a:p>
            <a:pPr eaLnBrk="1" hangingPunct="1"/>
            <a:r>
              <a:rPr lang="en-US" sz="9600" b="1" smtClean="0">
                <a:solidFill>
                  <a:schemeClr val="tx1"/>
                </a:solidFill>
              </a:rPr>
              <a:t>Thank you!</a:t>
            </a:r>
            <a:br>
              <a:rPr lang="en-US" sz="9600" b="1" smtClean="0">
                <a:solidFill>
                  <a:schemeClr val="tx1"/>
                </a:solidFill>
              </a:rPr>
            </a:br>
            <a:r>
              <a:rPr lang="en-US" sz="2000" smtClean="0">
                <a:solidFill>
                  <a:schemeClr val="tx1"/>
                </a:solidFill>
              </a:rPr>
              <a:t/>
            </a:r>
            <a:br>
              <a:rPr lang="en-US" sz="2000" smtClean="0">
                <a:solidFill>
                  <a:schemeClr val="tx1"/>
                </a:solidFill>
              </a:rPr>
            </a:br>
            <a:endParaRPr lang="en-US" sz="2000" smtClean="0">
              <a:solidFill>
                <a:schemeClr val="tx1"/>
              </a:solidFill>
              <a:latin typeface="Arial Rounded MT Bold" pitchFamily="34" charset="0"/>
            </a:endParaRPr>
          </a:p>
        </p:txBody>
      </p:sp>
      <p:pic>
        <p:nvPicPr>
          <p:cNvPr id="119811" name="Picture 4" descr="HSLS logo"/>
          <p:cNvPicPr>
            <a:picLocks noChangeAspect="1" noChangeArrowheads="1"/>
          </p:cNvPicPr>
          <p:nvPr/>
        </p:nvPicPr>
        <p:blipFill>
          <a:blip r:embed="rId2"/>
          <a:srcRect/>
          <a:stretch>
            <a:fillRect/>
          </a:stretch>
        </p:blipFill>
        <p:spPr bwMode="auto">
          <a:xfrm>
            <a:off x="8267700" y="6124575"/>
            <a:ext cx="876300" cy="733425"/>
          </a:xfrm>
          <a:prstGeom prst="rect">
            <a:avLst/>
          </a:prstGeom>
          <a:noFill/>
          <a:ln w="9525">
            <a:noFill/>
            <a:miter lim="800000"/>
            <a:headEnd/>
            <a:tailEnd/>
          </a:ln>
        </p:spPr>
      </p:pic>
      <p:pic>
        <p:nvPicPr>
          <p:cNvPr id="119812" name="Picture 5"/>
          <p:cNvPicPr>
            <a:picLocks noChangeAspect="1" noChangeArrowheads="1"/>
          </p:cNvPicPr>
          <p:nvPr/>
        </p:nvPicPr>
        <p:blipFill>
          <a:blip r:embed="rId3"/>
          <a:srcRect/>
          <a:stretch>
            <a:fillRect/>
          </a:stretch>
        </p:blipFill>
        <p:spPr bwMode="auto">
          <a:xfrm>
            <a:off x="76200" y="6019800"/>
            <a:ext cx="723900" cy="790575"/>
          </a:xfrm>
          <a:prstGeom prst="rect">
            <a:avLst/>
          </a:prstGeom>
          <a:noFill/>
          <a:ln w="9525">
            <a:noFill/>
            <a:miter lim="800000"/>
            <a:headEnd/>
            <a:tailEnd/>
          </a:ln>
        </p:spPr>
      </p:pic>
      <p:pic>
        <p:nvPicPr>
          <p:cNvPr id="119813" name="Picture 6" descr="dna6"/>
          <p:cNvPicPr>
            <a:picLocks noChangeAspect="1" noChangeArrowheads="1"/>
          </p:cNvPicPr>
          <p:nvPr/>
        </p:nvPicPr>
        <p:blipFill>
          <a:blip r:embed="rId4"/>
          <a:srcRect/>
          <a:stretch>
            <a:fillRect/>
          </a:stretch>
        </p:blipFill>
        <p:spPr bwMode="auto">
          <a:xfrm>
            <a:off x="7010400" y="1295400"/>
            <a:ext cx="1446213" cy="25908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4000" b="1" smtClean="0"/>
              <a:t>PubMed Display: Abstract Plus</a:t>
            </a:r>
          </a:p>
        </p:txBody>
      </p:sp>
      <p:pic>
        <p:nvPicPr>
          <p:cNvPr id="4099" name="Picture 3"/>
          <p:cNvPicPr>
            <a:picLocks noGrp="1" noChangeAspect="1" noChangeArrowheads="1"/>
          </p:cNvPicPr>
          <p:nvPr>
            <p:ph idx="1"/>
          </p:nvPr>
        </p:nvPicPr>
        <p:blipFill>
          <a:blip r:embed="rId2"/>
          <a:srcRect/>
          <a:stretch>
            <a:fillRect/>
          </a:stretch>
        </p:blipFill>
        <p:spPr>
          <a:xfrm>
            <a:off x="762000" y="1295400"/>
            <a:ext cx="7391400" cy="46482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4101" name="Picture 5"/>
          <p:cNvPicPr>
            <a:picLocks noChangeAspect="1" noChangeArrowheads="1"/>
          </p:cNvPicPr>
          <p:nvPr/>
        </p:nvPicPr>
        <p:blipFill>
          <a:blip r:embed="rId3"/>
          <a:srcRect/>
          <a:stretch>
            <a:fillRect/>
          </a:stretch>
        </p:blipFill>
        <p:spPr bwMode="auto">
          <a:xfrm>
            <a:off x="1524000" y="2286000"/>
            <a:ext cx="2171700" cy="971550"/>
          </a:xfrm>
          <a:prstGeom prst="rect">
            <a:avLst/>
          </a:prstGeom>
          <a:noFill/>
          <a:ln w="9525">
            <a:noFill/>
            <a:miter lim="800000"/>
            <a:headEnd/>
            <a:tailEnd/>
          </a:ln>
        </p:spPr>
      </p:pic>
      <p:pic>
        <p:nvPicPr>
          <p:cNvPr id="14341" name="Picture 9"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14342"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4343" name="Picture 11"/>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blinds(horizontal)">
                                      <p:cBhvr>
                                        <p:cTn id="7"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z="4000" b="1" smtClean="0"/>
              <a:t>PubMed Display: Medline</a:t>
            </a:r>
          </a:p>
        </p:txBody>
      </p:sp>
      <p:pic>
        <p:nvPicPr>
          <p:cNvPr id="15363" name="Picture 2"/>
          <p:cNvPicPr>
            <a:picLocks noGrp="1" noChangeAspect="1" noChangeArrowheads="1"/>
          </p:cNvPicPr>
          <p:nvPr>
            <p:ph idx="1"/>
          </p:nvPr>
        </p:nvPicPr>
        <p:blipFill>
          <a:blip r:embed="rId2"/>
          <a:srcRect/>
          <a:stretch>
            <a:fillRect/>
          </a:stretch>
        </p:blipFill>
        <p:spPr>
          <a:xfrm>
            <a:off x="381000" y="1295400"/>
            <a:ext cx="4876800" cy="4724400"/>
          </a:xfrm>
        </p:spPr>
      </p:pic>
      <p:pic>
        <p:nvPicPr>
          <p:cNvPr id="5124" name="Picture 4"/>
          <p:cNvPicPr>
            <a:picLocks noChangeAspect="1" noChangeArrowheads="1"/>
          </p:cNvPicPr>
          <p:nvPr/>
        </p:nvPicPr>
        <p:blipFill>
          <a:blip r:embed="rId3"/>
          <a:srcRect/>
          <a:stretch>
            <a:fillRect/>
          </a:stretch>
        </p:blipFill>
        <p:spPr bwMode="auto">
          <a:xfrm>
            <a:off x="685800" y="1066800"/>
            <a:ext cx="6513513" cy="3676650"/>
          </a:xfrm>
          <a:prstGeom prst="rect">
            <a:avLst/>
          </a:prstGeom>
          <a:noFill/>
          <a:ln w="9525">
            <a:noFill/>
            <a:miter lim="800000"/>
            <a:headEnd/>
            <a:tailEnd/>
          </a:ln>
        </p:spPr>
      </p:pic>
      <p:pic>
        <p:nvPicPr>
          <p:cNvPr id="5125" name="Picture 5"/>
          <p:cNvPicPr>
            <a:picLocks noChangeAspect="1" noChangeArrowheads="1"/>
          </p:cNvPicPr>
          <p:nvPr/>
        </p:nvPicPr>
        <p:blipFill>
          <a:blip r:embed="rId4"/>
          <a:srcRect/>
          <a:stretch>
            <a:fillRect/>
          </a:stretch>
        </p:blipFill>
        <p:spPr bwMode="auto">
          <a:xfrm>
            <a:off x="3581400" y="1295400"/>
            <a:ext cx="5334000" cy="4800600"/>
          </a:xfrm>
          <a:prstGeom prst="rect">
            <a:avLst/>
          </a:prstGeom>
          <a:solidFill>
            <a:schemeClr val="bg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366" name="Picture 8" descr="HSLS logo"/>
          <p:cNvPicPr>
            <a:picLocks noChangeAspect="1" noChangeArrowheads="1"/>
          </p:cNvPicPr>
          <p:nvPr/>
        </p:nvPicPr>
        <p:blipFill>
          <a:blip r:embed="rId5"/>
          <a:srcRect/>
          <a:stretch>
            <a:fillRect/>
          </a:stretch>
        </p:blipFill>
        <p:spPr bwMode="auto">
          <a:xfrm>
            <a:off x="8382000" y="6219825"/>
            <a:ext cx="762000" cy="638175"/>
          </a:xfrm>
          <a:prstGeom prst="rect">
            <a:avLst/>
          </a:prstGeom>
          <a:noFill/>
          <a:ln w="9525">
            <a:noFill/>
            <a:miter lim="800000"/>
            <a:headEnd/>
            <a:tailEnd/>
          </a:ln>
        </p:spPr>
      </p:pic>
      <p:sp>
        <p:nvSpPr>
          <p:cNvPr id="1536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6"/>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5368" name="Picture 10"/>
          <p:cNvPicPr>
            <a:picLocks noChangeAspect="1" noChangeArrowheads="1"/>
          </p:cNvPicPr>
          <p:nvPr/>
        </p:nvPicPr>
        <p:blipFill>
          <a:blip r:embed="rId7"/>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linds(horizontal)">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dissolve">
                                      <p:cBhvr>
                                        <p:cTn id="12"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z="4000" b="1" smtClean="0"/>
              <a:t>Medical Subject Headings (MeSH)</a:t>
            </a:r>
          </a:p>
        </p:txBody>
      </p:sp>
      <p:pic>
        <p:nvPicPr>
          <p:cNvPr id="16387"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16388"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6389"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graphicFrame>
        <p:nvGraphicFramePr>
          <p:cNvPr id="12" name="Diagram 11"/>
          <p:cNvGraphicFramePr/>
          <p:nvPr/>
        </p:nvGraphicFramePr>
        <p:xfrm>
          <a:off x="609600" y="14478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p:cNvPicPr>
            <a:picLocks noGrp="1" noChangeAspect="1" noChangeArrowheads="1"/>
          </p:cNvPicPr>
          <p:nvPr>
            <p:ph idx="1"/>
          </p:nvPr>
        </p:nvPicPr>
        <p:blipFill>
          <a:blip r:embed="rId9"/>
          <a:srcRect/>
          <a:stretch>
            <a:fillRect/>
          </a:stretch>
        </p:blipFill>
        <p:spPr>
          <a:xfrm>
            <a:off x="5791200" y="1752600"/>
            <a:ext cx="2971800" cy="3276600"/>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b="1" smtClean="0"/>
              <a:t>MeSH Vocabulary</a:t>
            </a:r>
          </a:p>
        </p:txBody>
      </p:sp>
      <p:sp>
        <p:nvSpPr>
          <p:cNvPr id="17411" name="Content Placeholder 4"/>
          <p:cNvSpPr>
            <a:spLocks noGrp="1"/>
          </p:cNvSpPr>
          <p:nvPr>
            <p:ph idx="1"/>
          </p:nvPr>
        </p:nvSpPr>
        <p:spPr>
          <a:xfrm>
            <a:off x="381000" y="1143000"/>
            <a:ext cx="8229600" cy="4800600"/>
          </a:xfrm>
        </p:spPr>
        <p:txBody>
          <a:bodyPr/>
          <a:lstStyle/>
          <a:p>
            <a:r>
              <a:rPr lang="en-US" smtClean="0"/>
              <a:t>Headings</a:t>
            </a:r>
          </a:p>
          <a:p>
            <a:pPr lvl="1"/>
            <a:r>
              <a:rPr lang="en-US" sz="2000" smtClean="0">
                <a:solidFill>
                  <a:schemeClr val="tx2"/>
                </a:solidFill>
              </a:rPr>
              <a:t>over 24,000 representing concepts found in the biomedical literature </a:t>
            </a:r>
            <a:r>
              <a:rPr lang="en-US" sz="1600" smtClean="0">
                <a:solidFill>
                  <a:srgbClr val="FFFF99"/>
                </a:solidFill>
              </a:rPr>
              <a:t>(Body Weight, Kidney, Radioactive Waste)</a:t>
            </a:r>
          </a:p>
          <a:p>
            <a:r>
              <a:rPr lang="en-US" smtClean="0"/>
              <a:t>Subheadings</a:t>
            </a:r>
          </a:p>
          <a:p>
            <a:pPr lvl="1"/>
            <a:r>
              <a:rPr lang="en-US" sz="2000" smtClean="0">
                <a:solidFill>
                  <a:schemeClr val="tx2"/>
                </a:solidFill>
              </a:rPr>
              <a:t>attached to headings to describe a specific aspect of a concept</a:t>
            </a:r>
          </a:p>
          <a:p>
            <a:pPr lvl="1">
              <a:buFont typeface="Wingdings" pitchFamily="2" charset="2"/>
              <a:buNone/>
            </a:pPr>
            <a:r>
              <a:rPr lang="en-US" sz="2000" smtClean="0"/>
              <a:t>	</a:t>
            </a:r>
            <a:r>
              <a:rPr lang="en-US" sz="1800" smtClean="0">
                <a:solidFill>
                  <a:srgbClr val="FFFF99"/>
                </a:solidFill>
              </a:rPr>
              <a:t>(adverse effects , metabolism, diagnosis, therapy)</a:t>
            </a:r>
          </a:p>
          <a:p>
            <a:r>
              <a:rPr lang="en-US" smtClean="0"/>
              <a:t>Supplementary Concept Records</a:t>
            </a:r>
          </a:p>
          <a:p>
            <a:pPr lvl="1"/>
            <a:r>
              <a:rPr lang="en-US" sz="2000" smtClean="0">
                <a:solidFill>
                  <a:schemeClr val="tx2"/>
                </a:solidFill>
              </a:rPr>
              <a:t>over 172,000 terms in a separate chemical thesaurus -updated weekly </a:t>
            </a:r>
            <a:r>
              <a:rPr lang="en-US" sz="1800" smtClean="0">
                <a:solidFill>
                  <a:srgbClr val="FFFF99"/>
                </a:solidFill>
              </a:rPr>
              <a:t>(cordycepin , valspodar , tacrolimus binding protein 4)</a:t>
            </a:r>
            <a:endParaRPr lang="en-US" sz="2000" smtClean="0">
              <a:solidFill>
                <a:srgbClr val="FFFF99"/>
              </a:solidFill>
            </a:endParaRPr>
          </a:p>
          <a:p>
            <a:r>
              <a:rPr lang="en-US" smtClean="0"/>
              <a:t>Publication Types</a:t>
            </a:r>
          </a:p>
          <a:p>
            <a:pPr>
              <a:buFont typeface="Wingdings" pitchFamily="2" charset="2"/>
              <a:buNone/>
            </a:pPr>
            <a:r>
              <a:rPr lang="en-US" sz="2000" smtClean="0"/>
              <a:t>	</a:t>
            </a:r>
            <a:r>
              <a:rPr lang="en-US" sz="2000" smtClean="0">
                <a:solidFill>
                  <a:srgbClr val="FFFF99"/>
                </a:solidFill>
              </a:rPr>
              <a:t>(Letter, Review, Randomized Controlled Trial)</a:t>
            </a:r>
          </a:p>
          <a:p>
            <a:endParaRPr lang="en-US" smtClean="0"/>
          </a:p>
          <a:p>
            <a:pPr lvl="2">
              <a:buFont typeface="Wingdings" pitchFamily="2" charset="2"/>
              <a:buNone/>
            </a:pPr>
            <a:endParaRPr lang="en-US" smtClean="0"/>
          </a:p>
        </p:txBody>
      </p:sp>
      <p:pic>
        <p:nvPicPr>
          <p:cNvPr id="17412"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17413"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7414"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b="1" smtClean="0"/>
              <a:t>MeSH Tree Structure</a:t>
            </a:r>
          </a:p>
        </p:txBody>
      </p:sp>
      <p:sp>
        <p:nvSpPr>
          <p:cNvPr id="18435" name="Content Placeholder 2"/>
          <p:cNvSpPr>
            <a:spLocks noGrp="1"/>
          </p:cNvSpPr>
          <p:nvPr>
            <p:ph idx="1"/>
          </p:nvPr>
        </p:nvSpPr>
        <p:spPr>
          <a:xfrm>
            <a:off x="533400" y="1371600"/>
            <a:ext cx="8229600" cy="4530725"/>
          </a:xfrm>
        </p:spPr>
        <p:txBody>
          <a:bodyPr/>
          <a:lstStyle/>
          <a:p>
            <a:r>
              <a:rPr lang="en-US" sz="1600" smtClean="0"/>
              <a:t>A. Anatomy</a:t>
            </a:r>
            <a:br>
              <a:rPr lang="en-US" sz="1600" smtClean="0"/>
            </a:br>
            <a:r>
              <a:rPr lang="en-US" sz="1600" smtClean="0"/>
              <a:t>B. Organisms</a:t>
            </a:r>
            <a:br>
              <a:rPr lang="en-US" sz="1600" smtClean="0"/>
            </a:br>
            <a:r>
              <a:rPr lang="en-US" sz="1600" smtClean="0"/>
              <a:t>C. Diseases</a:t>
            </a:r>
            <a:br>
              <a:rPr lang="en-US" sz="1600" smtClean="0"/>
            </a:br>
            <a:r>
              <a:rPr lang="en-US" sz="1600" smtClean="0"/>
              <a:t>D. Chemical and Drugs</a:t>
            </a:r>
            <a:br>
              <a:rPr lang="en-US" sz="1600" smtClean="0"/>
            </a:br>
            <a:r>
              <a:rPr lang="en-US" sz="1600" smtClean="0"/>
              <a:t>E. Analytical, Diagnostic and </a:t>
            </a:r>
          </a:p>
          <a:p>
            <a:r>
              <a:rPr lang="en-US" sz="1600" smtClean="0"/>
              <a:t>Therapeutic Techniques and Equipment</a:t>
            </a:r>
            <a:br>
              <a:rPr lang="en-US" sz="1600" smtClean="0"/>
            </a:br>
            <a:r>
              <a:rPr lang="en-US" sz="1600" smtClean="0"/>
              <a:t>F. Psychiatry and Psychology</a:t>
            </a:r>
            <a:br>
              <a:rPr lang="en-US" sz="1600" smtClean="0"/>
            </a:br>
            <a:r>
              <a:rPr lang="en-US" sz="1600" smtClean="0"/>
              <a:t>G. Biological Sciences</a:t>
            </a:r>
            <a:br>
              <a:rPr lang="en-US" sz="1600" smtClean="0"/>
            </a:br>
            <a:r>
              <a:rPr lang="en-US" sz="1600" smtClean="0"/>
              <a:t>H. Physical Sciences</a:t>
            </a:r>
            <a:br>
              <a:rPr lang="en-US" sz="1600" smtClean="0"/>
            </a:br>
            <a:r>
              <a:rPr lang="en-US" sz="1600" smtClean="0"/>
              <a:t>I. Anthropology, Education, </a:t>
            </a:r>
          </a:p>
          <a:p>
            <a:r>
              <a:rPr lang="en-US" sz="1600" smtClean="0"/>
              <a:t>Sociology and Social Phenomena</a:t>
            </a:r>
            <a:br>
              <a:rPr lang="en-US" sz="1600" smtClean="0"/>
            </a:br>
            <a:r>
              <a:rPr lang="en-US" sz="1600" smtClean="0"/>
              <a:t>J. Technology and Food and Beverages</a:t>
            </a:r>
            <a:br>
              <a:rPr lang="en-US" sz="1600" smtClean="0"/>
            </a:br>
            <a:r>
              <a:rPr lang="en-US" sz="1600" smtClean="0"/>
              <a:t>K. Humanities </a:t>
            </a:r>
            <a:br>
              <a:rPr lang="en-US" sz="1600" smtClean="0"/>
            </a:br>
            <a:r>
              <a:rPr lang="en-US" sz="1600" smtClean="0"/>
              <a:t>L. Information Science </a:t>
            </a:r>
            <a:br>
              <a:rPr lang="en-US" sz="1600" smtClean="0"/>
            </a:br>
            <a:r>
              <a:rPr lang="en-US" sz="1600" smtClean="0"/>
              <a:t>M. Persons </a:t>
            </a:r>
            <a:br>
              <a:rPr lang="en-US" sz="1600" smtClean="0"/>
            </a:br>
            <a:r>
              <a:rPr lang="en-US" sz="1600" smtClean="0"/>
              <a:t>N. Health Care</a:t>
            </a:r>
            <a:br>
              <a:rPr lang="en-US" sz="1600" smtClean="0"/>
            </a:br>
            <a:r>
              <a:rPr lang="en-US" sz="1600" smtClean="0"/>
              <a:t>V. Publication Characteristics </a:t>
            </a:r>
            <a:br>
              <a:rPr lang="en-US" sz="1600" smtClean="0"/>
            </a:br>
            <a:r>
              <a:rPr lang="en-US" sz="1600" smtClean="0"/>
              <a:t>Z. Geographic Locations</a:t>
            </a:r>
          </a:p>
        </p:txBody>
      </p:sp>
      <p:pic>
        <p:nvPicPr>
          <p:cNvPr id="4" name="Picture 2"/>
          <p:cNvPicPr>
            <a:picLocks noChangeAspect="1" noChangeArrowheads="1"/>
          </p:cNvPicPr>
          <p:nvPr/>
        </p:nvPicPr>
        <p:blipFill>
          <a:blip r:embed="rId2"/>
          <a:srcRect/>
          <a:stretch>
            <a:fillRect/>
          </a:stretch>
        </p:blipFill>
        <p:spPr bwMode="auto">
          <a:xfrm>
            <a:off x="4876800" y="1066800"/>
            <a:ext cx="1313121" cy="1447800"/>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pic>
        <p:nvPicPr>
          <p:cNvPr id="18437"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8438"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8439"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pic>
        <p:nvPicPr>
          <p:cNvPr id="2052" name="Picture 4"/>
          <p:cNvPicPr>
            <a:picLocks noChangeAspect="1" noChangeArrowheads="1"/>
          </p:cNvPicPr>
          <p:nvPr/>
        </p:nvPicPr>
        <p:blipFill>
          <a:blip r:embed="rId6"/>
          <a:srcRect/>
          <a:stretch>
            <a:fillRect/>
          </a:stretch>
        </p:blipFill>
        <p:spPr bwMode="auto">
          <a:xfrm>
            <a:off x="4953000" y="4419600"/>
            <a:ext cx="3507557"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5" name="Picture 7"/>
          <p:cNvPicPr>
            <a:picLocks noChangeAspect="1" noChangeArrowheads="1"/>
          </p:cNvPicPr>
          <p:nvPr/>
        </p:nvPicPr>
        <p:blipFill>
          <a:blip r:embed="rId7"/>
          <a:srcRect/>
          <a:stretch>
            <a:fillRect/>
          </a:stretch>
        </p:blipFill>
        <p:spPr bwMode="auto">
          <a:xfrm>
            <a:off x="4953000" y="2895600"/>
            <a:ext cx="26670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z="4000" b="1" smtClean="0"/>
              <a:t>MeSH Indexing</a:t>
            </a:r>
          </a:p>
        </p:txBody>
      </p:sp>
      <p:pic>
        <p:nvPicPr>
          <p:cNvPr id="19459" name="Picture 2"/>
          <p:cNvPicPr>
            <a:picLocks noGrp="1" noChangeAspect="1" noChangeArrowheads="1"/>
          </p:cNvPicPr>
          <p:nvPr>
            <p:ph idx="1"/>
          </p:nvPr>
        </p:nvPicPr>
        <p:blipFill>
          <a:blip r:embed="rId2"/>
          <a:srcRect/>
          <a:stretch>
            <a:fillRect/>
          </a:stretch>
        </p:blipFill>
        <p:spPr>
          <a:xfrm>
            <a:off x="685800" y="1447800"/>
            <a:ext cx="4892675" cy="4530725"/>
          </a:xfrm>
        </p:spPr>
      </p:pic>
      <p:pic>
        <p:nvPicPr>
          <p:cNvPr id="1027" name="Picture 3"/>
          <p:cNvPicPr>
            <a:picLocks noChangeAspect="1" noChangeArrowheads="1"/>
          </p:cNvPicPr>
          <p:nvPr/>
        </p:nvPicPr>
        <p:blipFill>
          <a:blip r:embed="rId3"/>
          <a:srcRect/>
          <a:stretch>
            <a:fillRect/>
          </a:stretch>
        </p:blipFill>
        <p:spPr bwMode="auto">
          <a:xfrm>
            <a:off x="5257800" y="1524000"/>
            <a:ext cx="3352800" cy="4037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61" name="Picture 5"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19462"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9463" name="Picture 7"/>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
        <p:nvSpPr>
          <p:cNvPr id="9" name="TextBox 8"/>
          <p:cNvSpPr txBox="1"/>
          <p:nvPr/>
        </p:nvSpPr>
        <p:spPr>
          <a:xfrm>
            <a:off x="7010400" y="5638800"/>
            <a:ext cx="1981200" cy="461963"/>
          </a:xfrm>
          <a:prstGeom prst="rect">
            <a:avLst/>
          </a:prstGeom>
          <a:noFill/>
        </p:spPr>
        <p:txBody>
          <a:bodyPr wrap="none">
            <a:spAutoFit/>
          </a:bodyPr>
          <a:lstStyle/>
          <a:p>
            <a:pPr>
              <a:defRPr/>
            </a:pPr>
            <a:r>
              <a:rPr lang="en-US" dirty="0">
                <a:latin typeface="+mn-lt"/>
              </a:rPr>
              <a:t>Source: NLM</a:t>
            </a:r>
            <a:endParaRPr lang="en-US" dirty="0">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b="1" smtClean="0"/>
              <a:t>MeSH Indexing</a:t>
            </a:r>
          </a:p>
        </p:txBody>
      </p:sp>
      <p:pic>
        <p:nvPicPr>
          <p:cNvPr id="20483"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20484"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20485"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pic>
        <p:nvPicPr>
          <p:cNvPr id="20486" name="Picture 2"/>
          <p:cNvPicPr>
            <a:picLocks noGrp="1" noChangeAspect="1" noChangeArrowheads="1"/>
          </p:cNvPicPr>
          <p:nvPr>
            <p:ph idx="1"/>
          </p:nvPr>
        </p:nvPicPr>
        <p:blipFill>
          <a:blip r:embed="rId5"/>
          <a:srcRect/>
          <a:stretch>
            <a:fillRect/>
          </a:stretch>
        </p:blipFill>
        <p:spPr>
          <a:xfrm>
            <a:off x="457200" y="990600"/>
            <a:ext cx="7913688" cy="923925"/>
          </a:xfrm>
        </p:spPr>
      </p:pic>
      <p:pic>
        <p:nvPicPr>
          <p:cNvPr id="20487" name="Picture 3"/>
          <p:cNvPicPr>
            <a:picLocks noChangeAspect="1" noChangeArrowheads="1"/>
          </p:cNvPicPr>
          <p:nvPr/>
        </p:nvPicPr>
        <p:blipFill>
          <a:blip r:embed="rId6"/>
          <a:srcRect/>
          <a:stretch>
            <a:fillRect/>
          </a:stretch>
        </p:blipFill>
        <p:spPr bwMode="auto">
          <a:xfrm>
            <a:off x="2819400" y="1905000"/>
            <a:ext cx="5562600" cy="4267200"/>
          </a:xfrm>
          <a:prstGeom prst="rect">
            <a:avLst/>
          </a:prstGeom>
          <a:noFill/>
          <a:ln w="9525">
            <a:noFill/>
            <a:miter lim="800000"/>
            <a:headEnd/>
            <a:tailEnd/>
          </a:ln>
        </p:spPr>
      </p:pic>
      <p:cxnSp>
        <p:nvCxnSpPr>
          <p:cNvPr id="20488" name="Straight Connector 11"/>
          <p:cNvCxnSpPr>
            <a:cxnSpLocks noChangeShapeType="1"/>
          </p:cNvCxnSpPr>
          <p:nvPr/>
        </p:nvCxnSpPr>
        <p:spPr bwMode="auto">
          <a:xfrm rot="5400000">
            <a:off x="2438401" y="2971800"/>
            <a:ext cx="609600" cy="3175"/>
          </a:xfrm>
          <a:prstGeom prst="line">
            <a:avLst/>
          </a:prstGeom>
          <a:noFill/>
          <a:ln w="9525" algn="ctr">
            <a:solidFill>
              <a:schemeClr val="tx1"/>
            </a:solidFill>
            <a:round/>
            <a:headEnd/>
            <a:tailEnd/>
          </a:ln>
        </p:spPr>
      </p:cxnSp>
      <p:sp>
        <p:nvSpPr>
          <p:cNvPr id="20489" name="Right Arrow 12"/>
          <p:cNvSpPr>
            <a:spLocks noChangeArrowheads="1"/>
          </p:cNvSpPr>
          <p:nvPr/>
        </p:nvSpPr>
        <p:spPr bwMode="auto">
          <a:xfrm>
            <a:off x="2514600" y="4267200"/>
            <a:ext cx="381000" cy="76200"/>
          </a:xfrm>
          <a:prstGeom prst="right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sp>
        <p:nvSpPr>
          <p:cNvPr id="20490" name="Right Arrow 13"/>
          <p:cNvSpPr>
            <a:spLocks noChangeArrowheads="1"/>
          </p:cNvSpPr>
          <p:nvPr/>
        </p:nvSpPr>
        <p:spPr bwMode="auto">
          <a:xfrm>
            <a:off x="2514600" y="4953000"/>
            <a:ext cx="381000" cy="76200"/>
          </a:xfrm>
          <a:prstGeom prst="right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sp>
        <p:nvSpPr>
          <p:cNvPr id="20491" name="Right Arrow 14"/>
          <p:cNvSpPr>
            <a:spLocks noChangeArrowheads="1"/>
          </p:cNvSpPr>
          <p:nvPr/>
        </p:nvSpPr>
        <p:spPr bwMode="auto">
          <a:xfrm>
            <a:off x="2514600" y="3657600"/>
            <a:ext cx="381000" cy="76200"/>
          </a:xfrm>
          <a:prstGeom prst="right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sp>
        <p:nvSpPr>
          <p:cNvPr id="20492" name="Right Arrow 15"/>
          <p:cNvSpPr>
            <a:spLocks noChangeArrowheads="1"/>
          </p:cNvSpPr>
          <p:nvPr/>
        </p:nvSpPr>
        <p:spPr bwMode="auto">
          <a:xfrm>
            <a:off x="2514600" y="5105400"/>
            <a:ext cx="381000" cy="76200"/>
          </a:xfrm>
          <a:prstGeom prst="right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sp>
        <p:nvSpPr>
          <p:cNvPr id="17" name="TextBox 16"/>
          <p:cNvSpPr txBox="1"/>
          <p:nvPr/>
        </p:nvSpPr>
        <p:spPr>
          <a:xfrm>
            <a:off x="762000" y="2819400"/>
            <a:ext cx="1801813" cy="338138"/>
          </a:xfrm>
          <a:prstGeom prst="rect">
            <a:avLst/>
          </a:prstGeom>
          <a:noFill/>
        </p:spPr>
        <p:txBody>
          <a:bodyPr wrap="none">
            <a:spAutoFit/>
          </a:bodyPr>
          <a:lstStyle/>
          <a:p>
            <a:pPr>
              <a:defRPr/>
            </a:pPr>
            <a:r>
              <a:rPr lang="en-US" sz="1600" dirty="0">
                <a:latin typeface="+mn-lt"/>
              </a:rPr>
              <a:t>Genes/Chemicals</a:t>
            </a:r>
            <a:endParaRPr lang="en-US" sz="1600" dirty="0">
              <a:latin typeface="+mn-lt"/>
            </a:endParaRPr>
          </a:p>
        </p:txBody>
      </p:sp>
      <p:cxnSp>
        <p:nvCxnSpPr>
          <p:cNvPr id="20494" name="Straight Connector 18"/>
          <p:cNvCxnSpPr>
            <a:cxnSpLocks noChangeShapeType="1"/>
          </p:cNvCxnSpPr>
          <p:nvPr/>
        </p:nvCxnSpPr>
        <p:spPr bwMode="auto">
          <a:xfrm rot="5400000">
            <a:off x="1524001" y="4419600"/>
            <a:ext cx="1524000" cy="3175"/>
          </a:xfrm>
          <a:prstGeom prst="line">
            <a:avLst/>
          </a:prstGeom>
          <a:noFill/>
          <a:ln w="9525" algn="ctr">
            <a:solidFill>
              <a:schemeClr val="tx1"/>
            </a:solidFill>
            <a:round/>
            <a:headEnd/>
            <a:tailEnd/>
          </a:ln>
        </p:spPr>
      </p:cxnSp>
      <p:sp>
        <p:nvSpPr>
          <p:cNvPr id="20" name="TextBox 19"/>
          <p:cNvSpPr txBox="1"/>
          <p:nvPr/>
        </p:nvSpPr>
        <p:spPr>
          <a:xfrm>
            <a:off x="762000" y="4114800"/>
            <a:ext cx="1514475" cy="369888"/>
          </a:xfrm>
          <a:prstGeom prst="rect">
            <a:avLst/>
          </a:prstGeom>
          <a:noFill/>
        </p:spPr>
        <p:txBody>
          <a:bodyPr wrap="none">
            <a:spAutoFit/>
          </a:bodyPr>
          <a:lstStyle/>
          <a:p>
            <a:pPr>
              <a:defRPr/>
            </a:pPr>
            <a:r>
              <a:rPr lang="en-US" sz="1800" dirty="0" err="1">
                <a:latin typeface="+mn-lt"/>
              </a:rPr>
              <a:t>MeSH</a:t>
            </a:r>
            <a:r>
              <a:rPr lang="en-US" sz="1800" dirty="0">
                <a:latin typeface="+mn-lt"/>
              </a:rPr>
              <a:t> Terms</a:t>
            </a:r>
          </a:p>
        </p:txBody>
      </p:sp>
      <p:sp>
        <p:nvSpPr>
          <p:cNvPr id="20496" name="Up Arrow 17"/>
          <p:cNvSpPr>
            <a:spLocks noChangeArrowheads="1"/>
          </p:cNvSpPr>
          <p:nvPr/>
        </p:nvSpPr>
        <p:spPr bwMode="auto">
          <a:xfrm>
            <a:off x="5867400" y="3733800"/>
            <a:ext cx="152400" cy="228600"/>
          </a:xfrm>
          <a:prstGeom prst="up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sp>
        <p:nvSpPr>
          <p:cNvPr id="20497" name="Up Arrow 20"/>
          <p:cNvSpPr>
            <a:spLocks noChangeArrowheads="1"/>
          </p:cNvSpPr>
          <p:nvPr/>
        </p:nvSpPr>
        <p:spPr bwMode="auto">
          <a:xfrm>
            <a:off x="7086600" y="3962400"/>
            <a:ext cx="152400" cy="228600"/>
          </a:xfrm>
          <a:prstGeom prst="up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sp>
        <p:nvSpPr>
          <p:cNvPr id="20498" name="Up Arrow 21"/>
          <p:cNvSpPr>
            <a:spLocks noChangeArrowheads="1"/>
          </p:cNvSpPr>
          <p:nvPr/>
        </p:nvSpPr>
        <p:spPr bwMode="auto">
          <a:xfrm>
            <a:off x="5334000" y="5029200"/>
            <a:ext cx="152400" cy="228600"/>
          </a:xfrm>
          <a:prstGeom prst="up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sp>
        <p:nvSpPr>
          <p:cNvPr id="20499" name="Up Arrow 22"/>
          <p:cNvSpPr>
            <a:spLocks noChangeArrowheads="1"/>
          </p:cNvSpPr>
          <p:nvPr/>
        </p:nvSpPr>
        <p:spPr bwMode="auto">
          <a:xfrm>
            <a:off x="6629400" y="5410200"/>
            <a:ext cx="152400" cy="228600"/>
          </a:xfrm>
          <a:prstGeom prst="up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z="4000" b="1" smtClean="0"/>
              <a:t>Information Overload</a:t>
            </a:r>
          </a:p>
        </p:txBody>
      </p:sp>
      <p:graphicFrame>
        <p:nvGraphicFramePr>
          <p:cNvPr id="4" name="Content Placeholder 3"/>
          <p:cNvGraphicFramePr>
            <a:graphicFrameLocks noGrp="1"/>
          </p:cNvGraphicFramePr>
          <p:nvPr>
            <p:ph idx="1"/>
          </p:nvPr>
        </p:nvGraphicFramePr>
        <p:xfrm>
          <a:off x="457200" y="1600200"/>
          <a:ext cx="86868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800600" y="5486400"/>
            <a:ext cx="1447800" cy="461963"/>
          </a:xfrm>
          <a:prstGeom prst="rect">
            <a:avLst/>
          </a:prstGeom>
          <a:noFill/>
        </p:spPr>
        <p:txBody>
          <a:bodyPr>
            <a:spAutoFit/>
          </a:bodyPr>
          <a:lstStyle/>
          <a:p>
            <a:pPr algn="ctr">
              <a:buFont typeface="Arial" pitchFamily="34" charset="0"/>
              <a:buChar char="•"/>
              <a:defRPr/>
            </a:pPr>
            <a:r>
              <a:rPr lang="en-US" dirty="0">
                <a:latin typeface="+mn-lt"/>
              </a:rPr>
              <a:t> </a:t>
            </a:r>
            <a:r>
              <a:rPr lang="en-US" sz="1600" dirty="0">
                <a:latin typeface="+mn-lt"/>
              </a:rPr>
              <a:t>p53</a:t>
            </a:r>
          </a:p>
        </p:txBody>
      </p:sp>
      <p:sp>
        <p:nvSpPr>
          <p:cNvPr id="6" name="TextBox 5"/>
          <p:cNvSpPr txBox="1"/>
          <p:nvPr/>
        </p:nvSpPr>
        <p:spPr>
          <a:xfrm>
            <a:off x="762000" y="3505200"/>
            <a:ext cx="1466850" cy="830263"/>
          </a:xfrm>
          <a:prstGeom prst="rect">
            <a:avLst/>
          </a:prstGeom>
          <a:noFill/>
        </p:spPr>
        <p:txBody>
          <a:bodyPr wrap="none">
            <a:spAutoFit/>
          </a:bodyPr>
          <a:lstStyle/>
          <a:p>
            <a:pPr algn="ctr">
              <a:defRPr/>
            </a:pPr>
            <a:r>
              <a:rPr lang="en-US" b="1" dirty="0">
                <a:latin typeface="+mn-lt"/>
              </a:rPr>
              <a:t>5,200</a:t>
            </a:r>
            <a:endParaRPr lang="en-US" b="1" dirty="0">
              <a:latin typeface="+mn-lt"/>
            </a:endParaRPr>
          </a:p>
          <a:p>
            <a:pPr algn="ctr">
              <a:defRPr/>
            </a:pPr>
            <a:r>
              <a:rPr lang="en-US" b="1" dirty="0">
                <a:latin typeface="+mn-lt"/>
              </a:rPr>
              <a:t>Journals</a:t>
            </a:r>
          </a:p>
        </p:txBody>
      </p:sp>
      <p:pic>
        <p:nvPicPr>
          <p:cNvPr id="21510" name="Picture 4"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2151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21512" name="Picture 6"/>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b="1" smtClean="0"/>
              <a:t>How to</a:t>
            </a:r>
          </a:p>
        </p:txBody>
      </p:sp>
      <p:pic>
        <p:nvPicPr>
          <p:cNvPr id="4099"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4100"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4101"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graphicFrame>
        <p:nvGraphicFramePr>
          <p:cNvPr id="11" name="Content Placeholder 10"/>
          <p:cNvGraphicFramePr>
            <a:graphicFrameLocks noGrp="1"/>
          </p:cNvGraphicFramePr>
          <p:nvPr>
            <p:ph idx="1"/>
          </p:nvPr>
        </p:nvGraphicFramePr>
        <p:xfrm>
          <a:off x="381000" y="1143000"/>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z="4000" b="1" smtClean="0"/>
              <a:t>PubMed Search</a:t>
            </a:r>
          </a:p>
        </p:txBody>
      </p:sp>
      <p:sp>
        <p:nvSpPr>
          <p:cNvPr id="3" name="Content Placeholder 2"/>
          <p:cNvSpPr>
            <a:spLocks noGrp="1"/>
          </p:cNvSpPr>
          <p:nvPr>
            <p:ph idx="1"/>
          </p:nvPr>
        </p:nvSpPr>
        <p:spPr/>
        <p:txBody>
          <a:bodyPr/>
          <a:lstStyle/>
          <a:p>
            <a:pPr>
              <a:defRPr/>
            </a:pPr>
            <a:r>
              <a:rPr lang="en-US" dirty="0" smtClean="0"/>
              <a:t>Retrieve published articles </a:t>
            </a:r>
          </a:p>
          <a:p>
            <a:pPr lvl="1">
              <a:buFont typeface="Wingdings" pitchFamily="2" charset="2"/>
              <a:buNone/>
              <a:defRPr/>
            </a:pPr>
            <a:r>
              <a:rPr lang="en-US" dirty="0" smtClean="0">
                <a:solidFill>
                  <a:schemeClr val="bg1">
                    <a:lumMod val="50000"/>
                    <a:lumOff val="50000"/>
                  </a:schemeClr>
                </a:solidFill>
              </a:rPr>
              <a:t>on</a:t>
            </a:r>
          </a:p>
          <a:p>
            <a:pPr lvl="1">
              <a:defRPr/>
            </a:pPr>
            <a:r>
              <a:rPr lang="en-US" dirty="0" smtClean="0">
                <a:solidFill>
                  <a:schemeClr val="tx1">
                    <a:lumMod val="60000"/>
                    <a:lumOff val="40000"/>
                  </a:schemeClr>
                </a:solidFill>
              </a:rPr>
              <a:t>Dengue outbreaks</a:t>
            </a:r>
          </a:p>
          <a:p>
            <a:pPr lvl="1">
              <a:defRPr/>
            </a:pPr>
            <a:r>
              <a:rPr lang="en-US" dirty="0" smtClean="0">
                <a:solidFill>
                  <a:schemeClr val="tx1">
                    <a:lumMod val="60000"/>
                    <a:lumOff val="40000"/>
                  </a:schemeClr>
                </a:solidFill>
              </a:rPr>
              <a:t>Dengue outbreaks in India</a:t>
            </a:r>
          </a:p>
          <a:p>
            <a:pPr lvl="1">
              <a:defRPr/>
            </a:pPr>
            <a:r>
              <a:rPr lang="en-US" dirty="0" smtClean="0">
                <a:solidFill>
                  <a:schemeClr val="tx1">
                    <a:lumMod val="60000"/>
                    <a:lumOff val="40000"/>
                  </a:schemeClr>
                </a:solidFill>
              </a:rPr>
              <a:t>Dengue outbreaks outside India</a:t>
            </a:r>
          </a:p>
          <a:p>
            <a:pPr lvl="1">
              <a:buFont typeface="Wingdings" pitchFamily="2" charset="2"/>
              <a:buNone/>
              <a:defRPr/>
            </a:pPr>
            <a:endParaRPr lang="en-US" dirty="0" smtClean="0"/>
          </a:p>
          <a:p>
            <a:pPr lvl="1">
              <a:buFont typeface="Wingdings" pitchFamily="2" charset="2"/>
              <a:buNone/>
              <a:defRPr/>
            </a:pPr>
            <a:r>
              <a:rPr lang="en-US" dirty="0" smtClean="0">
                <a:solidFill>
                  <a:schemeClr val="bg1">
                    <a:lumMod val="50000"/>
                    <a:lumOff val="50000"/>
                  </a:schemeClr>
                </a:solidFill>
              </a:rPr>
              <a:t>including</a:t>
            </a:r>
          </a:p>
          <a:p>
            <a:pPr lvl="1">
              <a:defRPr/>
            </a:pPr>
            <a:r>
              <a:rPr lang="en-US" dirty="0" smtClean="0">
                <a:solidFill>
                  <a:schemeClr val="tx1">
                    <a:lumMod val="60000"/>
                    <a:lumOff val="40000"/>
                  </a:schemeClr>
                </a:solidFill>
              </a:rPr>
              <a:t>Statistical and numerical data on dengue outbreaks</a:t>
            </a:r>
          </a:p>
          <a:p>
            <a:pPr lvl="1">
              <a:defRPr/>
            </a:pPr>
            <a:endParaRPr lang="en-US" dirty="0"/>
          </a:p>
        </p:txBody>
      </p:sp>
      <p:pic>
        <p:nvPicPr>
          <p:cNvPr id="22532"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22533"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22534"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4000" b="1" smtClean="0"/>
              <a:t>PubMed Search: Dengue Outbreaks</a:t>
            </a:r>
          </a:p>
        </p:txBody>
      </p:sp>
      <p:pic>
        <p:nvPicPr>
          <p:cNvPr id="4100" name="Picture 4"/>
          <p:cNvPicPr>
            <a:picLocks noGrp="1" noChangeAspect="1" noChangeArrowheads="1"/>
          </p:cNvPicPr>
          <p:nvPr>
            <p:ph idx="1"/>
          </p:nvPr>
        </p:nvPicPr>
        <p:blipFill>
          <a:blip r:embed="rId2"/>
          <a:srcRect/>
          <a:stretch>
            <a:fillRect/>
          </a:stretch>
        </p:blipFill>
        <p:spPr>
          <a:xfrm>
            <a:off x="1676400" y="1143000"/>
            <a:ext cx="6324600"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9" name="Oval Callout 8"/>
          <p:cNvSpPr/>
          <p:nvPr/>
        </p:nvSpPr>
        <p:spPr bwMode="auto">
          <a:xfrm>
            <a:off x="2286000" y="2362200"/>
            <a:ext cx="914400" cy="685800"/>
          </a:xfrm>
          <a:prstGeom prst="wedgeEllipseCallout">
            <a:avLst>
              <a:gd name="adj1" fmla="val -41071"/>
              <a:gd name="adj2" fmla="val 65675"/>
            </a:avLst>
          </a:prstGeom>
          <a:solidFill>
            <a:schemeClr val="tx1">
              <a:lumMod val="40000"/>
              <a:lumOff val="60000"/>
            </a:schemeClr>
          </a:solidFill>
          <a:ln w="9525" cap="flat" cmpd="sng" algn="ctr">
            <a:solidFill>
              <a:srgbClr val="FF3300"/>
            </a:solidFill>
            <a:prstDash val="solid"/>
            <a:round/>
            <a:headEnd type="none" w="med" len="med"/>
            <a:tailEnd type="none" w="med" len="med"/>
          </a:ln>
          <a:effectLst/>
        </p:spPr>
        <p:txBody>
          <a:bodyPr wrap="none"/>
          <a:lstStyle/>
          <a:p>
            <a:pPr algn="ctr">
              <a:defRPr/>
            </a:pPr>
            <a:r>
              <a:rPr lang="en-US" dirty="0">
                <a:solidFill>
                  <a:srgbClr val="FF0000"/>
                </a:solidFill>
              </a:rPr>
              <a:t>1</a:t>
            </a:r>
          </a:p>
        </p:txBody>
      </p:sp>
      <p:sp>
        <p:nvSpPr>
          <p:cNvPr id="10" name="TextBox 9"/>
          <p:cNvSpPr txBox="1"/>
          <p:nvPr/>
        </p:nvSpPr>
        <p:spPr>
          <a:xfrm>
            <a:off x="1619250" y="5715000"/>
            <a:ext cx="668655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dirty="0">
                <a:hlinkClick r:id="rId3"/>
              </a:rPr>
              <a:t>http://www.ncbi.nlm.nih.gov/mesh?itool=sidebar</a:t>
            </a:r>
            <a:endParaRPr lang="en-US" dirty="0"/>
          </a:p>
        </p:txBody>
      </p:sp>
      <p:pic>
        <p:nvPicPr>
          <p:cNvPr id="23558"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2355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23560"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z="4000" b="1" smtClean="0"/>
              <a:t>PubMed Search: Dengue Outbreaks</a:t>
            </a:r>
            <a:br>
              <a:rPr lang="en-US" sz="4000" b="1" smtClean="0"/>
            </a:br>
            <a:r>
              <a:rPr lang="en-US" sz="3200" b="1" smtClean="0"/>
              <a:t>MESH DATABASE</a:t>
            </a:r>
          </a:p>
        </p:txBody>
      </p:sp>
      <p:pic>
        <p:nvPicPr>
          <p:cNvPr id="5122" name="Picture 2"/>
          <p:cNvPicPr>
            <a:picLocks noGrp="1" noChangeAspect="1" noChangeArrowheads="1"/>
          </p:cNvPicPr>
          <p:nvPr>
            <p:ph idx="1"/>
          </p:nvPr>
        </p:nvPicPr>
        <p:blipFill>
          <a:blip r:embed="rId2"/>
          <a:srcRect/>
          <a:stretch>
            <a:fillRect/>
          </a:stretch>
        </p:blipFill>
        <p:spPr>
          <a:xfrm>
            <a:off x="762000" y="1447800"/>
            <a:ext cx="7461276"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24580"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2458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24582"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
        <p:nvSpPr>
          <p:cNvPr id="8" name="TextBox 7"/>
          <p:cNvSpPr txBox="1"/>
          <p:nvPr/>
        </p:nvSpPr>
        <p:spPr>
          <a:xfrm>
            <a:off x="3048000" y="2286000"/>
            <a:ext cx="992188" cy="369888"/>
          </a:xfrm>
          <a:prstGeom prst="rect">
            <a:avLst/>
          </a:prstGeom>
          <a:noFill/>
        </p:spPr>
        <p:txBody>
          <a:bodyPr wrap="none">
            <a:spAutoFit/>
          </a:bodyPr>
          <a:lstStyle/>
          <a:p>
            <a:pPr>
              <a:defRPr/>
            </a:pPr>
            <a:r>
              <a:rPr lang="en-US" sz="1800" dirty="0">
                <a:solidFill>
                  <a:schemeClr val="bg1"/>
                </a:solidFill>
                <a:latin typeface="+mn-lt"/>
              </a:rPr>
              <a:t>Dengue</a:t>
            </a:r>
            <a:endParaRPr lang="en-US" sz="1800" dirty="0">
              <a:solidFill>
                <a:schemeClr val="bg1"/>
              </a:solidFill>
              <a:latin typeface="+mn-lt"/>
            </a:endParaRPr>
          </a:p>
        </p:txBody>
      </p:sp>
      <p:sp>
        <p:nvSpPr>
          <p:cNvPr id="9" name="Oval Callout 8"/>
          <p:cNvSpPr/>
          <p:nvPr/>
        </p:nvSpPr>
        <p:spPr bwMode="auto">
          <a:xfrm>
            <a:off x="6019800" y="1676400"/>
            <a:ext cx="914400" cy="685800"/>
          </a:xfrm>
          <a:prstGeom prst="wedgeEllipseCallout">
            <a:avLst>
              <a:gd name="adj1" fmla="val -41071"/>
              <a:gd name="adj2" fmla="val 65675"/>
            </a:avLst>
          </a:prstGeom>
          <a:solidFill>
            <a:schemeClr val="tx1">
              <a:lumMod val="40000"/>
              <a:lumOff val="60000"/>
            </a:schemeClr>
          </a:solidFill>
          <a:ln w="9525" cap="flat" cmpd="sng" algn="ctr">
            <a:solidFill>
              <a:srgbClr val="FF3300"/>
            </a:solidFill>
            <a:prstDash val="solid"/>
            <a:round/>
            <a:headEnd type="none" w="med" len="med"/>
            <a:tailEnd type="none" w="med" len="med"/>
          </a:ln>
          <a:effectLst/>
        </p:spPr>
        <p:txBody>
          <a:bodyPr wrap="none"/>
          <a:lstStyle/>
          <a:p>
            <a:pPr algn="ctr">
              <a:defRPr/>
            </a:pPr>
            <a:r>
              <a:rPr lang="en-US" dirty="0">
                <a:solidFill>
                  <a:srgbClr val="FF0000"/>
                </a:solidFill>
                <a:latin typeface="+mn-lt"/>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z="4000" b="1" smtClean="0"/>
              <a:t>PubMed Search: Building Query</a:t>
            </a:r>
          </a:p>
        </p:txBody>
      </p:sp>
      <p:pic>
        <p:nvPicPr>
          <p:cNvPr id="6146" name="Picture 2"/>
          <p:cNvPicPr>
            <a:picLocks noGrp="1" noChangeAspect="1" noChangeArrowheads="1"/>
          </p:cNvPicPr>
          <p:nvPr>
            <p:ph idx="1"/>
          </p:nvPr>
        </p:nvPicPr>
        <p:blipFill>
          <a:blip r:embed="rId2"/>
          <a:srcRect/>
          <a:stretch>
            <a:fillRect/>
          </a:stretch>
        </p:blipFill>
        <p:spPr>
          <a:xfrm>
            <a:off x="457200" y="1219200"/>
            <a:ext cx="8229600" cy="4437063"/>
          </a:xfrm>
          <a:effectLst>
            <a:outerShdw blurRad="292100" dist="139700" dir="2700000" algn="tl" rotWithShape="0">
              <a:srgbClr val="333333">
                <a:alpha val="65000"/>
              </a:srgbClr>
            </a:outerShdw>
          </a:effectLst>
        </p:spPr>
      </p:pic>
      <p:pic>
        <p:nvPicPr>
          <p:cNvPr id="25604" name="Picture 12"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2560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25606" name="Picture 14"/>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z="4400" b="1" smtClean="0"/>
              <a:t>PubMed Search: Building Query</a:t>
            </a:r>
            <a:endParaRPr lang="en-US" smtClean="0"/>
          </a:p>
        </p:txBody>
      </p:sp>
      <p:pic>
        <p:nvPicPr>
          <p:cNvPr id="7170" name="Picture 2"/>
          <p:cNvPicPr>
            <a:picLocks noGrp="1" noChangeAspect="1" noChangeArrowheads="1"/>
          </p:cNvPicPr>
          <p:nvPr>
            <p:ph idx="1"/>
          </p:nvPr>
        </p:nvPicPr>
        <p:blipFill>
          <a:blip r:embed="rId2"/>
          <a:srcRect/>
          <a:stretch>
            <a:fillRect/>
          </a:stretch>
        </p:blipFill>
        <p:spPr>
          <a:xfrm>
            <a:off x="609600" y="1066800"/>
            <a:ext cx="7772400" cy="494321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26628" name="Picture 3"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2662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26630" name="Picture 5"/>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4400" b="1" smtClean="0"/>
              <a:t>PubMed Search: Building Query</a:t>
            </a:r>
            <a:endParaRPr lang="en-US" smtClean="0"/>
          </a:p>
        </p:txBody>
      </p:sp>
      <p:pic>
        <p:nvPicPr>
          <p:cNvPr id="27651" name="Picture 2"/>
          <p:cNvPicPr>
            <a:picLocks noGrp="1" noChangeAspect="1" noChangeArrowheads="1"/>
          </p:cNvPicPr>
          <p:nvPr>
            <p:ph idx="1"/>
          </p:nvPr>
        </p:nvPicPr>
        <p:blipFill>
          <a:blip r:embed="rId2"/>
          <a:srcRect/>
          <a:stretch>
            <a:fillRect/>
          </a:stretch>
        </p:blipFill>
        <p:spPr>
          <a:xfrm>
            <a:off x="838200" y="1447800"/>
            <a:ext cx="7620000" cy="4672013"/>
          </a:xfrm>
        </p:spPr>
      </p:pic>
      <p:sp>
        <p:nvSpPr>
          <p:cNvPr id="5" name="Oval Callout 4"/>
          <p:cNvSpPr/>
          <p:nvPr/>
        </p:nvSpPr>
        <p:spPr bwMode="auto">
          <a:xfrm>
            <a:off x="1981200" y="2514600"/>
            <a:ext cx="914400" cy="685800"/>
          </a:xfrm>
          <a:prstGeom prst="wedgeEllipseCallout">
            <a:avLst>
              <a:gd name="adj1" fmla="val -45833"/>
              <a:gd name="adj2" fmla="val 54564"/>
            </a:avLst>
          </a:prstGeom>
          <a:solidFill>
            <a:schemeClr val="tx1">
              <a:lumMod val="40000"/>
              <a:lumOff val="60000"/>
            </a:schemeClr>
          </a:solidFill>
          <a:ln w="9525" cap="flat" cmpd="sng" algn="ctr">
            <a:solidFill>
              <a:srgbClr val="FF3300"/>
            </a:solidFill>
            <a:prstDash val="solid"/>
            <a:round/>
            <a:headEnd type="none" w="med" len="med"/>
            <a:tailEnd type="none" w="med" len="med"/>
          </a:ln>
          <a:effectLst/>
        </p:spPr>
        <p:txBody>
          <a:bodyPr wrap="none"/>
          <a:lstStyle/>
          <a:p>
            <a:pPr algn="ctr">
              <a:defRPr/>
            </a:pPr>
            <a:r>
              <a:rPr lang="en-US" dirty="0">
                <a:solidFill>
                  <a:srgbClr val="FF0000"/>
                </a:solidFill>
                <a:latin typeface="+mn-lt"/>
              </a:rPr>
              <a:t>3</a:t>
            </a:r>
          </a:p>
        </p:txBody>
      </p:sp>
      <p:sp>
        <p:nvSpPr>
          <p:cNvPr id="6" name="Oval Callout 5"/>
          <p:cNvSpPr/>
          <p:nvPr/>
        </p:nvSpPr>
        <p:spPr bwMode="auto">
          <a:xfrm>
            <a:off x="1143000" y="4191000"/>
            <a:ext cx="914400" cy="685800"/>
          </a:xfrm>
          <a:prstGeom prst="wedgeEllipseCallout">
            <a:avLst>
              <a:gd name="adj1" fmla="val 57739"/>
              <a:gd name="adj2" fmla="val 76786"/>
            </a:avLst>
          </a:prstGeom>
          <a:solidFill>
            <a:schemeClr val="tx1">
              <a:lumMod val="40000"/>
              <a:lumOff val="60000"/>
            </a:schemeClr>
          </a:solidFill>
          <a:ln w="9525" cap="flat" cmpd="sng" algn="ctr">
            <a:solidFill>
              <a:srgbClr val="FF3300"/>
            </a:solidFill>
            <a:prstDash val="solid"/>
            <a:round/>
            <a:headEnd type="none" w="med" len="med"/>
            <a:tailEnd type="none" w="med" len="med"/>
          </a:ln>
          <a:effectLst/>
        </p:spPr>
        <p:txBody>
          <a:bodyPr wrap="none"/>
          <a:lstStyle/>
          <a:p>
            <a:pPr algn="ctr">
              <a:defRPr/>
            </a:pPr>
            <a:r>
              <a:rPr lang="en-US" dirty="0">
                <a:solidFill>
                  <a:srgbClr val="FF0000"/>
                </a:solidFill>
                <a:latin typeface="+mn-lt"/>
              </a:rPr>
              <a:t>4</a:t>
            </a:r>
          </a:p>
        </p:txBody>
      </p:sp>
      <p:sp>
        <p:nvSpPr>
          <p:cNvPr id="7" name="Oval Callout 6"/>
          <p:cNvSpPr/>
          <p:nvPr/>
        </p:nvSpPr>
        <p:spPr bwMode="auto">
          <a:xfrm>
            <a:off x="6019800" y="1676400"/>
            <a:ext cx="914400" cy="685800"/>
          </a:xfrm>
          <a:prstGeom prst="wedgeEllipseCallout">
            <a:avLst>
              <a:gd name="adj1" fmla="val -54166"/>
              <a:gd name="adj2" fmla="val 137104"/>
            </a:avLst>
          </a:prstGeom>
          <a:solidFill>
            <a:schemeClr val="tx1">
              <a:lumMod val="40000"/>
              <a:lumOff val="60000"/>
            </a:schemeClr>
          </a:solidFill>
          <a:ln w="9525" cap="flat" cmpd="sng" algn="ctr">
            <a:solidFill>
              <a:srgbClr val="FF3300"/>
            </a:solidFill>
            <a:prstDash val="solid"/>
            <a:round/>
            <a:headEnd type="none" w="med" len="med"/>
            <a:tailEnd type="none" w="med" len="med"/>
          </a:ln>
          <a:effectLst/>
        </p:spPr>
        <p:txBody>
          <a:bodyPr wrap="none"/>
          <a:lstStyle/>
          <a:p>
            <a:pPr algn="ctr">
              <a:defRPr/>
            </a:pPr>
            <a:r>
              <a:rPr lang="en-US" dirty="0">
                <a:solidFill>
                  <a:srgbClr val="FF0000"/>
                </a:solidFill>
                <a:latin typeface="+mn-lt"/>
              </a:rPr>
              <a:t>5</a:t>
            </a:r>
          </a:p>
        </p:txBody>
      </p:sp>
      <p:pic>
        <p:nvPicPr>
          <p:cNvPr id="27655" name="Picture 7"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27656"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27657" name="Picture 9"/>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z="4000" b="1" smtClean="0"/>
              <a:t>PubMed Search: Building Query</a:t>
            </a:r>
            <a:endParaRPr lang="en-US" smtClean="0"/>
          </a:p>
        </p:txBody>
      </p:sp>
      <p:pic>
        <p:nvPicPr>
          <p:cNvPr id="28675" name="Picture 2"/>
          <p:cNvPicPr>
            <a:picLocks noGrp="1" noChangeAspect="1" noChangeArrowheads="1"/>
          </p:cNvPicPr>
          <p:nvPr>
            <p:ph idx="1"/>
          </p:nvPr>
        </p:nvPicPr>
        <p:blipFill>
          <a:blip r:embed="rId2"/>
          <a:srcRect/>
          <a:stretch>
            <a:fillRect/>
          </a:stretch>
        </p:blipFill>
        <p:spPr>
          <a:xfrm>
            <a:off x="796925" y="1447800"/>
            <a:ext cx="7550150" cy="4683125"/>
          </a:xfrm>
        </p:spPr>
      </p:pic>
      <p:sp>
        <p:nvSpPr>
          <p:cNvPr id="5" name="Oval Callout 4"/>
          <p:cNvSpPr/>
          <p:nvPr/>
        </p:nvSpPr>
        <p:spPr bwMode="auto">
          <a:xfrm>
            <a:off x="6019800" y="1676400"/>
            <a:ext cx="914400" cy="685800"/>
          </a:xfrm>
          <a:prstGeom prst="wedgeEllipseCallout">
            <a:avLst>
              <a:gd name="adj1" fmla="val -166071"/>
              <a:gd name="adj2" fmla="val 18056"/>
            </a:avLst>
          </a:prstGeom>
          <a:solidFill>
            <a:schemeClr val="tx1">
              <a:lumMod val="40000"/>
              <a:lumOff val="60000"/>
            </a:schemeClr>
          </a:solidFill>
          <a:ln w="9525" cap="flat" cmpd="sng" algn="ctr">
            <a:solidFill>
              <a:srgbClr val="FF3300"/>
            </a:solidFill>
            <a:prstDash val="solid"/>
            <a:round/>
            <a:headEnd type="none" w="med" len="med"/>
            <a:tailEnd type="none" w="med" len="med"/>
          </a:ln>
          <a:effectLst/>
        </p:spPr>
        <p:txBody>
          <a:bodyPr wrap="none"/>
          <a:lstStyle/>
          <a:p>
            <a:pPr algn="ctr">
              <a:defRPr/>
            </a:pPr>
            <a:r>
              <a:rPr lang="en-US" dirty="0">
                <a:solidFill>
                  <a:srgbClr val="FF0000"/>
                </a:solidFill>
                <a:latin typeface="+mn-lt"/>
              </a:rPr>
              <a:t>6</a:t>
            </a:r>
          </a:p>
        </p:txBody>
      </p:sp>
      <p:pic>
        <p:nvPicPr>
          <p:cNvPr id="28677" name="Picture 5"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28678"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28679" name="Picture 7"/>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z="4000" b="1" smtClean="0"/>
              <a:t>PubMed Search: Building Query</a:t>
            </a:r>
            <a:endParaRPr lang="en-US" smtClean="0"/>
          </a:p>
        </p:txBody>
      </p:sp>
      <p:pic>
        <p:nvPicPr>
          <p:cNvPr id="29699" name="Picture 2"/>
          <p:cNvPicPr>
            <a:picLocks noGrp="1" noChangeAspect="1" noChangeArrowheads="1"/>
          </p:cNvPicPr>
          <p:nvPr>
            <p:ph idx="1"/>
          </p:nvPr>
        </p:nvPicPr>
        <p:blipFill>
          <a:blip r:embed="rId2"/>
          <a:srcRect/>
          <a:stretch>
            <a:fillRect/>
          </a:stretch>
        </p:blipFill>
        <p:spPr>
          <a:xfrm>
            <a:off x="782638" y="1524000"/>
            <a:ext cx="7578725" cy="4530725"/>
          </a:xfrm>
        </p:spPr>
      </p:pic>
      <p:sp>
        <p:nvSpPr>
          <p:cNvPr id="5" name="Oval Callout 4"/>
          <p:cNvSpPr/>
          <p:nvPr/>
        </p:nvSpPr>
        <p:spPr bwMode="auto">
          <a:xfrm>
            <a:off x="2438400" y="3429000"/>
            <a:ext cx="914400" cy="685800"/>
          </a:xfrm>
          <a:prstGeom prst="wedgeEllipseCallout">
            <a:avLst>
              <a:gd name="adj1" fmla="val -111310"/>
              <a:gd name="adj2" fmla="val 54564"/>
            </a:avLst>
          </a:prstGeom>
          <a:solidFill>
            <a:schemeClr val="tx1">
              <a:lumMod val="40000"/>
              <a:lumOff val="60000"/>
            </a:schemeClr>
          </a:solidFill>
          <a:ln w="9525" cap="flat" cmpd="sng" algn="ctr">
            <a:solidFill>
              <a:srgbClr val="FF3300"/>
            </a:solidFill>
            <a:prstDash val="solid"/>
            <a:round/>
            <a:headEnd type="none" w="med" len="med"/>
            <a:tailEnd type="none" w="med" len="med"/>
          </a:ln>
          <a:effectLst/>
        </p:spPr>
        <p:txBody>
          <a:bodyPr wrap="none"/>
          <a:lstStyle/>
          <a:p>
            <a:pPr algn="ctr">
              <a:defRPr/>
            </a:pPr>
            <a:r>
              <a:rPr lang="en-US" dirty="0">
                <a:solidFill>
                  <a:srgbClr val="FF0000"/>
                </a:solidFill>
                <a:latin typeface="+mn-lt"/>
              </a:rPr>
              <a:t>7</a:t>
            </a:r>
          </a:p>
        </p:txBody>
      </p:sp>
      <p:pic>
        <p:nvPicPr>
          <p:cNvPr id="29701" name="Picture 5"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29702"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29703" name="Picture 7"/>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4400" b="1" smtClean="0"/>
              <a:t>PubMed Search: Building Query</a:t>
            </a:r>
            <a:endParaRPr lang="en-US" smtClean="0"/>
          </a:p>
        </p:txBody>
      </p:sp>
      <p:pic>
        <p:nvPicPr>
          <p:cNvPr id="30723" name="Picture 2"/>
          <p:cNvPicPr>
            <a:picLocks noGrp="1" noChangeAspect="1" noChangeArrowheads="1"/>
          </p:cNvPicPr>
          <p:nvPr>
            <p:ph idx="1"/>
          </p:nvPr>
        </p:nvPicPr>
        <p:blipFill>
          <a:blip r:embed="rId2"/>
          <a:srcRect/>
          <a:stretch>
            <a:fillRect/>
          </a:stretch>
        </p:blipFill>
        <p:spPr>
          <a:xfrm>
            <a:off x="990600" y="1371600"/>
            <a:ext cx="7315200" cy="4530725"/>
          </a:xfrm>
        </p:spPr>
      </p:pic>
      <p:sp>
        <p:nvSpPr>
          <p:cNvPr id="5" name="Oval Callout 4"/>
          <p:cNvSpPr/>
          <p:nvPr/>
        </p:nvSpPr>
        <p:spPr bwMode="auto">
          <a:xfrm>
            <a:off x="2667000" y="2438400"/>
            <a:ext cx="457200" cy="457200"/>
          </a:xfrm>
          <a:prstGeom prst="wedgeEllipseCallout">
            <a:avLst>
              <a:gd name="adj1" fmla="val -148214"/>
              <a:gd name="adj2" fmla="val 92659"/>
            </a:avLst>
          </a:prstGeom>
          <a:solidFill>
            <a:schemeClr val="tx1">
              <a:lumMod val="40000"/>
              <a:lumOff val="60000"/>
            </a:schemeClr>
          </a:solidFill>
          <a:ln w="9525" cap="flat" cmpd="sng" algn="ctr">
            <a:solidFill>
              <a:srgbClr val="FF3300"/>
            </a:solidFill>
            <a:prstDash val="solid"/>
            <a:round/>
            <a:headEnd type="none" w="med" len="med"/>
            <a:tailEnd type="none" w="med" len="med"/>
          </a:ln>
          <a:effectLst/>
        </p:spPr>
        <p:txBody>
          <a:bodyPr wrap="none"/>
          <a:lstStyle/>
          <a:p>
            <a:pPr algn="ctr">
              <a:defRPr/>
            </a:pPr>
            <a:r>
              <a:rPr lang="en-US" dirty="0">
                <a:solidFill>
                  <a:srgbClr val="FF0000"/>
                </a:solidFill>
                <a:latin typeface="+mn-lt"/>
              </a:rPr>
              <a:t>8</a:t>
            </a:r>
          </a:p>
        </p:txBody>
      </p:sp>
      <p:sp>
        <p:nvSpPr>
          <p:cNvPr id="6" name="Oval Callout 5"/>
          <p:cNvSpPr/>
          <p:nvPr/>
        </p:nvSpPr>
        <p:spPr bwMode="auto">
          <a:xfrm>
            <a:off x="6705600" y="2209800"/>
            <a:ext cx="685800" cy="533400"/>
          </a:xfrm>
          <a:prstGeom prst="wedgeEllipseCallout">
            <a:avLst>
              <a:gd name="adj1" fmla="val -122421"/>
              <a:gd name="adj2" fmla="val 79054"/>
            </a:avLst>
          </a:prstGeom>
          <a:solidFill>
            <a:schemeClr val="tx1">
              <a:lumMod val="40000"/>
              <a:lumOff val="60000"/>
            </a:schemeClr>
          </a:solidFill>
          <a:ln w="9525" cap="flat" cmpd="sng" algn="ctr">
            <a:solidFill>
              <a:srgbClr val="FF3300"/>
            </a:solidFill>
            <a:prstDash val="solid"/>
            <a:round/>
            <a:headEnd type="none" w="med" len="med"/>
            <a:tailEnd type="none" w="med" len="med"/>
          </a:ln>
          <a:effectLst/>
        </p:spPr>
        <p:txBody>
          <a:bodyPr wrap="none"/>
          <a:lstStyle/>
          <a:p>
            <a:pPr algn="ctr">
              <a:defRPr/>
            </a:pPr>
            <a:r>
              <a:rPr lang="en-US" dirty="0">
                <a:solidFill>
                  <a:srgbClr val="FF0000"/>
                </a:solidFill>
                <a:latin typeface="+mn-lt"/>
              </a:rPr>
              <a:t>9</a:t>
            </a:r>
          </a:p>
        </p:txBody>
      </p:sp>
      <p:pic>
        <p:nvPicPr>
          <p:cNvPr id="30726" name="Picture 6"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3072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30728" name="Picture 8"/>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z="4000" b="1" smtClean="0"/>
              <a:t>PubMed Search: Building Query</a:t>
            </a:r>
            <a:endParaRPr lang="en-US" smtClean="0"/>
          </a:p>
        </p:txBody>
      </p:sp>
      <p:pic>
        <p:nvPicPr>
          <p:cNvPr id="31747" name="Picture 2"/>
          <p:cNvPicPr>
            <a:picLocks noGrp="1" noChangeAspect="1" noChangeArrowheads="1"/>
          </p:cNvPicPr>
          <p:nvPr>
            <p:ph idx="1"/>
          </p:nvPr>
        </p:nvPicPr>
        <p:blipFill>
          <a:blip r:embed="rId2"/>
          <a:srcRect/>
          <a:stretch>
            <a:fillRect/>
          </a:stretch>
        </p:blipFill>
        <p:spPr>
          <a:xfrm>
            <a:off x="990600" y="1371600"/>
            <a:ext cx="6653213" cy="4530725"/>
          </a:xfrm>
        </p:spPr>
      </p:pic>
      <p:sp>
        <p:nvSpPr>
          <p:cNvPr id="5" name="Oval Callout 4"/>
          <p:cNvSpPr/>
          <p:nvPr/>
        </p:nvSpPr>
        <p:spPr bwMode="auto">
          <a:xfrm flipH="1">
            <a:off x="1066800" y="2209800"/>
            <a:ext cx="685800" cy="762000"/>
          </a:xfrm>
          <a:prstGeom prst="wedgeEllipseCallout">
            <a:avLst>
              <a:gd name="adj1" fmla="val -119246"/>
              <a:gd name="adj2" fmla="val 49054"/>
            </a:avLst>
          </a:prstGeom>
          <a:solidFill>
            <a:schemeClr val="tx1">
              <a:lumMod val="40000"/>
              <a:lumOff val="60000"/>
            </a:schemeClr>
          </a:solidFill>
          <a:ln w="9525" cap="flat" cmpd="sng" algn="ctr">
            <a:solidFill>
              <a:srgbClr val="FF3300"/>
            </a:solidFill>
            <a:prstDash val="solid"/>
            <a:round/>
            <a:headEnd type="none" w="med" len="med"/>
            <a:tailEnd type="none" w="med" len="med"/>
          </a:ln>
          <a:effectLst/>
        </p:spPr>
        <p:txBody>
          <a:bodyPr wrap="none"/>
          <a:lstStyle/>
          <a:p>
            <a:pPr algn="ctr">
              <a:defRPr/>
            </a:pPr>
            <a:r>
              <a:rPr lang="en-US" dirty="0">
                <a:solidFill>
                  <a:srgbClr val="FF0000"/>
                </a:solidFill>
                <a:latin typeface="+mn-lt"/>
              </a:rPr>
              <a:t>10</a:t>
            </a:r>
          </a:p>
        </p:txBody>
      </p:sp>
      <p:pic>
        <p:nvPicPr>
          <p:cNvPr id="31749" name="Picture 5"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31750"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31751" name="Picture 7"/>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93738" y="809625"/>
            <a:ext cx="4564062" cy="1108075"/>
          </a:xfrm>
          <a:prstGeom prst="rect">
            <a:avLst/>
          </a:prstGeom>
          <a:noFill/>
          <a:ln w="9525">
            <a:noFill/>
            <a:miter lim="800000"/>
            <a:headEnd/>
            <a:tailEnd/>
          </a:ln>
          <a:effectLst/>
        </p:spPr>
        <p:txBody>
          <a:bodyPr wrap="none">
            <a:spAutoFit/>
          </a:bodyPr>
          <a:lstStyle/>
          <a:p>
            <a:pPr>
              <a:buFontTx/>
              <a:buChar char="•"/>
              <a:defRPr/>
            </a:pPr>
            <a:r>
              <a:rPr lang="en-US" sz="1600" b="1" dirty="0">
                <a:solidFill>
                  <a:schemeClr val="tx2"/>
                </a:solidFill>
                <a:latin typeface="Arial Unicode MS" pitchFamily="34" charset="-128"/>
              </a:rPr>
              <a:t>1990-1996</a:t>
            </a:r>
          </a:p>
          <a:p>
            <a:pPr>
              <a:defRPr/>
            </a:pPr>
            <a:r>
              <a:rPr lang="en-US" sz="1600" b="1" dirty="0">
                <a:solidFill>
                  <a:schemeClr val="tx1">
                    <a:lumMod val="40000"/>
                    <a:lumOff val="60000"/>
                  </a:schemeClr>
                </a:solidFill>
                <a:latin typeface="Arial Unicode MS" pitchFamily="34" charset="-128"/>
              </a:rPr>
              <a:t>University of Nebraska-Lincoln</a:t>
            </a:r>
          </a:p>
          <a:p>
            <a:pPr>
              <a:defRPr/>
            </a:pPr>
            <a:r>
              <a:rPr lang="en-US" sz="1600" b="1" dirty="0">
                <a:solidFill>
                  <a:schemeClr val="tx1">
                    <a:lumMod val="40000"/>
                    <a:lumOff val="60000"/>
                  </a:schemeClr>
                </a:solidFill>
                <a:latin typeface="Arial Unicode MS" pitchFamily="34" charset="-128"/>
              </a:rPr>
              <a:t>PhD. in Biochemistry</a:t>
            </a:r>
          </a:p>
          <a:p>
            <a:pPr>
              <a:defRPr/>
            </a:pPr>
            <a:r>
              <a:rPr lang="en-US" sz="1600" b="1" dirty="0">
                <a:solidFill>
                  <a:schemeClr val="tx2"/>
                </a:solidFill>
                <a:latin typeface="Arial Unicode MS" pitchFamily="34" charset="-128"/>
              </a:rPr>
              <a:t>Protein synthesis initiation in eukaryotic </a:t>
            </a:r>
            <a:r>
              <a:rPr lang="en-US" sz="1800" b="1" dirty="0">
                <a:solidFill>
                  <a:schemeClr val="tx2"/>
                </a:solidFill>
                <a:latin typeface="Arial Unicode MS" pitchFamily="34" charset="-128"/>
              </a:rPr>
              <a:t>system</a:t>
            </a:r>
          </a:p>
        </p:txBody>
      </p:sp>
      <p:sp>
        <p:nvSpPr>
          <p:cNvPr id="4099" name="Text Box 3"/>
          <p:cNvSpPr txBox="1">
            <a:spLocks noChangeArrowheads="1"/>
          </p:cNvSpPr>
          <p:nvPr/>
        </p:nvSpPr>
        <p:spPr bwMode="auto">
          <a:xfrm>
            <a:off x="685800" y="2057400"/>
            <a:ext cx="5761038" cy="1077913"/>
          </a:xfrm>
          <a:prstGeom prst="rect">
            <a:avLst/>
          </a:prstGeom>
          <a:noFill/>
          <a:ln w="9525">
            <a:noFill/>
            <a:miter lim="800000"/>
            <a:headEnd/>
            <a:tailEnd/>
          </a:ln>
          <a:effectLst/>
        </p:spPr>
        <p:txBody>
          <a:bodyPr wrap="none">
            <a:spAutoFit/>
          </a:bodyPr>
          <a:lstStyle/>
          <a:p>
            <a:pPr>
              <a:buFontTx/>
              <a:buChar char="•"/>
              <a:defRPr/>
            </a:pPr>
            <a:r>
              <a:rPr lang="en-US" sz="1600" b="1" dirty="0">
                <a:solidFill>
                  <a:schemeClr val="tx2"/>
                </a:solidFill>
                <a:latin typeface="Arial Unicode MS" pitchFamily="34" charset="-128"/>
              </a:rPr>
              <a:t>1997-2001</a:t>
            </a:r>
          </a:p>
          <a:p>
            <a:pPr>
              <a:defRPr/>
            </a:pPr>
            <a:r>
              <a:rPr lang="en-US" sz="1600" b="1" dirty="0">
                <a:solidFill>
                  <a:schemeClr val="tx1">
                    <a:lumMod val="40000"/>
                    <a:lumOff val="60000"/>
                  </a:schemeClr>
                </a:solidFill>
                <a:latin typeface="Arial Unicode MS" pitchFamily="34" charset="-128"/>
              </a:rPr>
              <a:t>Vanderbilt University School of </a:t>
            </a:r>
            <a:r>
              <a:rPr lang="en-US" sz="1600" b="1" dirty="0">
                <a:solidFill>
                  <a:schemeClr val="tx1">
                    <a:lumMod val="40000"/>
                    <a:lumOff val="60000"/>
                  </a:schemeClr>
                </a:solidFill>
                <a:latin typeface="Arial Unicode MS" pitchFamily="34" charset="-128"/>
              </a:rPr>
              <a:t>Medicine, Nashville</a:t>
            </a:r>
            <a:endParaRPr lang="en-US" sz="1600" b="1" dirty="0">
              <a:solidFill>
                <a:schemeClr val="tx1">
                  <a:lumMod val="40000"/>
                  <a:lumOff val="60000"/>
                </a:schemeClr>
              </a:solidFill>
              <a:latin typeface="Arial Unicode MS" pitchFamily="34" charset="-128"/>
            </a:endParaRPr>
          </a:p>
          <a:p>
            <a:pPr>
              <a:defRPr/>
            </a:pPr>
            <a:r>
              <a:rPr lang="en-US" sz="1600" b="1" dirty="0">
                <a:solidFill>
                  <a:schemeClr val="tx1">
                    <a:lumMod val="40000"/>
                    <a:lumOff val="60000"/>
                  </a:schemeClr>
                </a:solidFill>
                <a:latin typeface="Arial Unicode MS" pitchFamily="34" charset="-128"/>
              </a:rPr>
              <a:t>Research Fellow</a:t>
            </a:r>
          </a:p>
          <a:p>
            <a:pPr>
              <a:defRPr/>
            </a:pPr>
            <a:r>
              <a:rPr lang="en-US" sz="1600" b="1" dirty="0">
                <a:solidFill>
                  <a:schemeClr val="tx2"/>
                </a:solidFill>
                <a:latin typeface="Arial Unicode MS" pitchFamily="34" charset="-128"/>
              </a:rPr>
              <a:t>Epidermal Growth Factor (EGF) mediated signal transduction</a:t>
            </a:r>
          </a:p>
        </p:txBody>
      </p:sp>
      <p:sp>
        <p:nvSpPr>
          <p:cNvPr id="4100" name="Text Box 4"/>
          <p:cNvSpPr txBox="1">
            <a:spLocks noChangeArrowheads="1"/>
          </p:cNvSpPr>
          <p:nvPr/>
        </p:nvSpPr>
        <p:spPr bwMode="auto">
          <a:xfrm>
            <a:off x="685800" y="3276600"/>
            <a:ext cx="2506663" cy="830263"/>
          </a:xfrm>
          <a:prstGeom prst="rect">
            <a:avLst/>
          </a:prstGeom>
          <a:noFill/>
          <a:ln w="9525">
            <a:noFill/>
            <a:miter lim="800000"/>
            <a:headEnd/>
            <a:tailEnd/>
          </a:ln>
          <a:effectLst/>
        </p:spPr>
        <p:txBody>
          <a:bodyPr wrap="none">
            <a:spAutoFit/>
          </a:bodyPr>
          <a:lstStyle/>
          <a:p>
            <a:pPr>
              <a:buFontTx/>
              <a:buChar char="•"/>
              <a:defRPr/>
            </a:pPr>
            <a:r>
              <a:rPr lang="en-US" sz="1600" b="1" dirty="0">
                <a:solidFill>
                  <a:schemeClr val="tx2"/>
                </a:solidFill>
                <a:latin typeface="Arial Unicode MS" pitchFamily="34" charset="-128"/>
              </a:rPr>
              <a:t>2001-2002</a:t>
            </a:r>
          </a:p>
          <a:p>
            <a:pPr>
              <a:defRPr/>
            </a:pPr>
            <a:r>
              <a:rPr lang="en-US" sz="1600" b="1" dirty="0" err="1">
                <a:solidFill>
                  <a:schemeClr val="tx1">
                    <a:lumMod val="40000"/>
                    <a:lumOff val="60000"/>
                  </a:schemeClr>
                </a:solidFill>
                <a:latin typeface="Arial Unicode MS" pitchFamily="34" charset="-128"/>
              </a:rPr>
              <a:t>Cellomics</a:t>
            </a:r>
            <a:r>
              <a:rPr lang="en-US" sz="1600" b="1" dirty="0">
                <a:solidFill>
                  <a:schemeClr val="tx1">
                    <a:lumMod val="40000"/>
                    <a:lumOff val="60000"/>
                  </a:schemeClr>
                </a:solidFill>
                <a:latin typeface="Arial Unicode MS" pitchFamily="34" charset="-128"/>
              </a:rPr>
              <a:t> Inc., Pittsburgh</a:t>
            </a:r>
          </a:p>
          <a:p>
            <a:pPr>
              <a:defRPr/>
            </a:pPr>
            <a:r>
              <a:rPr lang="en-US" sz="1600" b="1" dirty="0">
                <a:solidFill>
                  <a:schemeClr val="tx1">
                    <a:lumMod val="40000"/>
                    <a:lumOff val="60000"/>
                  </a:schemeClr>
                </a:solidFill>
                <a:latin typeface="Arial Unicode MS" pitchFamily="34" charset="-128"/>
              </a:rPr>
              <a:t>Knowledge Engineer</a:t>
            </a:r>
          </a:p>
        </p:txBody>
      </p:sp>
      <p:sp>
        <p:nvSpPr>
          <p:cNvPr id="4101" name="Text Box 5"/>
          <p:cNvSpPr txBox="1">
            <a:spLocks noChangeArrowheads="1"/>
          </p:cNvSpPr>
          <p:nvPr/>
        </p:nvSpPr>
        <p:spPr bwMode="auto">
          <a:xfrm>
            <a:off x="685800" y="4275138"/>
            <a:ext cx="5318125" cy="830262"/>
          </a:xfrm>
          <a:prstGeom prst="rect">
            <a:avLst/>
          </a:prstGeom>
          <a:noFill/>
          <a:ln w="9525">
            <a:noFill/>
            <a:miter lim="800000"/>
            <a:headEnd/>
            <a:tailEnd/>
          </a:ln>
          <a:effectLst/>
        </p:spPr>
        <p:txBody>
          <a:bodyPr wrap="none">
            <a:spAutoFit/>
          </a:bodyPr>
          <a:lstStyle/>
          <a:p>
            <a:pPr>
              <a:buFontTx/>
              <a:buChar char="•"/>
              <a:defRPr/>
            </a:pPr>
            <a:r>
              <a:rPr lang="en-US" sz="1600" b="1" dirty="0">
                <a:solidFill>
                  <a:schemeClr val="tx2"/>
                </a:solidFill>
                <a:latin typeface="Arial Unicode MS" pitchFamily="34" charset="-128"/>
              </a:rPr>
              <a:t>2002- </a:t>
            </a:r>
            <a:r>
              <a:rPr lang="en-US" sz="1600" b="1" dirty="0">
                <a:solidFill>
                  <a:schemeClr val="tx2"/>
                </a:solidFill>
                <a:latin typeface="Arial Unicode MS" pitchFamily="34" charset="-128"/>
              </a:rPr>
              <a:t>2006</a:t>
            </a:r>
            <a:endParaRPr lang="en-US" sz="1600" b="1" dirty="0">
              <a:solidFill>
                <a:schemeClr val="tx2"/>
              </a:solidFill>
              <a:latin typeface="Arial Unicode MS" pitchFamily="34" charset="-128"/>
            </a:endParaRPr>
          </a:p>
          <a:p>
            <a:pPr>
              <a:defRPr/>
            </a:pPr>
            <a:r>
              <a:rPr lang="en-US" sz="1600" b="1" dirty="0">
                <a:solidFill>
                  <a:schemeClr val="tx1">
                    <a:lumMod val="40000"/>
                    <a:lumOff val="60000"/>
                  </a:schemeClr>
                </a:solidFill>
                <a:latin typeface="Arial Unicode MS" pitchFamily="34" charset="-128"/>
              </a:rPr>
              <a:t>Information Specialist in Molecular Biology and Genetics</a:t>
            </a:r>
          </a:p>
          <a:p>
            <a:pPr>
              <a:defRPr/>
            </a:pPr>
            <a:r>
              <a:rPr lang="en-US" sz="1600" b="1" dirty="0">
                <a:solidFill>
                  <a:schemeClr val="tx1">
                    <a:lumMod val="40000"/>
                    <a:lumOff val="60000"/>
                  </a:schemeClr>
                </a:solidFill>
                <a:latin typeface="Arial Unicode MS" pitchFamily="34" charset="-128"/>
              </a:rPr>
              <a:t>HSLS, University of Pittsburgh</a:t>
            </a:r>
          </a:p>
        </p:txBody>
      </p:sp>
      <p:sp>
        <p:nvSpPr>
          <p:cNvPr id="5126" name="Text Box 6"/>
          <p:cNvSpPr txBox="1">
            <a:spLocks noChangeArrowheads="1"/>
          </p:cNvSpPr>
          <p:nvPr/>
        </p:nvSpPr>
        <p:spPr bwMode="auto">
          <a:xfrm>
            <a:off x="3581400" y="228600"/>
            <a:ext cx="5029200" cy="711200"/>
          </a:xfrm>
          <a:prstGeom prst="rect">
            <a:avLst/>
          </a:prstGeom>
          <a:noFill/>
          <a:ln w="9525">
            <a:solidFill>
              <a:schemeClr val="tx1"/>
            </a:solidFill>
            <a:miter lim="800000"/>
            <a:headEnd/>
            <a:tailEnd/>
          </a:ln>
        </p:spPr>
        <p:txBody>
          <a:bodyPr>
            <a:spAutoFit/>
          </a:bodyPr>
          <a:lstStyle/>
          <a:p>
            <a:r>
              <a:rPr lang="en-US" b="1">
                <a:solidFill>
                  <a:schemeClr val="tx2"/>
                </a:solidFill>
                <a:latin typeface="Arial Unicode MS" pitchFamily="34" charset="-128"/>
              </a:rPr>
              <a:t>Ansuman Chattopadhyay, Ph.D.</a:t>
            </a:r>
          </a:p>
          <a:p>
            <a:r>
              <a:rPr lang="en-US" sz="1600" b="1">
                <a:solidFill>
                  <a:schemeClr val="tx2"/>
                </a:solidFill>
                <a:latin typeface="Arial Unicode MS" pitchFamily="34" charset="-128"/>
              </a:rPr>
              <a:t>ansuman@pitt.edu</a:t>
            </a:r>
          </a:p>
        </p:txBody>
      </p:sp>
      <p:sp>
        <p:nvSpPr>
          <p:cNvPr id="7" name="Rectangle 6"/>
          <p:cNvSpPr/>
          <p:nvPr/>
        </p:nvSpPr>
        <p:spPr>
          <a:xfrm>
            <a:off x="685800" y="5189538"/>
            <a:ext cx="4572000" cy="830262"/>
          </a:xfrm>
          <a:prstGeom prst="rect">
            <a:avLst/>
          </a:prstGeom>
        </p:spPr>
        <p:txBody>
          <a:bodyPr>
            <a:spAutoFit/>
          </a:bodyPr>
          <a:lstStyle/>
          <a:p>
            <a:pPr>
              <a:buFontTx/>
              <a:buChar char="•"/>
              <a:defRPr/>
            </a:pPr>
            <a:r>
              <a:rPr lang="en-US" sz="1600" b="1" dirty="0">
                <a:solidFill>
                  <a:schemeClr val="tx2"/>
                </a:solidFill>
                <a:latin typeface="Arial Unicode MS" pitchFamily="34" charset="-128"/>
              </a:rPr>
              <a:t>2006- Present</a:t>
            </a:r>
          </a:p>
          <a:p>
            <a:pPr>
              <a:defRPr/>
            </a:pPr>
            <a:r>
              <a:rPr lang="en-US" sz="1600" b="1" dirty="0">
                <a:solidFill>
                  <a:schemeClr val="tx1">
                    <a:lumMod val="40000"/>
                    <a:lumOff val="60000"/>
                  </a:schemeClr>
                </a:solidFill>
                <a:latin typeface="Arial Unicode MS" pitchFamily="34" charset="-128"/>
              </a:rPr>
              <a:t>Head, Molecular Biology Information Service</a:t>
            </a:r>
          </a:p>
          <a:p>
            <a:pPr>
              <a:defRPr/>
            </a:pPr>
            <a:r>
              <a:rPr lang="en-US" sz="1600" b="1" dirty="0">
                <a:solidFill>
                  <a:schemeClr val="tx1">
                    <a:lumMod val="40000"/>
                    <a:lumOff val="60000"/>
                  </a:schemeClr>
                </a:solidFill>
                <a:latin typeface="Arial Unicode MS" pitchFamily="34" charset="-128"/>
              </a:rPr>
              <a:t>HSLS, University of Pittsburgh</a:t>
            </a:r>
            <a:endParaRPr lang="en-US" sz="1600" b="1" dirty="0">
              <a:solidFill>
                <a:schemeClr val="tx1">
                  <a:lumMod val="40000"/>
                  <a:lumOff val="60000"/>
                </a:schemeClr>
              </a:solidFill>
              <a:latin typeface="Arial Unicode MS" pitchFamily="34" charset="-128"/>
            </a:endParaRPr>
          </a:p>
        </p:txBody>
      </p:sp>
      <p:pic>
        <p:nvPicPr>
          <p:cNvPr id="5128"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512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5130"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z="4400" b="1" smtClean="0"/>
              <a:t>PubMed Search: Building Query</a:t>
            </a:r>
            <a:endParaRPr lang="en-US" smtClean="0"/>
          </a:p>
        </p:txBody>
      </p:sp>
      <p:pic>
        <p:nvPicPr>
          <p:cNvPr id="32771" name="Picture 2"/>
          <p:cNvPicPr>
            <a:picLocks noGrp="1" noChangeAspect="1" noChangeArrowheads="1"/>
          </p:cNvPicPr>
          <p:nvPr>
            <p:ph idx="1"/>
          </p:nvPr>
        </p:nvPicPr>
        <p:blipFill>
          <a:blip r:embed="rId2"/>
          <a:srcRect/>
          <a:stretch>
            <a:fillRect/>
          </a:stretch>
        </p:blipFill>
        <p:spPr>
          <a:xfrm>
            <a:off x="609600" y="1447800"/>
            <a:ext cx="5246688" cy="4530725"/>
          </a:xfrm>
        </p:spPr>
      </p:pic>
      <p:pic>
        <p:nvPicPr>
          <p:cNvPr id="13315" name="Picture 3"/>
          <p:cNvPicPr>
            <a:picLocks noChangeAspect="1" noChangeArrowheads="1"/>
          </p:cNvPicPr>
          <p:nvPr/>
        </p:nvPicPr>
        <p:blipFill>
          <a:blip r:embed="rId3"/>
          <a:srcRect/>
          <a:stretch>
            <a:fillRect/>
          </a:stretch>
        </p:blipFill>
        <p:spPr bwMode="auto">
          <a:xfrm>
            <a:off x="2362200" y="1295400"/>
            <a:ext cx="6248400" cy="4638675"/>
          </a:xfrm>
          <a:prstGeom prst="rect">
            <a:avLst/>
          </a:prstGeom>
          <a:noFill/>
          <a:ln w="9525">
            <a:solidFill>
              <a:srgbClr val="FF0000"/>
            </a:solidFill>
            <a:miter lim="800000"/>
            <a:headEnd/>
            <a:tailEnd/>
          </a:ln>
        </p:spPr>
      </p:pic>
      <p:pic>
        <p:nvPicPr>
          <p:cNvPr id="32773"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32774"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32775"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linds(horizontal)">
                                      <p:cBhvr>
                                        <p:cTn id="7"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z="4400" b="1" smtClean="0"/>
              <a:t>PubMed Search: Building Query</a:t>
            </a:r>
            <a:endParaRPr lang="en-US" smtClean="0"/>
          </a:p>
        </p:txBody>
      </p:sp>
      <p:graphicFrame>
        <p:nvGraphicFramePr>
          <p:cNvPr id="4" name="Content Placeholder 3"/>
          <p:cNvGraphicFramePr>
            <a:graphicFrameLocks noGrp="1"/>
          </p:cNvGraphicFramePr>
          <p:nvPr>
            <p:ph idx="1"/>
          </p:nvPr>
        </p:nvGraphicFramePr>
        <p:xfrm>
          <a:off x="381000" y="1371600"/>
          <a:ext cx="8229600" cy="3216275"/>
        </p:xfrm>
        <a:graphic>
          <a:graphicData uri="http://schemas.openxmlformats.org/drawingml/2006/table">
            <a:tbl>
              <a:tblPr firstRow="1" bandRow="1">
                <a:tableStyleId>{00A15C55-8517-42AA-B614-E9B94910E393}</a:tableStyleId>
              </a:tblPr>
              <a:tblGrid>
                <a:gridCol w="1371600"/>
                <a:gridCol w="1371600"/>
                <a:gridCol w="1371600"/>
                <a:gridCol w="1371600"/>
                <a:gridCol w="1371600"/>
                <a:gridCol w="1371600"/>
              </a:tblGrid>
              <a:tr h="370840">
                <a:tc>
                  <a:txBody>
                    <a:bodyPr/>
                    <a:lstStyle/>
                    <a:p>
                      <a:r>
                        <a:rPr lang="en-US" dirty="0" smtClean="0"/>
                        <a:t>Term</a:t>
                      </a:r>
                      <a:endParaRPr lang="en-US" dirty="0"/>
                    </a:p>
                  </a:txBody>
                  <a:tcPr/>
                </a:tc>
                <a:tc>
                  <a:txBody>
                    <a:bodyPr/>
                    <a:lstStyle/>
                    <a:p>
                      <a:r>
                        <a:rPr lang="en-US" dirty="0" smtClean="0"/>
                        <a:t>Boolean</a:t>
                      </a:r>
                      <a:endParaRPr lang="en-US" dirty="0"/>
                    </a:p>
                  </a:txBody>
                  <a:tcPr/>
                </a:tc>
                <a:tc>
                  <a:txBody>
                    <a:bodyPr/>
                    <a:lstStyle/>
                    <a:p>
                      <a:r>
                        <a:rPr lang="en-US" dirty="0" smtClean="0"/>
                        <a:t>Term</a:t>
                      </a:r>
                      <a:endParaRPr lang="en-US" dirty="0"/>
                    </a:p>
                  </a:txBody>
                  <a:tcPr/>
                </a:tc>
                <a:tc>
                  <a:txBody>
                    <a:bodyPr/>
                    <a:lstStyle/>
                    <a:p>
                      <a:r>
                        <a:rPr lang="en-US" dirty="0" smtClean="0"/>
                        <a:t>Boolean</a:t>
                      </a:r>
                      <a:endParaRPr lang="en-US" dirty="0"/>
                    </a:p>
                  </a:txBody>
                  <a:tcPr/>
                </a:tc>
                <a:tc>
                  <a:txBody>
                    <a:bodyPr/>
                    <a:lstStyle/>
                    <a:p>
                      <a:r>
                        <a:rPr lang="en-US" dirty="0" smtClean="0"/>
                        <a:t>Term</a:t>
                      </a:r>
                      <a:endParaRPr lang="en-US" dirty="0"/>
                    </a:p>
                  </a:txBody>
                  <a:tcPr/>
                </a:tc>
                <a:tc>
                  <a:txBody>
                    <a:bodyPr/>
                    <a:lstStyle/>
                    <a:p>
                      <a:r>
                        <a:rPr lang="en-US" dirty="0" smtClean="0"/>
                        <a:t># of Papers</a:t>
                      </a:r>
                      <a:endParaRPr lang="en-US" dirty="0"/>
                    </a:p>
                  </a:txBody>
                  <a:tcPr/>
                </a:tc>
              </a:tr>
              <a:tr h="370840">
                <a:tc>
                  <a:txBody>
                    <a:bodyPr/>
                    <a:lstStyle/>
                    <a:p>
                      <a:r>
                        <a:rPr lang="en-US" dirty="0" smtClean="0"/>
                        <a:t>Dengue</a:t>
                      </a:r>
                      <a:endParaRPr lang="en-US" dirty="0"/>
                    </a:p>
                  </a:txBody>
                  <a:tcPr/>
                </a:tc>
                <a:tc>
                  <a:txBody>
                    <a:bodyPr/>
                    <a:lstStyle/>
                    <a:p>
                      <a:r>
                        <a:rPr lang="en-US" dirty="0" smtClean="0"/>
                        <a:t>AND</a:t>
                      </a:r>
                      <a:endParaRPr lang="en-US" dirty="0"/>
                    </a:p>
                  </a:txBody>
                  <a:tcPr/>
                </a:tc>
                <a:tc>
                  <a:txBody>
                    <a:bodyPr/>
                    <a:lstStyle/>
                    <a:p>
                      <a:r>
                        <a:rPr lang="en-US" dirty="0" smtClean="0"/>
                        <a:t>outbreaks</a:t>
                      </a:r>
                      <a:endParaRPr lang="en-US" dirty="0"/>
                    </a:p>
                  </a:txBody>
                  <a:tcPr/>
                </a:tc>
                <a:tc>
                  <a:txBody>
                    <a:bodyPr/>
                    <a:lstStyle/>
                    <a:p>
                      <a:endParaRPr lang="en-US" dirty="0"/>
                    </a:p>
                  </a:txBody>
                  <a:tcPr/>
                </a:tc>
                <a:tc>
                  <a:txBody>
                    <a:bodyPr/>
                    <a:lstStyle/>
                    <a:p>
                      <a:endParaRPr lang="en-US"/>
                    </a:p>
                  </a:txBody>
                  <a:tcPr/>
                </a:tc>
                <a:tc>
                  <a:txBody>
                    <a:bodyPr/>
                    <a:lstStyle/>
                    <a:p>
                      <a:r>
                        <a:rPr lang="en-US" dirty="0" smtClean="0"/>
                        <a:t>687</a:t>
                      </a:r>
                      <a:endParaRPr lang="en-US" dirty="0"/>
                    </a:p>
                  </a:txBody>
                  <a:tcPr/>
                </a:tc>
              </a:tr>
              <a:tr h="370840">
                <a:tc>
                  <a:txBody>
                    <a:bodyPr/>
                    <a:lstStyle/>
                    <a:p>
                      <a:r>
                        <a:rPr lang="en-US" dirty="0" smtClean="0"/>
                        <a:t>Dengue</a:t>
                      </a:r>
                      <a:endParaRPr lang="en-US" dirty="0"/>
                    </a:p>
                  </a:txBody>
                  <a:tcPr/>
                </a:tc>
                <a:tc>
                  <a:txBody>
                    <a:bodyPr/>
                    <a:lstStyle/>
                    <a:p>
                      <a:r>
                        <a:rPr lang="en-US" dirty="0" smtClean="0"/>
                        <a:t>AND</a:t>
                      </a:r>
                      <a:endParaRPr lang="en-US" dirty="0"/>
                    </a:p>
                  </a:txBody>
                  <a:tcPr/>
                </a:tc>
                <a:tc>
                  <a:txBody>
                    <a:bodyPr/>
                    <a:lstStyle/>
                    <a:p>
                      <a:r>
                        <a:rPr lang="en-US" dirty="0" smtClean="0"/>
                        <a:t>outbreaks</a:t>
                      </a:r>
                      <a:endParaRPr lang="en-US" dirty="0"/>
                    </a:p>
                  </a:txBody>
                  <a:tcPr/>
                </a:tc>
                <a:tc>
                  <a:txBody>
                    <a:bodyPr/>
                    <a:lstStyle/>
                    <a:p>
                      <a:r>
                        <a:rPr lang="en-US" dirty="0" smtClean="0"/>
                        <a:t>AND</a:t>
                      </a:r>
                      <a:endParaRPr lang="en-US" dirty="0"/>
                    </a:p>
                  </a:txBody>
                  <a:tcPr/>
                </a:tc>
                <a:tc>
                  <a:txBody>
                    <a:bodyPr/>
                    <a:lstStyle/>
                    <a:p>
                      <a:r>
                        <a:rPr lang="en-US" dirty="0" smtClean="0"/>
                        <a:t>India</a:t>
                      </a:r>
                      <a:endParaRPr lang="en-US" dirty="0"/>
                    </a:p>
                  </a:txBody>
                  <a:tcPr/>
                </a:tc>
                <a:tc>
                  <a:txBody>
                    <a:bodyPr/>
                    <a:lstStyle/>
                    <a:p>
                      <a:r>
                        <a:rPr lang="en-US" dirty="0" smtClean="0"/>
                        <a:t>109</a:t>
                      </a:r>
                      <a:endParaRPr lang="en-US" dirty="0"/>
                    </a:p>
                  </a:txBody>
                  <a:tcPr/>
                </a:tc>
              </a:tr>
              <a:tr h="370840">
                <a:tc>
                  <a:txBody>
                    <a:bodyPr/>
                    <a:lstStyle/>
                    <a:p>
                      <a:r>
                        <a:rPr lang="en-US" dirty="0" smtClean="0"/>
                        <a:t>Dengue</a:t>
                      </a:r>
                      <a:endParaRPr lang="en-US" dirty="0"/>
                    </a:p>
                  </a:txBody>
                  <a:tcPr/>
                </a:tc>
                <a:tc>
                  <a:txBody>
                    <a:bodyPr/>
                    <a:lstStyle/>
                    <a:p>
                      <a:r>
                        <a:rPr lang="en-US" dirty="0" smtClean="0"/>
                        <a:t>AND</a:t>
                      </a:r>
                      <a:endParaRPr lang="en-US" dirty="0"/>
                    </a:p>
                  </a:txBody>
                  <a:tcPr/>
                </a:tc>
                <a:tc>
                  <a:txBody>
                    <a:bodyPr/>
                    <a:lstStyle/>
                    <a:p>
                      <a:r>
                        <a:rPr lang="en-US" dirty="0" smtClean="0"/>
                        <a:t>outbreaks</a:t>
                      </a:r>
                      <a:endParaRPr lang="en-US" dirty="0"/>
                    </a:p>
                  </a:txBody>
                  <a:tcPr/>
                </a:tc>
                <a:tc>
                  <a:txBody>
                    <a:bodyPr/>
                    <a:lstStyle/>
                    <a:p>
                      <a:r>
                        <a:rPr lang="en-US" dirty="0" smtClean="0"/>
                        <a:t>NOT</a:t>
                      </a:r>
                      <a:endParaRPr lang="en-US" dirty="0"/>
                    </a:p>
                  </a:txBody>
                  <a:tcPr/>
                </a:tc>
                <a:tc>
                  <a:txBody>
                    <a:bodyPr/>
                    <a:lstStyle/>
                    <a:p>
                      <a:r>
                        <a:rPr lang="en-US" dirty="0" smtClean="0"/>
                        <a:t>India</a:t>
                      </a:r>
                      <a:endParaRPr lang="en-US" dirty="0"/>
                    </a:p>
                  </a:txBody>
                  <a:tcPr/>
                </a:tc>
                <a:tc>
                  <a:txBody>
                    <a:bodyPr/>
                    <a:lstStyle/>
                    <a:p>
                      <a:r>
                        <a:rPr lang="en-US" dirty="0" smtClean="0"/>
                        <a:t>578</a:t>
                      </a:r>
                      <a:endParaRPr lang="en-US" dirty="0"/>
                    </a:p>
                  </a:txBody>
                  <a:tcPr/>
                </a:tc>
              </a:tr>
              <a:tr h="370840">
                <a:tc>
                  <a:txBody>
                    <a:bodyPr/>
                    <a:lstStyle/>
                    <a:p>
                      <a:r>
                        <a:rPr lang="en-US" dirty="0" smtClean="0"/>
                        <a:t>Dengue</a:t>
                      </a:r>
                      <a:endParaRPr lang="en-US" dirty="0"/>
                    </a:p>
                  </a:txBody>
                  <a:tcPr/>
                </a:tc>
                <a:tc>
                  <a:txBody>
                    <a:bodyPr/>
                    <a:lstStyle/>
                    <a:p>
                      <a:r>
                        <a:rPr lang="en-US" dirty="0" smtClean="0"/>
                        <a:t>AND</a:t>
                      </a:r>
                      <a:endParaRPr lang="en-US" dirty="0"/>
                    </a:p>
                  </a:txBody>
                  <a:tcPr/>
                </a:tc>
                <a:tc>
                  <a:txBody>
                    <a:bodyPr/>
                    <a:lstStyle/>
                    <a:p>
                      <a:r>
                        <a:rPr lang="en-US" dirty="0" smtClean="0"/>
                        <a:t>Outbreaks/Statistics and numerical data</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82</a:t>
                      </a:r>
                      <a:endParaRPr lang="en-US" dirty="0"/>
                    </a:p>
                  </a:txBody>
                  <a:tcPr/>
                </a:tc>
              </a:tr>
            </a:tbl>
          </a:graphicData>
        </a:graphic>
      </p:graphicFrame>
      <p:pic>
        <p:nvPicPr>
          <p:cNvPr id="33839" name="Picture 3"/>
          <p:cNvPicPr>
            <a:picLocks noChangeAspect="1" noChangeArrowheads="1"/>
          </p:cNvPicPr>
          <p:nvPr/>
        </p:nvPicPr>
        <p:blipFill>
          <a:blip r:embed="rId3"/>
          <a:srcRect/>
          <a:stretch>
            <a:fillRect/>
          </a:stretch>
        </p:blipFill>
        <p:spPr bwMode="auto">
          <a:xfrm>
            <a:off x="3276600" y="4800600"/>
            <a:ext cx="5362575" cy="1200150"/>
          </a:xfrm>
          <a:prstGeom prst="rect">
            <a:avLst/>
          </a:prstGeom>
          <a:noFill/>
          <a:ln w="9525">
            <a:noFill/>
            <a:miter lim="800000"/>
            <a:headEnd/>
            <a:tailEnd/>
          </a:ln>
        </p:spPr>
      </p:pic>
      <p:pic>
        <p:nvPicPr>
          <p:cNvPr id="33840" name="Picture 6"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3384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33842" name="Picture 8"/>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pic>
        <p:nvPicPr>
          <p:cNvPr id="33843" name="Picture 4"/>
          <p:cNvPicPr>
            <a:picLocks noChangeAspect="1" noChangeArrowheads="1"/>
          </p:cNvPicPr>
          <p:nvPr/>
        </p:nvPicPr>
        <p:blipFill>
          <a:blip r:embed="rId7"/>
          <a:srcRect/>
          <a:stretch>
            <a:fillRect/>
          </a:stretch>
        </p:blipFill>
        <p:spPr bwMode="auto">
          <a:xfrm>
            <a:off x="3276600" y="4648200"/>
            <a:ext cx="1638300" cy="26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4000" b="1" smtClean="0"/>
              <a:t>Search Result Clustering</a:t>
            </a:r>
          </a:p>
        </p:txBody>
      </p:sp>
      <p:pic>
        <p:nvPicPr>
          <p:cNvPr id="15362" name="Picture 2"/>
          <p:cNvPicPr>
            <a:picLocks noGrp="1" noChangeAspect="1" noChangeArrowheads="1"/>
          </p:cNvPicPr>
          <p:nvPr>
            <p:ph idx="1"/>
          </p:nvPr>
        </p:nvPicPr>
        <p:blipFill>
          <a:blip r:embed="rId2"/>
          <a:srcRect/>
          <a:stretch>
            <a:fillRect/>
          </a:stretch>
        </p:blipFill>
        <p:spPr>
          <a:xfrm>
            <a:off x="457200" y="1447800"/>
            <a:ext cx="8229600" cy="4572856"/>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34820"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3482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34822"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z="4400" b="1" smtClean="0"/>
              <a:t>Search Result Clustering</a:t>
            </a:r>
            <a:endParaRPr lang="en-US" smtClean="0"/>
          </a:p>
        </p:txBody>
      </p:sp>
      <p:pic>
        <p:nvPicPr>
          <p:cNvPr id="16386" name="Picture 2"/>
          <p:cNvPicPr>
            <a:picLocks noGrp="1" noChangeAspect="1" noChangeArrowheads="1"/>
          </p:cNvPicPr>
          <p:nvPr>
            <p:ph idx="1"/>
          </p:nvPr>
        </p:nvPicPr>
        <p:blipFill>
          <a:blip r:embed="rId2"/>
          <a:srcRect/>
          <a:stretch>
            <a:fillRect/>
          </a:stretch>
        </p:blipFill>
        <p:spPr>
          <a:xfrm>
            <a:off x="990600" y="1219200"/>
            <a:ext cx="7239000"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5" name="TextBox 4"/>
          <p:cNvSpPr txBox="1"/>
          <p:nvPr/>
        </p:nvSpPr>
        <p:spPr>
          <a:xfrm>
            <a:off x="1066800" y="5638800"/>
            <a:ext cx="2468563" cy="461963"/>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en-US" dirty="0">
                <a:solidFill>
                  <a:srgbClr val="FF0000"/>
                </a:solidFill>
                <a:hlinkClick r:id="rId3"/>
              </a:rPr>
              <a:t>http://clusty.com</a:t>
            </a:r>
            <a:endParaRPr lang="en-US" dirty="0">
              <a:solidFill>
                <a:srgbClr val="FF0000"/>
              </a:solidFill>
            </a:endParaRPr>
          </a:p>
        </p:txBody>
      </p:sp>
      <p:pic>
        <p:nvPicPr>
          <p:cNvPr id="35845"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35846"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35847"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Vivisimo ClusterMed</a:t>
            </a:r>
          </a:p>
        </p:txBody>
      </p:sp>
      <p:pic>
        <p:nvPicPr>
          <p:cNvPr id="36867" name="Picture 2"/>
          <p:cNvPicPr>
            <a:picLocks noGrp="1" noChangeAspect="1" noChangeArrowheads="1"/>
          </p:cNvPicPr>
          <p:nvPr>
            <p:ph idx="1"/>
          </p:nvPr>
        </p:nvPicPr>
        <p:blipFill>
          <a:blip r:embed="rId3"/>
          <a:srcRect/>
          <a:stretch>
            <a:fillRect/>
          </a:stretch>
        </p:blipFill>
        <p:spPr>
          <a:xfrm>
            <a:off x="838200" y="1600200"/>
            <a:ext cx="7162800" cy="3476625"/>
          </a:xfrm>
        </p:spPr>
      </p:pic>
      <p:sp>
        <p:nvSpPr>
          <p:cNvPr id="5" name="TextBox 4"/>
          <p:cNvSpPr txBox="1"/>
          <p:nvPr/>
        </p:nvSpPr>
        <p:spPr>
          <a:xfrm>
            <a:off x="838200" y="5334000"/>
            <a:ext cx="7297738" cy="27622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en-US" sz="1200" dirty="0">
                <a:hlinkClick r:id="rId4"/>
              </a:rPr>
              <a:t>http://demos.vivisimo.com/vivisimo/cgi-bin/query-meta?v:frame=form&amp;frontpage=1&amp;v:project=clustermed</a:t>
            </a:r>
            <a:endParaRPr lang="en-US" sz="1200" dirty="0"/>
          </a:p>
        </p:txBody>
      </p:sp>
      <p:pic>
        <p:nvPicPr>
          <p:cNvPr id="36869" name="Picture 4" descr="HSLS logo"/>
          <p:cNvPicPr>
            <a:picLocks noChangeAspect="1" noChangeArrowheads="1"/>
          </p:cNvPicPr>
          <p:nvPr/>
        </p:nvPicPr>
        <p:blipFill>
          <a:blip r:embed="rId5"/>
          <a:srcRect/>
          <a:stretch>
            <a:fillRect/>
          </a:stretch>
        </p:blipFill>
        <p:spPr bwMode="auto">
          <a:xfrm>
            <a:off x="8382000" y="6219825"/>
            <a:ext cx="762000" cy="638175"/>
          </a:xfrm>
          <a:prstGeom prst="rect">
            <a:avLst/>
          </a:prstGeom>
          <a:noFill/>
          <a:ln w="9525">
            <a:noFill/>
            <a:miter lim="800000"/>
            <a:headEnd/>
            <a:tailEnd/>
          </a:ln>
        </p:spPr>
      </p:pic>
      <p:sp>
        <p:nvSpPr>
          <p:cNvPr id="36870"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6"/>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36871" name="Picture 6"/>
          <p:cNvPicPr>
            <a:picLocks noChangeAspect="1" noChangeArrowheads="1"/>
          </p:cNvPicPr>
          <p:nvPr/>
        </p:nvPicPr>
        <p:blipFill>
          <a:blip r:embed="rId7"/>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z="4000" b="1" smtClean="0"/>
              <a:t>Query Details</a:t>
            </a:r>
          </a:p>
        </p:txBody>
      </p:sp>
      <p:graphicFrame>
        <p:nvGraphicFramePr>
          <p:cNvPr id="4" name="Content Placeholder 3"/>
          <p:cNvGraphicFramePr>
            <a:graphicFrameLocks noGrp="1"/>
          </p:cNvGraphicFramePr>
          <p:nvPr>
            <p:ph idx="1"/>
          </p:nvPr>
        </p:nvGraphicFramePr>
        <p:xfrm>
          <a:off x="457200" y="1295400"/>
          <a:ext cx="8229600" cy="371475"/>
        </p:xfrm>
        <a:graphic>
          <a:graphicData uri="http://schemas.openxmlformats.org/drawingml/2006/table">
            <a:tbl>
              <a:tblPr firstRow="1" bandRow="1">
                <a:tableStyleId>{C083E6E3-FA7D-4D7B-A595-EF9225AFEA82}</a:tableStyleId>
              </a:tblPr>
              <a:tblGrid>
                <a:gridCol w="1371600"/>
                <a:gridCol w="1371600"/>
                <a:gridCol w="1371600"/>
                <a:gridCol w="1371600"/>
                <a:gridCol w="1371600"/>
                <a:gridCol w="1371600"/>
              </a:tblGrid>
              <a:tr h="370840">
                <a:tc>
                  <a:txBody>
                    <a:bodyPr/>
                    <a:lstStyle/>
                    <a:p>
                      <a:r>
                        <a:rPr lang="en-US" dirty="0" smtClean="0"/>
                        <a:t>Dengue</a:t>
                      </a:r>
                      <a:endParaRPr lang="en-US" dirty="0"/>
                    </a:p>
                  </a:txBody>
                  <a:tcPr/>
                </a:tc>
                <a:tc>
                  <a:txBody>
                    <a:bodyPr/>
                    <a:lstStyle/>
                    <a:p>
                      <a:r>
                        <a:rPr lang="en-US" dirty="0" smtClean="0"/>
                        <a:t>AND</a:t>
                      </a:r>
                      <a:endParaRPr lang="en-US" dirty="0"/>
                    </a:p>
                  </a:txBody>
                  <a:tcPr/>
                </a:tc>
                <a:tc>
                  <a:txBody>
                    <a:bodyPr/>
                    <a:lstStyle/>
                    <a:p>
                      <a:r>
                        <a:rPr lang="en-US" dirty="0" smtClean="0"/>
                        <a:t>Outbreaks</a:t>
                      </a:r>
                      <a:endParaRPr lang="en-US" dirty="0"/>
                    </a:p>
                  </a:txBody>
                  <a:tcPr/>
                </a:tc>
                <a:tc>
                  <a:txBody>
                    <a:bodyPr/>
                    <a:lstStyle/>
                    <a:p>
                      <a:r>
                        <a:rPr lang="en-US" dirty="0" smtClean="0"/>
                        <a:t>AND</a:t>
                      </a:r>
                      <a:endParaRPr lang="en-US" dirty="0"/>
                    </a:p>
                  </a:txBody>
                  <a:tcPr/>
                </a:tc>
                <a:tc>
                  <a:txBody>
                    <a:bodyPr/>
                    <a:lstStyle/>
                    <a:p>
                      <a:r>
                        <a:rPr lang="en-US" dirty="0" smtClean="0"/>
                        <a:t>India</a:t>
                      </a:r>
                      <a:endParaRPr lang="en-US" dirty="0"/>
                    </a:p>
                  </a:txBody>
                  <a:tcPr/>
                </a:tc>
                <a:tc>
                  <a:txBody>
                    <a:bodyPr/>
                    <a:lstStyle/>
                    <a:p>
                      <a:r>
                        <a:rPr lang="en-US" dirty="0" smtClean="0"/>
                        <a:t>109</a:t>
                      </a:r>
                      <a:endParaRPr lang="en-US" dirty="0"/>
                    </a:p>
                  </a:txBody>
                  <a:tcPr/>
                </a:tc>
              </a:tr>
            </a:tbl>
          </a:graphicData>
        </a:graphic>
      </p:graphicFrame>
      <p:pic>
        <p:nvPicPr>
          <p:cNvPr id="18434" name="Picture 2"/>
          <p:cNvPicPr>
            <a:picLocks noChangeAspect="1" noChangeArrowheads="1"/>
          </p:cNvPicPr>
          <p:nvPr/>
        </p:nvPicPr>
        <p:blipFill>
          <a:blip r:embed="rId3"/>
          <a:srcRect/>
          <a:stretch>
            <a:fillRect/>
          </a:stretch>
        </p:blipFill>
        <p:spPr bwMode="auto">
          <a:xfrm>
            <a:off x="609600" y="2057400"/>
            <a:ext cx="4038600" cy="38566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5" name="Picture 3"/>
          <p:cNvPicPr>
            <a:picLocks noChangeAspect="1" noChangeArrowheads="1"/>
          </p:cNvPicPr>
          <p:nvPr/>
        </p:nvPicPr>
        <p:blipFill>
          <a:blip r:embed="rId4"/>
          <a:srcRect/>
          <a:stretch>
            <a:fillRect/>
          </a:stretch>
        </p:blipFill>
        <p:spPr bwMode="auto">
          <a:xfrm>
            <a:off x="4724400" y="2057400"/>
            <a:ext cx="4038600" cy="3774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902" name="Up Arrow 6"/>
          <p:cNvSpPr>
            <a:spLocks noChangeArrowheads="1"/>
          </p:cNvSpPr>
          <p:nvPr/>
        </p:nvSpPr>
        <p:spPr bwMode="auto">
          <a:xfrm>
            <a:off x="1981200" y="2743200"/>
            <a:ext cx="228600" cy="304800"/>
          </a:xfrm>
          <a:prstGeom prst="upArrow">
            <a:avLst>
              <a:gd name="adj1" fmla="val 50000"/>
              <a:gd name="adj2" fmla="val 50000"/>
            </a:avLst>
          </a:prstGeom>
          <a:solidFill>
            <a:schemeClr val="accent1"/>
          </a:solidFill>
          <a:ln w="9525" algn="ctr">
            <a:solidFill>
              <a:schemeClr val="tx1"/>
            </a:solidFill>
            <a:round/>
            <a:headEnd/>
            <a:tailEnd/>
          </a:ln>
        </p:spPr>
        <p:txBody>
          <a:bodyPr wrap="none"/>
          <a:lstStyle/>
          <a:p>
            <a:pPr algn="ctr"/>
            <a:endParaRPr lang="en-US"/>
          </a:p>
        </p:txBody>
      </p:sp>
      <p:pic>
        <p:nvPicPr>
          <p:cNvPr id="37903" name="Picture 4" descr="HSLS logo"/>
          <p:cNvPicPr>
            <a:picLocks noChangeAspect="1" noChangeArrowheads="1"/>
          </p:cNvPicPr>
          <p:nvPr/>
        </p:nvPicPr>
        <p:blipFill>
          <a:blip r:embed="rId5"/>
          <a:srcRect/>
          <a:stretch>
            <a:fillRect/>
          </a:stretch>
        </p:blipFill>
        <p:spPr bwMode="auto">
          <a:xfrm>
            <a:off x="8382000" y="6219825"/>
            <a:ext cx="762000" cy="638175"/>
          </a:xfrm>
          <a:prstGeom prst="rect">
            <a:avLst/>
          </a:prstGeom>
          <a:noFill/>
          <a:ln w="9525">
            <a:noFill/>
            <a:miter lim="800000"/>
            <a:headEnd/>
            <a:tailEnd/>
          </a:ln>
        </p:spPr>
      </p:pic>
      <p:sp>
        <p:nvSpPr>
          <p:cNvPr id="37904"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6"/>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37905" name="Picture 6"/>
          <p:cNvPicPr>
            <a:picLocks noChangeAspect="1" noChangeArrowheads="1"/>
          </p:cNvPicPr>
          <p:nvPr/>
        </p:nvPicPr>
        <p:blipFill>
          <a:blip r:embed="rId7"/>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ClusterMed</a:t>
            </a:r>
          </a:p>
        </p:txBody>
      </p:sp>
      <p:pic>
        <p:nvPicPr>
          <p:cNvPr id="19458" name="Picture 2"/>
          <p:cNvPicPr>
            <a:picLocks noGrp="1" noChangeAspect="1" noChangeArrowheads="1"/>
          </p:cNvPicPr>
          <p:nvPr>
            <p:ph idx="1"/>
          </p:nvPr>
        </p:nvPicPr>
        <p:blipFill>
          <a:blip r:embed="rId2"/>
          <a:srcRect/>
          <a:stretch>
            <a:fillRect/>
          </a:stretch>
        </p:blipFill>
        <p:spPr>
          <a:xfrm>
            <a:off x="990600" y="1066800"/>
            <a:ext cx="6693258"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38916"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3891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38918"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
        <p:nvSpPr>
          <p:cNvPr id="8" name="TextBox 7"/>
          <p:cNvSpPr txBox="1"/>
          <p:nvPr/>
        </p:nvSpPr>
        <p:spPr>
          <a:xfrm>
            <a:off x="685800" y="1295400"/>
            <a:ext cx="914400" cy="338138"/>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US" sz="1600" dirty="0"/>
              <a:t>Topics</a:t>
            </a:r>
            <a:endParaRPr lang="en-US"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b="1" smtClean="0"/>
              <a:t>Clustering in PubMed: ClusterMed</a:t>
            </a:r>
          </a:p>
        </p:txBody>
      </p:sp>
      <p:sp>
        <p:nvSpPr>
          <p:cNvPr id="39939" name="Content Placeholder 2"/>
          <p:cNvSpPr>
            <a:spLocks noGrp="1"/>
          </p:cNvSpPr>
          <p:nvPr>
            <p:ph idx="1"/>
          </p:nvPr>
        </p:nvSpPr>
        <p:spPr>
          <a:xfrm>
            <a:off x="457200" y="1219200"/>
            <a:ext cx="8229600" cy="4530725"/>
          </a:xfrm>
        </p:spPr>
        <p:txBody>
          <a:bodyPr/>
          <a:lstStyle/>
          <a:p>
            <a:pPr eaLnBrk="1" hangingPunct="1"/>
            <a:r>
              <a:rPr lang="en-US" sz="2400" b="1" smtClean="0"/>
              <a:t>organizes the long list of results returned by PubMed into hierarchical folders with meaningful categories, allowing researchers to hone in on the most relevant results quickly. </a:t>
            </a:r>
          </a:p>
          <a:p>
            <a:pPr eaLnBrk="1" hangingPunct="1"/>
            <a:endParaRPr lang="en-US" sz="2400" b="1" smtClean="0"/>
          </a:p>
          <a:p>
            <a:pPr eaLnBrk="1" hangingPunct="1"/>
            <a:r>
              <a:rPr lang="en-US" sz="2400" b="1" smtClean="0"/>
              <a:t>does this on-the-fly without requiring any pre-processing, using terms taken from the brief descriptions in the search results. </a:t>
            </a:r>
          </a:p>
          <a:p>
            <a:pPr eaLnBrk="1" hangingPunct="1"/>
            <a:endParaRPr lang="en-US" sz="2400" b="1" smtClean="0"/>
          </a:p>
          <a:p>
            <a:pPr eaLnBrk="1" hangingPunct="1"/>
            <a:r>
              <a:rPr lang="en-US" sz="2400" b="1" smtClean="0"/>
              <a:t>with the folders, users can discover themes, view related articles, and drill down from the topic hierarchy</a:t>
            </a:r>
          </a:p>
        </p:txBody>
      </p:sp>
      <p:pic>
        <p:nvPicPr>
          <p:cNvPr id="39940"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3994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39942"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z="4000" b="1" smtClean="0"/>
              <a:t>Topical Clusters</a:t>
            </a:r>
          </a:p>
        </p:txBody>
      </p:sp>
      <p:pic>
        <p:nvPicPr>
          <p:cNvPr id="20482" name="Picture 2"/>
          <p:cNvPicPr>
            <a:picLocks noGrp="1" noChangeAspect="1" noChangeArrowheads="1"/>
          </p:cNvPicPr>
          <p:nvPr>
            <p:ph idx="1"/>
          </p:nvPr>
        </p:nvPicPr>
        <p:blipFill>
          <a:blip r:embed="rId3"/>
          <a:srcRect/>
          <a:stretch>
            <a:fillRect/>
          </a:stretch>
        </p:blipFill>
        <p:spPr>
          <a:xfrm>
            <a:off x="609600" y="1447800"/>
            <a:ext cx="2362200"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20483" name="Picture 3"/>
          <p:cNvPicPr>
            <a:picLocks noChangeAspect="1" noChangeArrowheads="1"/>
          </p:cNvPicPr>
          <p:nvPr/>
        </p:nvPicPr>
        <p:blipFill>
          <a:blip r:embed="rId4"/>
          <a:srcRect/>
          <a:stretch>
            <a:fillRect/>
          </a:stretch>
        </p:blipFill>
        <p:spPr bwMode="auto">
          <a:xfrm>
            <a:off x="3352800" y="1066800"/>
            <a:ext cx="2465617" cy="4414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4" name="Picture 4"/>
          <p:cNvPicPr>
            <a:picLocks noChangeAspect="1" noChangeArrowheads="1"/>
          </p:cNvPicPr>
          <p:nvPr/>
        </p:nvPicPr>
        <p:blipFill>
          <a:blip r:embed="rId5"/>
          <a:srcRect/>
          <a:stretch>
            <a:fillRect/>
          </a:stretch>
        </p:blipFill>
        <p:spPr bwMode="auto">
          <a:xfrm>
            <a:off x="6096000" y="762000"/>
            <a:ext cx="25146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6" name="Picture 4"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4096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40968" name="Picture 6"/>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
        <p:nvSpPr>
          <p:cNvPr id="10" name="TextBox 9"/>
          <p:cNvSpPr txBox="1"/>
          <p:nvPr/>
        </p:nvSpPr>
        <p:spPr>
          <a:xfrm>
            <a:off x="685800" y="1219200"/>
            <a:ext cx="914400" cy="338138"/>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US" sz="1600" dirty="0"/>
              <a:t>Authors</a:t>
            </a:r>
            <a:endParaRPr lang="en-US" sz="1600" dirty="0"/>
          </a:p>
        </p:txBody>
      </p:sp>
      <p:sp>
        <p:nvSpPr>
          <p:cNvPr id="11" name="TextBox 10"/>
          <p:cNvSpPr txBox="1"/>
          <p:nvPr/>
        </p:nvSpPr>
        <p:spPr>
          <a:xfrm>
            <a:off x="3352800" y="914400"/>
            <a:ext cx="1219200" cy="338138"/>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US" sz="1600" dirty="0"/>
              <a:t>Institutions</a:t>
            </a:r>
            <a:endParaRPr lang="en-US" sz="1600" dirty="0"/>
          </a:p>
        </p:txBody>
      </p:sp>
      <p:sp>
        <p:nvSpPr>
          <p:cNvPr id="12" name="TextBox 11"/>
          <p:cNvSpPr txBox="1"/>
          <p:nvPr/>
        </p:nvSpPr>
        <p:spPr>
          <a:xfrm>
            <a:off x="6096000" y="609600"/>
            <a:ext cx="1219200" cy="338138"/>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US" sz="1600" dirty="0"/>
              <a:t>Pub Dates</a:t>
            </a:r>
            <a:endParaRPr lang="en-US" sz="1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z="3600" b="1" smtClean="0"/>
              <a:t>GoPubMed Developed by Transinsight</a:t>
            </a:r>
          </a:p>
        </p:txBody>
      </p:sp>
      <p:pic>
        <p:nvPicPr>
          <p:cNvPr id="21506" name="Picture 2"/>
          <p:cNvPicPr>
            <a:picLocks noGrp="1" noChangeAspect="1" noChangeArrowheads="1"/>
          </p:cNvPicPr>
          <p:nvPr>
            <p:ph idx="1"/>
          </p:nvPr>
        </p:nvPicPr>
        <p:blipFill>
          <a:blip r:embed="rId3"/>
          <a:srcRect/>
          <a:stretch>
            <a:fillRect/>
          </a:stretch>
        </p:blipFill>
        <p:spPr>
          <a:xfrm>
            <a:off x="457200" y="1371600"/>
            <a:ext cx="8229600" cy="378837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21508" name="Picture 4"/>
          <p:cNvPicPr>
            <a:picLocks noChangeAspect="1" noChangeArrowheads="1"/>
          </p:cNvPicPr>
          <p:nvPr/>
        </p:nvPicPr>
        <p:blipFill>
          <a:blip r:embed="rId4"/>
          <a:srcRect/>
          <a:stretch>
            <a:fillRect/>
          </a:stretch>
        </p:blipFill>
        <p:spPr bwMode="auto">
          <a:xfrm>
            <a:off x="3124200" y="1981200"/>
            <a:ext cx="2647950" cy="17145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pic>
      <p:sp>
        <p:nvSpPr>
          <p:cNvPr id="7" name="TextBox 6"/>
          <p:cNvSpPr txBox="1"/>
          <p:nvPr/>
        </p:nvSpPr>
        <p:spPr>
          <a:xfrm>
            <a:off x="533400" y="5486400"/>
            <a:ext cx="3897313" cy="461963"/>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en-US" dirty="0">
                <a:hlinkClick r:id="rId5"/>
              </a:rPr>
              <a:t>http://www.gopubmed.com</a:t>
            </a:r>
            <a:r>
              <a:rPr lang="en-US" dirty="0"/>
              <a:t>/</a:t>
            </a:r>
            <a:endParaRPr lang="en-US" dirty="0"/>
          </a:p>
        </p:txBody>
      </p:sp>
      <p:pic>
        <p:nvPicPr>
          <p:cNvPr id="41990" name="Picture 4"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4199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41992" name="Picture 6"/>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609600" y="990600"/>
            <a:ext cx="8001000" cy="5029200"/>
          </a:xfrm>
          <a:prstGeom prst="rect">
            <a:avLst/>
          </a:prstGeom>
          <a:noFill/>
          <a:ln w="9525">
            <a:noFill/>
            <a:miter lim="800000"/>
            <a:headEnd/>
            <a:tailEnd/>
          </a:ln>
        </p:spPr>
      </p:pic>
      <p:sp>
        <p:nvSpPr>
          <p:cNvPr id="6147" name="Rectangle 4"/>
          <p:cNvSpPr>
            <a:spLocks noGrp="1" noChangeArrowheads="1"/>
          </p:cNvSpPr>
          <p:nvPr>
            <p:ph type="title"/>
          </p:nvPr>
        </p:nvSpPr>
        <p:spPr>
          <a:xfrm>
            <a:off x="533400" y="228600"/>
            <a:ext cx="7772400" cy="914400"/>
          </a:xfrm>
        </p:spPr>
        <p:txBody>
          <a:bodyPr/>
          <a:lstStyle/>
          <a:p>
            <a:r>
              <a:rPr lang="en-US" sz="3200" b="1" smtClean="0"/>
              <a:t>Molecular Biology Information Service</a:t>
            </a:r>
          </a:p>
        </p:txBody>
      </p:sp>
      <p:pic>
        <p:nvPicPr>
          <p:cNvPr id="17417" name="Picture 9" descr="Falk_library"/>
          <p:cNvPicPr>
            <a:picLocks noChangeAspect="1" noChangeArrowheads="1"/>
          </p:cNvPicPr>
          <p:nvPr/>
        </p:nvPicPr>
        <p:blipFill>
          <a:blip r:embed="rId4"/>
          <a:srcRect/>
          <a:stretch>
            <a:fillRect/>
          </a:stretch>
        </p:blipFill>
        <p:spPr bwMode="auto">
          <a:xfrm>
            <a:off x="5562600" y="1104900"/>
            <a:ext cx="2895600" cy="21717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7416" name="Picture 8" descr="Library"/>
          <p:cNvPicPr>
            <a:picLocks noChangeAspect="1" noChangeArrowheads="1"/>
          </p:cNvPicPr>
          <p:nvPr/>
        </p:nvPicPr>
        <p:blipFill>
          <a:blip r:embed="rId5"/>
          <a:srcRect/>
          <a:stretch>
            <a:fillRect/>
          </a:stretch>
        </p:blipFill>
        <p:spPr bwMode="auto">
          <a:xfrm>
            <a:off x="1066800" y="2743200"/>
            <a:ext cx="4267200" cy="3200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150" name="Picture 4"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615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6152" name="Picture 6"/>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z="4000" b="1" smtClean="0"/>
              <a:t>GoPubMed</a:t>
            </a:r>
          </a:p>
        </p:txBody>
      </p:sp>
      <p:graphicFrame>
        <p:nvGraphicFramePr>
          <p:cNvPr id="4" name="Content Placeholder 3"/>
          <p:cNvGraphicFramePr>
            <a:graphicFrameLocks noGrp="1"/>
          </p:cNvGraphicFramePr>
          <p:nvPr>
            <p:ph idx="1"/>
          </p:nvPr>
        </p:nvGraphicFramePr>
        <p:xfrm>
          <a:off x="381000" y="990600"/>
          <a:ext cx="8229600" cy="371475"/>
        </p:xfrm>
        <a:graphic>
          <a:graphicData uri="http://schemas.openxmlformats.org/drawingml/2006/table">
            <a:tbl>
              <a:tblPr firstRow="1" bandRow="1">
                <a:tableStyleId>{073A0DAA-6AF3-43AB-8588-CEC1D06C72B9}</a:tableStyleId>
              </a:tblPr>
              <a:tblGrid>
                <a:gridCol w="1371600"/>
                <a:gridCol w="1371600"/>
                <a:gridCol w="1371600"/>
                <a:gridCol w="1371600"/>
                <a:gridCol w="1371600"/>
                <a:gridCol w="1371600"/>
              </a:tblGrid>
              <a:tr h="370840">
                <a:tc>
                  <a:txBody>
                    <a:bodyPr/>
                    <a:lstStyle/>
                    <a:p>
                      <a:r>
                        <a:rPr lang="en-US" dirty="0" smtClean="0"/>
                        <a:t>Dengue</a:t>
                      </a:r>
                      <a:endParaRPr lang="en-US" dirty="0"/>
                    </a:p>
                  </a:txBody>
                  <a:tcPr/>
                </a:tc>
                <a:tc>
                  <a:txBody>
                    <a:bodyPr/>
                    <a:lstStyle/>
                    <a:p>
                      <a:r>
                        <a:rPr lang="en-US" dirty="0" smtClean="0"/>
                        <a:t>AND</a:t>
                      </a:r>
                      <a:endParaRPr lang="en-US" dirty="0"/>
                    </a:p>
                  </a:txBody>
                  <a:tcPr/>
                </a:tc>
                <a:tc>
                  <a:txBody>
                    <a:bodyPr/>
                    <a:lstStyle/>
                    <a:p>
                      <a:r>
                        <a:rPr lang="en-US" dirty="0" smtClean="0"/>
                        <a:t>Outbreaks</a:t>
                      </a:r>
                      <a:endParaRPr lang="en-US" dirty="0"/>
                    </a:p>
                  </a:txBody>
                  <a:tcPr/>
                </a:tc>
                <a:tc>
                  <a:txBody>
                    <a:bodyPr/>
                    <a:lstStyle/>
                    <a:p>
                      <a:r>
                        <a:rPr lang="en-US" dirty="0" smtClean="0"/>
                        <a:t>NOT</a:t>
                      </a:r>
                      <a:endParaRPr lang="en-US" dirty="0"/>
                    </a:p>
                  </a:txBody>
                  <a:tcPr/>
                </a:tc>
                <a:tc>
                  <a:txBody>
                    <a:bodyPr/>
                    <a:lstStyle/>
                    <a:p>
                      <a:r>
                        <a:rPr lang="en-US" dirty="0" smtClean="0"/>
                        <a:t>India</a:t>
                      </a:r>
                      <a:endParaRPr lang="en-US" dirty="0"/>
                    </a:p>
                  </a:txBody>
                  <a:tcPr/>
                </a:tc>
                <a:tc>
                  <a:txBody>
                    <a:bodyPr/>
                    <a:lstStyle/>
                    <a:p>
                      <a:r>
                        <a:rPr lang="en-US" dirty="0" smtClean="0"/>
                        <a:t>578</a:t>
                      </a:r>
                      <a:endParaRPr lang="en-US" dirty="0"/>
                    </a:p>
                  </a:txBody>
                  <a:tcPr/>
                </a:tc>
              </a:tr>
            </a:tbl>
          </a:graphicData>
        </a:graphic>
      </p:graphicFrame>
      <p:pic>
        <p:nvPicPr>
          <p:cNvPr id="43027" name="Picture 2"/>
          <p:cNvPicPr>
            <a:picLocks noChangeAspect="1" noChangeArrowheads="1"/>
          </p:cNvPicPr>
          <p:nvPr/>
        </p:nvPicPr>
        <p:blipFill>
          <a:blip r:embed="rId2"/>
          <a:srcRect/>
          <a:stretch>
            <a:fillRect/>
          </a:stretch>
        </p:blipFill>
        <p:spPr bwMode="auto">
          <a:xfrm>
            <a:off x="457200" y="1447800"/>
            <a:ext cx="8245475" cy="4572000"/>
          </a:xfrm>
          <a:prstGeom prst="rect">
            <a:avLst/>
          </a:prstGeom>
          <a:noFill/>
          <a:ln w="9525">
            <a:noFill/>
            <a:miter lim="800000"/>
            <a:headEnd/>
            <a:tailEnd/>
          </a:ln>
        </p:spPr>
      </p:pic>
      <p:pic>
        <p:nvPicPr>
          <p:cNvPr id="43028"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4302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43030"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pic>
        <p:nvPicPr>
          <p:cNvPr id="22532" name="Picture 4"/>
          <p:cNvPicPr>
            <a:picLocks noChangeAspect="1" noChangeArrowheads="1"/>
          </p:cNvPicPr>
          <p:nvPr/>
        </p:nvPicPr>
        <p:blipFill>
          <a:blip r:embed="rId6"/>
          <a:srcRect/>
          <a:stretch>
            <a:fillRect/>
          </a:stretch>
        </p:blipFill>
        <p:spPr bwMode="auto">
          <a:xfrm>
            <a:off x="2286000" y="1905000"/>
            <a:ext cx="2438400" cy="2971800"/>
          </a:xfrm>
          <a:prstGeom prst="rect">
            <a:avLst/>
          </a:prstGeom>
          <a:noFill/>
          <a:ln w="9525">
            <a:solidFill>
              <a:srgbClr val="00B0F0"/>
            </a:solidFill>
            <a:miter lim="800000"/>
            <a:headEnd/>
            <a:tailEnd/>
          </a:ln>
        </p:spPr>
      </p:pic>
      <p:pic>
        <p:nvPicPr>
          <p:cNvPr id="2050" name="Picture 2"/>
          <p:cNvPicPr>
            <a:picLocks noChangeAspect="1" noChangeArrowheads="1"/>
          </p:cNvPicPr>
          <p:nvPr/>
        </p:nvPicPr>
        <p:blipFill>
          <a:blip r:embed="rId7"/>
          <a:srcRect/>
          <a:stretch>
            <a:fillRect/>
          </a:stretch>
        </p:blipFill>
        <p:spPr bwMode="auto">
          <a:xfrm>
            <a:off x="5257800" y="1828800"/>
            <a:ext cx="2266950" cy="3062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ox(in)">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dissolv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z="4000" b="1" smtClean="0"/>
              <a:t>GoPubMed</a:t>
            </a:r>
          </a:p>
        </p:txBody>
      </p:sp>
      <p:pic>
        <p:nvPicPr>
          <p:cNvPr id="23554" name="Picture 2"/>
          <p:cNvPicPr>
            <a:picLocks noGrp="1" noChangeAspect="1" noChangeArrowheads="1"/>
          </p:cNvPicPr>
          <p:nvPr>
            <p:ph idx="1"/>
          </p:nvPr>
        </p:nvPicPr>
        <p:blipFill>
          <a:blip r:embed="rId2"/>
          <a:srcRect/>
          <a:stretch>
            <a:fillRect/>
          </a:stretch>
        </p:blipFill>
        <p:spPr>
          <a:xfrm>
            <a:off x="609600" y="1191190"/>
            <a:ext cx="2504762" cy="452381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44036"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4403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44038"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
        <p:nvSpPr>
          <p:cNvPr id="10" name="TextBox 9"/>
          <p:cNvSpPr txBox="1"/>
          <p:nvPr/>
        </p:nvSpPr>
        <p:spPr>
          <a:xfrm>
            <a:off x="533400" y="957263"/>
            <a:ext cx="914400" cy="338137"/>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US" sz="1600" dirty="0"/>
              <a:t>Authors</a:t>
            </a:r>
            <a:endParaRPr lang="en-US" sz="1600" dirty="0"/>
          </a:p>
        </p:txBody>
      </p:sp>
      <p:grpSp>
        <p:nvGrpSpPr>
          <p:cNvPr id="44040" name="Group 13"/>
          <p:cNvGrpSpPr>
            <a:grpSpLocks/>
          </p:cNvGrpSpPr>
          <p:nvPr/>
        </p:nvGrpSpPr>
        <p:grpSpPr bwMode="auto">
          <a:xfrm>
            <a:off x="3352800" y="304800"/>
            <a:ext cx="2590800" cy="5334000"/>
            <a:chOff x="3352800" y="457200"/>
            <a:chExt cx="2590800" cy="5334000"/>
          </a:xfrm>
        </p:grpSpPr>
        <p:pic>
          <p:nvPicPr>
            <p:cNvPr id="23555" name="Picture 3"/>
            <p:cNvPicPr>
              <a:picLocks noChangeAspect="1" noChangeArrowheads="1"/>
            </p:cNvPicPr>
            <p:nvPr/>
          </p:nvPicPr>
          <p:blipFill>
            <a:blip r:embed="rId6"/>
            <a:srcRect/>
            <a:stretch>
              <a:fillRect/>
            </a:stretch>
          </p:blipFill>
          <p:spPr bwMode="auto">
            <a:xfrm>
              <a:off x="3429000" y="762000"/>
              <a:ext cx="2514600"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3352800" y="457200"/>
              <a:ext cx="1219200" cy="338138"/>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US" sz="1600" dirty="0"/>
                <a:t>Journals</a:t>
              </a:r>
              <a:endParaRPr lang="en-US" sz="1600" dirty="0"/>
            </a:p>
          </p:txBody>
        </p:sp>
      </p:grpSp>
      <p:grpSp>
        <p:nvGrpSpPr>
          <p:cNvPr id="44041" name="Group 12"/>
          <p:cNvGrpSpPr>
            <a:grpSpLocks/>
          </p:cNvGrpSpPr>
          <p:nvPr/>
        </p:nvGrpSpPr>
        <p:grpSpPr bwMode="auto">
          <a:xfrm>
            <a:off x="6172200" y="1600200"/>
            <a:ext cx="2419350" cy="4038600"/>
            <a:chOff x="6172200" y="1752600"/>
            <a:chExt cx="2419350" cy="4038600"/>
          </a:xfrm>
        </p:grpSpPr>
        <p:pic>
          <p:nvPicPr>
            <p:cNvPr id="23556" name="Picture 4"/>
            <p:cNvPicPr>
              <a:picLocks noChangeAspect="1" noChangeArrowheads="1"/>
            </p:cNvPicPr>
            <p:nvPr/>
          </p:nvPicPr>
          <p:blipFill>
            <a:blip r:embed="rId7"/>
            <a:srcRect/>
            <a:stretch>
              <a:fillRect/>
            </a:stretch>
          </p:blipFill>
          <p:spPr bwMode="auto">
            <a:xfrm>
              <a:off x="6172200" y="2057400"/>
              <a:ext cx="2419350"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6172200" y="1752600"/>
              <a:ext cx="1219200" cy="338138"/>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US" sz="1600" dirty="0"/>
                <a:t>Pub Dates</a:t>
              </a:r>
              <a:endParaRPr lang="en-US" sz="1600" dirty="0"/>
            </a:p>
          </p:txBody>
        </p:sp>
      </p:grpSp>
      <p:graphicFrame>
        <p:nvGraphicFramePr>
          <p:cNvPr id="15" name="Content Placeholder 3"/>
          <p:cNvGraphicFramePr>
            <a:graphicFrameLocks/>
          </p:cNvGraphicFramePr>
          <p:nvPr/>
        </p:nvGraphicFramePr>
        <p:xfrm>
          <a:off x="457200" y="5715000"/>
          <a:ext cx="8229600" cy="371475"/>
        </p:xfrm>
        <a:graphic>
          <a:graphicData uri="http://schemas.openxmlformats.org/drawingml/2006/table">
            <a:tbl>
              <a:tblPr firstRow="1" bandRow="1">
                <a:tableStyleId>{073A0DAA-6AF3-43AB-8588-CEC1D06C72B9}</a:tableStyleId>
              </a:tblPr>
              <a:tblGrid>
                <a:gridCol w="1371600"/>
                <a:gridCol w="1371600"/>
                <a:gridCol w="1371600"/>
                <a:gridCol w="1371600"/>
                <a:gridCol w="1371600"/>
                <a:gridCol w="1371600"/>
              </a:tblGrid>
              <a:tr h="370840">
                <a:tc>
                  <a:txBody>
                    <a:bodyPr/>
                    <a:lstStyle/>
                    <a:p>
                      <a:r>
                        <a:rPr lang="en-US" dirty="0" smtClean="0"/>
                        <a:t>Dengue</a:t>
                      </a:r>
                      <a:endParaRPr lang="en-US" dirty="0"/>
                    </a:p>
                  </a:txBody>
                  <a:tcPr/>
                </a:tc>
                <a:tc>
                  <a:txBody>
                    <a:bodyPr/>
                    <a:lstStyle/>
                    <a:p>
                      <a:r>
                        <a:rPr lang="en-US" dirty="0" smtClean="0"/>
                        <a:t>AND</a:t>
                      </a:r>
                      <a:endParaRPr lang="en-US" dirty="0"/>
                    </a:p>
                  </a:txBody>
                  <a:tcPr/>
                </a:tc>
                <a:tc>
                  <a:txBody>
                    <a:bodyPr/>
                    <a:lstStyle/>
                    <a:p>
                      <a:r>
                        <a:rPr lang="en-US" dirty="0" smtClean="0"/>
                        <a:t>Outbreaks</a:t>
                      </a:r>
                      <a:endParaRPr lang="en-US" dirty="0"/>
                    </a:p>
                  </a:txBody>
                  <a:tcPr/>
                </a:tc>
                <a:tc>
                  <a:txBody>
                    <a:bodyPr/>
                    <a:lstStyle/>
                    <a:p>
                      <a:r>
                        <a:rPr lang="en-US" dirty="0" smtClean="0"/>
                        <a:t>NOT</a:t>
                      </a:r>
                      <a:endParaRPr lang="en-US" dirty="0"/>
                    </a:p>
                  </a:txBody>
                  <a:tcPr/>
                </a:tc>
                <a:tc>
                  <a:txBody>
                    <a:bodyPr/>
                    <a:lstStyle/>
                    <a:p>
                      <a:r>
                        <a:rPr lang="en-US" dirty="0" smtClean="0"/>
                        <a:t>India</a:t>
                      </a:r>
                      <a:endParaRPr lang="en-US" dirty="0"/>
                    </a:p>
                  </a:txBody>
                  <a:tcPr/>
                </a:tc>
                <a:tc>
                  <a:txBody>
                    <a:bodyPr/>
                    <a:lstStyle/>
                    <a:p>
                      <a:r>
                        <a:rPr lang="en-US" dirty="0" smtClean="0"/>
                        <a:t>578</a:t>
                      </a:r>
                      <a:endParaRPr lang="en-US" dirty="0"/>
                    </a:p>
                  </a:txBody>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z="4000" b="1" smtClean="0"/>
              <a:t>PubMed Advanced Search</a:t>
            </a:r>
          </a:p>
        </p:txBody>
      </p:sp>
      <p:pic>
        <p:nvPicPr>
          <p:cNvPr id="45059" name="Picture 2"/>
          <p:cNvPicPr>
            <a:picLocks noGrp="1" noChangeAspect="1" noChangeArrowheads="1"/>
          </p:cNvPicPr>
          <p:nvPr>
            <p:ph idx="1"/>
          </p:nvPr>
        </p:nvPicPr>
        <p:blipFill>
          <a:blip r:embed="rId2"/>
          <a:srcRect/>
          <a:stretch>
            <a:fillRect/>
          </a:stretch>
        </p:blipFill>
        <p:spPr>
          <a:xfrm>
            <a:off x="3886200" y="990600"/>
            <a:ext cx="3810000" cy="1454150"/>
          </a:xfrm>
        </p:spPr>
      </p:pic>
      <p:pic>
        <p:nvPicPr>
          <p:cNvPr id="45060" name="Picture 3"/>
          <p:cNvPicPr>
            <a:picLocks noChangeAspect="1" noChangeArrowheads="1"/>
          </p:cNvPicPr>
          <p:nvPr/>
        </p:nvPicPr>
        <p:blipFill>
          <a:blip r:embed="rId3"/>
          <a:srcRect/>
          <a:stretch>
            <a:fillRect/>
          </a:stretch>
        </p:blipFill>
        <p:spPr bwMode="auto">
          <a:xfrm>
            <a:off x="457200" y="990600"/>
            <a:ext cx="3124200" cy="4764088"/>
          </a:xfrm>
          <a:prstGeom prst="rect">
            <a:avLst/>
          </a:prstGeom>
          <a:noFill/>
          <a:ln w="9525">
            <a:noFill/>
            <a:miter lim="800000"/>
            <a:headEnd/>
            <a:tailEnd/>
          </a:ln>
        </p:spPr>
      </p:pic>
      <p:pic>
        <p:nvPicPr>
          <p:cNvPr id="45061" name="Picture 4"/>
          <p:cNvPicPr>
            <a:picLocks noChangeAspect="1" noChangeArrowheads="1"/>
          </p:cNvPicPr>
          <p:nvPr/>
        </p:nvPicPr>
        <p:blipFill>
          <a:blip r:embed="rId4"/>
          <a:srcRect/>
          <a:stretch>
            <a:fillRect/>
          </a:stretch>
        </p:blipFill>
        <p:spPr bwMode="auto">
          <a:xfrm>
            <a:off x="3886200" y="2590800"/>
            <a:ext cx="4495800" cy="2057400"/>
          </a:xfrm>
          <a:prstGeom prst="rect">
            <a:avLst/>
          </a:prstGeom>
          <a:noFill/>
          <a:ln w="9525">
            <a:noFill/>
            <a:miter lim="800000"/>
            <a:headEnd/>
            <a:tailEnd/>
          </a:ln>
        </p:spPr>
      </p:pic>
      <p:pic>
        <p:nvPicPr>
          <p:cNvPr id="45062" name="Picture 5"/>
          <p:cNvPicPr>
            <a:picLocks noChangeAspect="1" noChangeArrowheads="1"/>
          </p:cNvPicPr>
          <p:nvPr/>
        </p:nvPicPr>
        <p:blipFill>
          <a:blip r:embed="rId5"/>
          <a:srcRect/>
          <a:stretch>
            <a:fillRect/>
          </a:stretch>
        </p:blipFill>
        <p:spPr bwMode="auto">
          <a:xfrm>
            <a:off x="3886200" y="4953000"/>
            <a:ext cx="4595813" cy="933450"/>
          </a:xfrm>
          <a:prstGeom prst="rect">
            <a:avLst/>
          </a:prstGeom>
          <a:noFill/>
          <a:ln w="9525">
            <a:noFill/>
            <a:miter lim="800000"/>
            <a:headEnd/>
            <a:tailEnd/>
          </a:ln>
        </p:spPr>
      </p:pic>
      <p:sp>
        <p:nvSpPr>
          <p:cNvPr id="8" name="Right Arrow 7"/>
          <p:cNvSpPr/>
          <p:nvPr/>
        </p:nvSpPr>
        <p:spPr bwMode="auto">
          <a:xfrm>
            <a:off x="3429000" y="1752600"/>
            <a:ext cx="381000" cy="381000"/>
          </a:xfrm>
          <a:prstGeom prst="rightArrow">
            <a:avLst/>
          </a:prstGeom>
          <a:solidFill>
            <a:srgbClr val="FFCC00"/>
          </a:solidFill>
          <a:ln w="9525" cap="flat" cmpd="sng" algn="ctr">
            <a:solidFill>
              <a:srgbClr val="FF0000"/>
            </a:solidFill>
            <a:prstDash val="solid"/>
            <a:round/>
            <a:headEnd type="none" w="med" len="med"/>
            <a:tailEnd type="none" w="med" len="med"/>
          </a:ln>
          <a:effectLst>
            <a:outerShdw blurRad="152400" dist="317500" dir="5400000" sx="90000" sy="-19000" rotWithShape="0">
              <a:prstClr val="black">
                <a:alpha val="15000"/>
              </a:prstClr>
            </a:outerShdw>
          </a:effectLst>
        </p:spPr>
        <p:txBody>
          <a:bodyPr wrap="none"/>
          <a:lstStyle/>
          <a:p>
            <a:pPr algn="ctr">
              <a:defRPr/>
            </a:pPr>
            <a:endParaRPr lang="en-US"/>
          </a:p>
        </p:txBody>
      </p:sp>
      <p:sp>
        <p:nvSpPr>
          <p:cNvPr id="9" name="Right Arrow 8"/>
          <p:cNvSpPr/>
          <p:nvPr/>
        </p:nvSpPr>
        <p:spPr bwMode="auto">
          <a:xfrm>
            <a:off x="3505200" y="3505200"/>
            <a:ext cx="381000" cy="381000"/>
          </a:xfrm>
          <a:prstGeom prst="rightArrow">
            <a:avLst/>
          </a:prstGeom>
          <a:solidFill>
            <a:srgbClr val="FFCC00"/>
          </a:solidFill>
          <a:ln w="9525" cap="flat" cmpd="sng" algn="ctr">
            <a:solidFill>
              <a:srgbClr val="FF0000"/>
            </a:solidFill>
            <a:prstDash val="solid"/>
            <a:round/>
            <a:headEnd type="none" w="med" len="med"/>
            <a:tailEnd type="none" w="med" len="med"/>
          </a:ln>
          <a:effectLst>
            <a:outerShdw blurRad="152400" dist="317500" dir="5400000" sx="90000" sy="-19000" rotWithShape="0">
              <a:prstClr val="black">
                <a:alpha val="15000"/>
              </a:prstClr>
            </a:outerShdw>
          </a:effectLst>
        </p:spPr>
        <p:txBody>
          <a:bodyPr wrap="none"/>
          <a:lstStyle/>
          <a:p>
            <a:pPr algn="ctr">
              <a:defRPr/>
            </a:pPr>
            <a:endParaRPr lang="en-US"/>
          </a:p>
        </p:txBody>
      </p:sp>
      <p:sp>
        <p:nvSpPr>
          <p:cNvPr id="10" name="Right Arrow 9"/>
          <p:cNvSpPr/>
          <p:nvPr/>
        </p:nvSpPr>
        <p:spPr bwMode="auto">
          <a:xfrm>
            <a:off x="3429000" y="5257800"/>
            <a:ext cx="381000" cy="381000"/>
          </a:xfrm>
          <a:prstGeom prst="rightArrow">
            <a:avLst/>
          </a:prstGeom>
          <a:solidFill>
            <a:srgbClr val="FFCC00"/>
          </a:solidFill>
          <a:ln w="9525" cap="flat" cmpd="sng" algn="ctr">
            <a:solidFill>
              <a:srgbClr val="FF0000"/>
            </a:solidFill>
            <a:prstDash val="solid"/>
            <a:round/>
            <a:headEnd type="none" w="med" len="med"/>
            <a:tailEnd type="none" w="med" len="med"/>
          </a:ln>
          <a:effectLst>
            <a:outerShdw blurRad="152400" dist="317500" dir="5400000" sx="90000" sy="-19000" rotWithShape="0">
              <a:prstClr val="black">
                <a:alpha val="15000"/>
              </a:prstClr>
            </a:outerShdw>
          </a:effectLst>
        </p:spPr>
        <p:txBody>
          <a:bodyPr wrap="none"/>
          <a:lstStyle/>
          <a:p>
            <a:pPr algn="ctr">
              <a:defRPr/>
            </a:pPr>
            <a:endParaRPr lang="en-US"/>
          </a:p>
        </p:txBody>
      </p:sp>
      <p:pic>
        <p:nvPicPr>
          <p:cNvPr id="45066" name="Picture 4"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4506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45068" name="Picture 6"/>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000" b="1" smtClean="0"/>
              <a:t>Literature Search Workflow</a:t>
            </a:r>
          </a:p>
        </p:txBody>
      </p:sp>
      <p:graphicFrame>
        <p:nvGraphicFramePr>
          <p:cNvPr id="4" name="Content Placeholder 3"/>
          <p:cNvGraphicFramePr>
            <a:graphicFrameLocks noGrp="1"/>
          </p:cNvGraphicFramePr>
          <p:nvPr>
            <p:ph idx="1"/>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6084" name="Picture 4" descr="HSLS logo"/>
          <p:cNvPicPr>
            <a:picLocks noChangeAspect="1" noChangeArrowheads="1"/>
          </p:cNvPicPr>
          <p:nvPr/>
        </p:nvPicPr>
        <p:blipFill>
          <a:blip r:embed="rId7"/>
          <a:srcRect/>
          <a:stretch>
            <a:fillRect/>
          </a:stretch>
        </p:blipFill>
        <p:spPr bwMode="auto">
          <a:xfrm>
            <a:off x="8382000" y="6219825"/>
            <a:ext cx="762000" cy="638175"/>
          </a:xfrm>
          <a:prstGeom prst="rect">
            <a:avLst/>
          </a:prstGeom>
          <a:noFill/>
          <a:ln w="9525">
            <a:noFill/>
            <a:miter lim="800000"/>
            <a:headEnd/>
            <a:tailEnd/>
          </a:ln>
        </p:spPr>
      </p:pic>
      <p:sp>
        <p:nvSpPr>
          <p:cNvPr id="4608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8"/>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46086" name="Picture 6"/>
          <p:cNvPicPr>
            <a:picLocks noChangeAspect="1" noChangeArrowheads="1"/>
          </p:cNvPicPr>
          <p:nvPr/>
        </p:nvPicPr>
        <p:blipFill>
          <a:blip r:embed="rId9"/>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762000" y="2971800"/>
            <a:ext cx="7848600" cy="3048000"/>
          </a:xfrm>
          <a:prstGeom prst="rect">
            <a:avLst/>
          </a:prstGeom>
          <a:solidFill>
            <a:schemeClr val="tx2"/>
          </a:solidFill>
          <a:ln w="9525" algn="ctr">
            <a:solidFill>
              <a:schemeClr val="tx1"/>
            </a:solidFill>
            <a:round/>
            <a:headEnd/>
            <a:tailEnd/>
          </a:ln>
        </p:spPr>
        <p:txBody>
          <a:bodyPr wrap="none"/>
          <a:lstStyle/>
          <a:p>
            <a:pPr algn="ctr"/>
            <a:endParaRPr lang="en-US"/>
          </a:p>
        </p:txBody>
      </p:sp>
      <p:sp>
        <p:nvSpPr>
          <p:cNvPr id="47107" name="Title 1"/>
          <p:cNvSpPr>
            <a:spLocks noGrp="1"/>
          </p:cNvSpPr>
          <p:nvPr>
            <p:ph type="title"/>
          </p:nvPr>
        </p:nvSpPr>
        <p:spPr/>
        <p:txBody>
          <a:bodyPr/>
          <a:lstStyle/>
          <a:p>
            <a:r>
              <a:rPr lang="en-US" sz="4000" b="1" smtClean="0"/>
              <a:t>PubMed Query with Boolean</a:t>
            </a:r>
          </a:p>
        </p:txBody>
      </p:sp>
      <p:sp>
        <p:nvSpPr>
          <p:cNvPr id="47108" name="Content Placeholder 2"/>
          <p:cNvSpPr>
            <a:spLocks noGrp="1"/>
          </p:cNvSpPr>
          <p:nvPr>
            <p:ph idx="1"/>
          </p:nvPr>
        </p:nvSpPr>
        <p:spPr>
          <a:xfrm>
            <a:off x="457200" y="1295400"/>
            <a:ext cx="8229600" cy="4530725"/>
          </a:xfrm>
        </p:spPr>
        <p:txBody>
          <a:bodyPr/>
          <a:lstStyle/>
          <a:p>
            <a:r>
              <a:rPr lang="en-US" smtClean="0"/>
              <a:t>Retrieve articles focused on </a:t>
            </a:r>
            <a:r>
              <a:rPr lang="en-US" smtClean="0">
                <a:solidFill>
                  <a:schemeClr val="tx2"/>
                </a:solidFill>
              </a:rPr>
              <a:t>molecular</a:t>
            </a:r>
            <a:r>
              <a:rPr lang="en-US" smtClean="0">
                <a:solidFill>
                  <a:srgbClr val="FF0000"/>
                </a:solidFill>
              </a:rPr>
              <a:t> </a:t>
            </a:r>
            <a:r>
              <a:rPr lang="en-US" smtClean="0">
                <a:solidFill>
                  <a:schemeClr val="tx2"/>
                </a:solidFill>
              </a:rPr>
              <a:t>genetics</a:t>
            </a:r>
            <a:r>
              <a:rPr lang="en-US" smtClean="0"/>
              <a:t> of </a:t>
            </a:r>
            <a:r>
              <a:rPr lang="en-US" b="1" smtClean="0">
                <a:solidFill>
                  <a:schemeClr val="tx2"/>
                </a:solidFill>
              </a:rPr>
              <a:t>Schizophrenia</a:t>
            </a:r>
            <a:r>
              <a:rPr lang="en-US" smtClean="0"/>
              <a:t> published in past </a:t>
            </a:r>
            <a:r>
              <a:rPr lang="en-US" smtClean="0">
                <a:solidFill>
                  <a:schemeClr val="tx2"/>
                </a:solidFill>
              </a:rPr>
              <a:t>five years</a:t>
            </a:r>
            <a:r>
              <a:rPr lang="en-US" smtClean="0"/>
              <a:t>:</a:t>
            </a:r>
          </a:p>
          <a:p>
            <a:endParaRPr lang="en-US" smtClean="0"/>
          </a:p>
          <a:p>
            <a:r>
              <a:rPr lang="en-US" sz="2000" smtClean="0">
                <a:solidFill>
                  <a:srgbClr val="002060"/>
                </a:solidFill>
              </a:rPr>
              <a:t>("schizophrenia"[Majr] AND (("genetics, medical"[MeSH Terms] OR ("genetics"[All Fields] AND "medical"[All Fields]) OR "medical genetics"[All Fields] OR ("medical"[All Fields] AND "genetics"[All Fields])) OR ("genotype"[MeSH Terms] OR "genotype"[All Fields]) OR "genetics"[Subheading] AND ("genetics"[Subheading] OR "genetics"[All Fields] OR "genetics"[MeSH Terms])) AND ("2004/03/13"[PDat] : "2009/03/11"[PDat])</a:t>
            </a:r>
          </a:p>
        </p:txBody>
      </p:sp>
      <p:pic>
        <p:nvPicPr>
          <p:cNvPr id="47109"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47110"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47111"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z="3600" b="1" smtClean="0"/>
              <a:t>Research on Optimal Search Strategies</a:t>
            </a:r>
          </a:p>
        </p:txBody>
      </p:sp>
      <p:pic>
        <p:nvPicPr>
          <p:cNvPr id="1026" name="Picture 2"/>
          <p:cNvPicPr>
            <a:picLocks noGrp="1" noChangeAspect="1" noChangeArrowheads="1"/>
          </p:cNvPicPr>
          <p:nvPr>
            <p:ph idx="1"/>
          </p:nvPr>
        </p:nvPicPr>
        <p:blipFill>
          <a:blip r:embed="rId2"/>
          <a:srcRect/>
          <a:stretch>
            <a:fillRect/>
          </a:stretch>
        </p:blipFill>
        <p:spPr>
          <a:xfrm>
            <a:off x="838200" y="1143000"/>
            <a:ext cx="7315200" cy="48006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48132" name="Picture 12"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48133"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48134" name="Picture 14"/>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z="4000" b="1" smtClean="0"/>
              <a:t>PubMed Pre-Build Queries</a:t>
            </a:r>
          </a:p>
        </p:txBody>
      </p:sp>
      <p:pic>
        <p:nvPicPr>
          <p:cNvPr id="2050" name="Picture 2"/>
          <p:cNvPicPr>
            <a:picLocks noGrp="1" noChangeAspect="1" noChangeArrowheads="1"/>
          </p:cNvPicPr>
          <p:nvPr>
            <p:ph idx="1"/>
          </p:nvPr>
        </p:nvPicPr>
        <p:blipFill>
          <a:blip r:embed="rId2"/>
          <a:srcRect/>
          <a:stretch>
            <a:fillRect/>
          </a:stretch>
        </p:blipFill>
        <p:spPr>
          <a:xfrm>
            <a:off x="2514600" y="1035050"/>
            <a:ext cx="6172200" cy="4908550"/>
          </a:xfrm>
          <a:effectLst>
            <a:outerShdw blurRad="292100" dist="139700" dir="2700000" algn="tl" rotWithShape="0">
              <a:srgbClr val="333333">
                <a:alpha val="65000"/>
              </a:srgbClr>
            </a:outerShdw>
          </a:effectLst>
        </p:spPr>
      </p:pic>
      <p:pic>
        <p:nvPicPr>
          <p:cNvPr id="49156" name="Picture 5"/>
          <p:cNvPicPr>
            <a:picLocks noChangeAspect="1" noChangeArrowheads="1"/>
          </p:cNvPicPr>
          <p:nvPr/>
        </p:nvPicPr>
        <p:blipFill>
          <a:blip r:embed="rId3"/>
          <a:srcRect/>
          <a:stretch>
            <a:fillRect/>
          </a:stretch>
        </p:blipFill>
        <p:spPr bwMode="auto">
          <a:xfrm>
            <a:off x="533400" y="1066800"/>
            <a:ext cx="1600200" cy="4953000"/>
          </a:xfrm>
          <a:prstGeom prst="rect">
            <a:avLst/>
          </a:prstGeom>
          <a:noFill/>
          <a:ln w="9525">
            <a:noFill/>
            <a:miter lim="800000"/>
            <a:headEnd/>
            <a:tailEnd/>
          </a:ln>
        </p:spPr>
      </p:pic>
      <p:sp>
        <p:nvSpPr>
          <p:cNvPr id="49157" name="Right Arrow 7"/>
          <p:cNvSpPr>
            <a:spLocks noChangeArrowheads="1"/>
          </p:cNvSpPr>
          <p:nvPr/>
        </p:nvSpPr>
        <p:spPr bwMode="auto">
          <a:xfrm>
            <a:off x="1828800" y="4191000"/>
            <a:ext cx="533400" cy="381000"/>
          </a:xfrm>
          <a:prstGeom prst="rightArrow">
            <a:avLst>
              <a:gd name="adj1" fmla="val 50000"/>
              <a:gd name="adj2" fmla="val 49998"/>
            </a:avLst>
          </a:prstGeom>
          <a:solidFill>
            <a:srgbClr val="FF3300"/>
          </a:solidFill>
          <a:ln w="9525" algn="ctr">
            <a:solidFill>
              <a:srgbClr val="FF0000"/>
            </a:solidFill>
            <a:round/>
            <a:headEnd/>
            <a:tailEnd/>
          </a:ln>
        </p:spPr>
        <p:txBody>
          <a:bodyPr wrap="none"/>
          <a:lstStyle/>
          <a:p>
            <a:pPr algn="ctr"/>
            <a:endParaRPr lang="en-US"/>
          </a:p>
        </p:txBody>
      </p:sp>
      <p:pic>
        <p:nvPicPr>
          <p:cNvPr id="49158"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4915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49160"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
        <p:nvSpPr>
          <p:cNvPr id="12" name="TextBox 11"/>
          <p:cNvSpPr txBox="1"/>
          <p:nvPr/>
        </p:nvSpPr>
        <p:spPr>
          <a:xfrm>
            <a:off x="3906838" y="5864225"/>
            <a:ext cx="4932362" cy="3079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en-US" sz="1400" dirty="0">
                <a:hlinkClick r:id="rId7"/>
              </a:rPr>
              <a:t>http://www.ncbi.nlm.nih.gov/entrez/query/static/clinical.shtml</a:t>
            </a:r>
            <a:endParaRPr lang="en-US" sz="1400" dirty="0"/>
          </a:p>
        </p:txBody>
      </p:sp>
      <p:pic>
        <p:nvPicPr>
          <p:cNvPr id="2055" name="Picture 7"/>
          <p:cNvPicPr>
            <a:picLocks noChangeAspect="1" noChangeArrowheads="1"/>
          </p:cNvPicPr>
          <p:nvPr/>
        </p:nvPicPr>
        <p:blipFill>
          <a:blip r:embed="rId8"/>
          <a:srcRect/>
          <a:stretch>
            <a:fillRect/>
          </a:stretch>
        </p:blipFill>
        <p:spPr bwMode="auto">
          <a:xfrm>
            <a:off x="3352800" y="1676400"/>
            <a:ext cx="55626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dissolve">
                                      <p:cBhvr>
                                        <p:cTn id="7"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762000" y="2971800"/>
            <a:ext cx="7848600" cy="1600200"/>
          </a:xfrm>
          <a:prstGeom prst="rect">
            <a:avLst/>
          </a:prstGeom>
          <a:solidFill>
            <a:schemeClr val="tx2"/>
          </a:solidFill>
          <a:ln w="9525" algn="ctr">
            <a:solidFill>
              <a:schemeClr val="tx1"/>
            </a:solidFill>
            <a:round/>
            <a:headEnd/>
            <a:tailEnd/>
          </a:ln>
        </p:spPr>
        <p:txBody>
          <a:bodyPr wrap="none"/>
          <a:lstStyle/>
          <a:p>
            <a:pPr algn="ctr"/>
            <a:endParaRPr lang="en-US"/>
          </a:p>
        </p:txBody>
      </p:sp>
      <p:sp>
        <p:nvSpPr>
          <p:cNvPr id="50179" name="Title 1"/>
          <p:cNvSpPr>
            <a:spLocks noGrp="1"/>
          </p:cNvSpPr>
          <p:nvPr>
            <p:ph type="title"/>
          </p:nvPr>
        </p:nvSpPr>
        <p:spPr/>
        <p:txBody>
          <a:bodyPr/>
          <a:lstStyle/>
          <a:p>
            <a:r>
              <a:rPr lang="en-US" sz="4000" b="1" smtClean="0"/>
              <a:t>PubMed Query with Boolean</a:t>
            </a:r>
          </a:p>
        </p:txBody>
      </p:sp>
      <p:sp>
        <p:nvSpPr>
          <p:cNvPr id="50180" name="Content Placeholder 2"/>
          <p:cNvSpPr>
            <a:spLocks noGrp="1"/>
          </p:cNvSpPr>
          <p:nvPr>
            <p:ph idx="1"/>
          </p:nvPr>
        </p:nvSpPr>
        <p:spPr>
          <a:xfrm>
            <a:off x="304800" y="1295400"/>
            <a:ext cx="8229600" cy="4530725"/>
          </a:xfrm>
        </p:spPr>
        <p:txBody>
          <a:bodyPr/>
          <a:lstStyle/>
          <a:p>
            <a:r>
              <a:rPr lang="en-US" smtClean="0"/>
              <a:t>Retrieve articles focused on molecular genetics of Schizophrenia published in past five years:</a:t>
            </a:r>
          </a:p>
          <a:p>
            <a:endParaRPr lang="en-US" smtClean="0"/>
          </a:p>
          <a:p>
            <a:r>
              <a:rPr lang="en-US" sz="1400" b="1" smtClean="0">
                <a:solidFill>
                  <a:srgbClr val="002060"/>
                </a:solidFill>
              </a:rPr>
              <a:t>(</a:t>
            </a:r>
            <a:r>
              <a:rPr lang="en-US" sz="1400" smtClean="0">
                <a:solidFill>
                  <a:srgbClr val="002060"/>
                </a:solidFill>
              </a:rPr>
              <a:t>"schizophrenia"[Majr] AND (("genetics, medical"[MeSH Terms] OR ("genetics"[All Fields] AND "medical"[All Fields]) OR "medical genetics"[All Fields] OR ("medical"[All Fields] AND "genetics"[All Fields])) OR ("genotype"[MeSH Terms] OR "genotype"[All Fields]) OR "genetics"[Subheading] AND ("genetics"[Subheading] OR "genetics"[All Fields] OR "genetics"[MeSH Terms])) AND ("2004/03/13"[PDat] : "2009/03/11"[PDat])</a:t>
            </a:r>
          </a:p>
        </p:txBody>
      </p:sp>
      <p:pic>
        <p:nvPicPr>
          <p:cNvPr id="50181"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50182"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50183"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pic>
        <p:nvPicPr>
          <p:cNvPr id="50184" name="Picture 2"/>
          <p:cNvPicPr>
            <a:picLocks noChangeAspect="1" noChangeArrowheads="1"/>
          </p:cNvPicPr>
          <p:nvPr/>
        </p:nvPicPr>
        <p:blipFill>
          <a:blip r:embed="rId5"/>
          <a:srcRect/>
          <a:stretch>
            <a:fillRect/>
          </a:stretch>
        </p:blipFill>
        <p:spPr bwMode="auto">
          <a:xfrm>
            <a:off x="2286000" y="4800600"/>
            <a:ext cx="4343400" cy="1357313"/>
          </a:xfrm>
          <a:prstGeom prst="rect">
            <a:avLst/>
          </a:prstGeom>
          <a:noFill/>
          <a:ln w="9525">
            <a:noFill/>
            <a:miter lim="800000"/>
            <a:headEnd/>
            <a:tailEnd/>
          </a:ln>
        </p:spPr>
      </p:pic>
      <p:sp>
        <p:nvSpPr>
          <p:cNvPr id="8" name="Down Arrow 7"/>
          <p:cNvSpPr/>
          <p:nvPr/>
        </p:nvSpPr>
        <p:spPr bwMode="auto">
          <a:xfrm>
            <a:off x="4343400" y="4495800"/>
            <a:ext cx="685800" cy="457200"/>
          </a:xfrm>
          <a:prstGeom prst="downArrow">
            <a:avLst/>
          </a:prstGeom>
          <a:solidFill>
            <a:schemeClr val="accent4">
              <a:lumMod val="20000"/>
              <a:lumOff val="80000"/>
            </a:schemeClr>
          </a:solidFill>
          <a:ln w="9525" cap="flat" cmpd="sng" algn="ctr">
            <a:solidFill>
              <a:srgbClr val="FF0000"/>
            </a:solidFill>
            <a:prstDash val="solid"/>
            <a:round/>
            <a:headEnd type="none" w="med" len="med"/>
            <a:tailEnd type="none" w="med" len="med"/>
          </a:ln>
          <a:effectLst/>
        </p:spPr>
        <p:txBody>
          <a:bodyPr wrap="none"/>
          <a:lstStyle/>
          <a:p>
            <a:pPr algn="ctr">
              <a:defRPr/>
            </a:pPr>
            <a:endParaRPr lang="en-US"/>
          </a:p>
        </p:txBody>
      </p:sp>
      <p:sp>
        <p:nvSpPr>
          <p:cNvPr id="16" name="Down Arrow 15"/>
          <p:cNvSpPr/>
          <p:nvPr/>
        </p:nvSpPr>
        <p:spPr bwMode="auto">
          <a:xfrm>
            <a:off x="4191000" y="2667000"/>
            <a:ext cx="685800" cy="457200"/>
          </a:xfrm>
          <a:prstGeom prst="downArrow">
            <a:avLst/>
          </a:prstGeom>
          <a:solidFill>
            <a:schemeClr val="accent4">
              <a:lumMod val="20000"/>
              <a:lumOff val="80000"/>
            </a:schemeClr>
          </a:solidFill>
          <a:ln w="9525" cap="flat" cmpd="sng" algn="ctr">
            <a:solidFill>
              <a:srgbClr val="FF0000"/>
            </a:solidFill>
            <a:prstDash val="solid"/>
            <a:round/>
            <a:headEnd type="none" w="med" len="med"/>
            <a:tailEnd type="none" w="med" len="med"/>
          </a:ln>
          <a:effectLst/>
        </p:spPr>
        <p:txBody>
          <a:bodyPr wrap="none"/>
          <a:lstStyle/>
          <a:p>
            <a:pPr algn="ctr">
              <a:defRPr/>
            </a:pP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z="4000" b="1" smtClean="0"/>
              <a:t>GoPubMed Analysis</a:t>
            </a:r>
          </a:p>
        </p:txBody>
      </p:sp>
      <p:pic>
        <p:nvPicPr>
          <p:cNvPr id="2050" name="Picture 2"/>
          <p:cNvPicPr>
            <a:picLocks noGrp="1" noChangeAspect="1" noChangeArrowheads="1"/>
          </p:cNvPicPr>
          <p:nvPr>
            <p:ph idx="1"/>
          </p:nvPr>
        </p:nvPicPr>
        <p:blipFill>
          <a:blip r:embed="rId2"/>
          <a:srcRect/>
          <a:stretch>
            <a:fillRect/>
          </a:stretch>
        </p:blipFill>
        <p:spPr>
          <a:xfrm>
            <a:off x="609600" y="1295400"/>
            <a:ext cx="7855883"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51204" name="Left Arrow 6"/>
          <p:cNvSpPr>
            <a:spLocks noChangeArrowheads="1"/>
          </p:cNvSpPr>
          <p:nvPr/>
        </p:nvSpPr>
        <p:spPr bwMode="auto">
          <a:xfrm>
            <a:off x="4267200" y="2057400"/>
            <a:ext cx="457200" cy="304800"/>
          </a:xfrm>
          <a:prstGeom prst="left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sp>
        <p:nvSpPr>
          <p:cNvPr id="51205" name="Down Arrow 7"/>
          <p:cNvSpPr>
            <a:spLocks noChangeArrowheads="1"/>
          </p:cNvSpPr>
          <p:nvPr/>
        </p:nvSpPr>
        <p:spPr bwMode="auto">
          <a:xfrm>
            <a:off x="1600200" y="3505200"/>
            <a:ext cx="228600" cy="381000"/>
          </a:xfrm>
          <a:prstGeom prst="downArrow">
            <a:avLst>
              <a:gd name="adj1" fmla="val 50000"/>
              <a:gd name="adj2" fmla="val 50000"/>
            </a:avLst>
          </a:prstGeom>
          <a:solidFill>
            <a:srgbClr val="FF0000"/>
          </a:solidFill>
          <a:ln w="9525" algn="ctr">
            <a:solidFill>
              <a:srgbClr val="FF0000"/>
            </a:solidFill>
            <a:round/>
            <a:headEnd/>
            <a:tailEnd/>
          </a:ln>
        </p:spPr>
        <p:txBody>
          <a:bodyPr wrap="none"/>
          <a:lstStyle/>
          <a:p>
            <a:pPr algn="ctr"/>
            <a:endParaRPr lang="en-US"/>
          </a:p>
        </p:txBody>
      </p:sp>
      <p:pic>
        <p:nvPicPr>
          <p:cNvPr id="51206"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5120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51208"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pic>
        <p:nvPicPr>
          <p:cNvPr id="2051" name="Picture 3"/>
          <p:cNvPicPr>
            <a:picLocks noChangeAspect="1" noChangeArrowheads="1"/>
          </p:cNvPicPr>
          <p:nvPr/>
        </p:nvPicPr>
        <p:blipFill>
          <a:blip r:embed="rId6"/>
          <a:srcRect/>
          <a:stretch>
            <a:fillRect/>
          </a:stretch>
        </p:blipFill>
        <p:spPr bwMode="auto">
          <a:xfrm>
            <a:off x="1828800" y="990600"/>
            <a:ext cx="2095500" cy="4076700"/>
          </a:xfrm>
          <a:prstGeom prst="rect">
            <a:avLst/>
          </a:prstGeom>
          <a:ln>
            <a:noFill/>
          </a:ln>
          <a:effectLst>
            <a:outerShdw blurRad="292100" dist="139700" dir="2700000" algn="tl" rotWithShape="0">
              <a:srgbClr val="333333">
                <a:alpha val="65000"/>
              </a:srgbClr>
            </a:outerShdw>
          </a:effectLst>
        </p:spPr>
      </p:pic>
      <p:pic>
        <p:nvPicPr>
          <p:cNvPr id="2054" name="Picture 6"/>
          <p:cNvPicPr>
            <a:picLocks noChangeAspect="1" noChangeArrowheads="1"/>
          </p:cNvPicPr>
          <p:nvPr/>
        </p:nvPicPr>
        <p:blipFill>
          <a:blip r:embed="rId7"/>
          <a:srcRect/>
          <a:stretch>
            <a:fillRect/>
          </a:stretch>
        </p:blipFill>
        <p:spPr bwMode="auto">
          <a:xfrm>
            <a:off x="3657600" y="2819400"/>
            <a:ext cx="5181600" cy="26717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ssolv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dissolve">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z="4000" b="1" smtClean="0"/>
              <a:t>GoPubMed Search Result Statistics</a:t>
            </a:r>
          </a:p>
        </p:txBody>
      </p:sp>
      <p:pic>
        <p:nvPicPr>
          <p:cNvPr id="52227" name="Picture 2"/>
          <p:cNvPicPr>
            <a:picLocks noGrp="1" noChangeAspect="1" noChangeArrowheads="1"/>
          </p:cNvPicPr>
          <p:nvPr>
            <p:ph idx="1"/>
          </p:nvPr>
        </p:nvPicPr>
        <p:blipFill>
          <a:blip r:embed="rId2"/>
          <a:srcRect/>
          <a:stretch>
            <a:fillRect/>
          </a:stretch>
        </p:blipFill>
        <p:spPr>
          <a:xfrm>
            <a:off x="457200" y="1219200"/>
            <a:ext cx="6330950" cy="4724400"/>
          </a:xfrm>
        </p:spPr>
      </p:pic>
      <p:sp>
        <p:nvSpPr>
          <p:cNvPr id="52228" name="Right Arrow 5"/>
          <p:cNvSpPr>
            <a:spLocks noChangeArrowheads="1"/>
          </p:cNvSpPr>
          <p:nvPr/>
        </p:nvSpPr>
        <p:spPr bwMode="auto">
          <a:xfrm>
            <a:off x="838200" y="4191000"/>
            <a:ext cx="304800" cy="228600"/>
          </a:xfrm>
          <a:prstGeom prst="right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sp>
        <p:nvSpPr>
          <p:cNvPr id="52229" name="Right Arrow 6"/>
          <p:cNvSpPr>
            <a:spLocks noChangeArrowheads="1"/>
          </p:cNvSpPr>
          <p:nvPr/>
        </p:nvSpPr>
        <p:spPr bwMode="auto">
          <a:xfrm>
            <a:off x="3886200" y="5715000"/>
            <a:ext cx="304800" cy="228600"/>
          </a:xfrm>
          <a:prstGeom prst="right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pic>
        <p:nvPicPr>
          <p:cNvPr id="3075" name="Picture 3"/>
          <p:cNvPicPr>
            <a:picLocks noChangeAspect="1" noChangeArrowheads="1"/>
          </p:cNvPicPr>
          <p:nvPr/>
        </p:nvPicPr>
        <p:blipFill>
          <a:blip r:embed="rId3"/>
          <a:srcRect/>
          <a:stretch>
            <a:fillRect/>
          </a:stretch>
        </p:blipFill>
        <p:spPr bwMode="auto">
          <a:xfrm>
            <a:off x="1905000" y="1752600"/>
            <a:ext cx="7008813" cy="2000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231"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52232"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52233"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3200" b="1" smtClean="0"/>
              <a:t>HSLS Molecular Biology Information Service</a:t>
            </a:r>
          </a:p>
        </p:txBody>
      </p:sp>
      <p:graphicFrame>
        <p:nvGraphicFramePr>
          <p:cNvPr id="4" name="Content Placeholder 3"/>
          <p:cNvGraphicFramePr>
            <a:graphicFrameLocks noGrp="1"/>
          </p:cNvGraphicFramePr>
          <p:nvPr>
            <p:ph idx="1"/>
          </p:nvPr>
        </p:nvGraphicFramePr>
        <p:xfrm>
          <a:off x="457200" y="12954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2" name="Picture 4"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7173"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7174" name="Picture 6"/>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z="4000" b="1" smtClean="0"/>
              <a:t>Go PubMed Authors Network</a:t>
            </a:r>
          </a:p>
        </p:txBody>
      </p:sp>
      <p:pic>
        <p:nvPicPr>
          <p:cNvPr id="4099" name="Picture 3"/>
          <p:cNvPicPr>
            <a:picLocks noGrp="1" noChangeAspect="1" noChangeArrowheads="1"/>
          </p:cNvPicPr>
          <p:nvPr>
            <p:ph idx="1"/>
          </p:nvPr>
        </p:nvPicPr>
        <p:blipFill>
          <a:blip r:embed="rId2"/>
          <a:srcRect/>
          <a:stretch>
            <a:fillRect/>
          </a:stretch>
        </p:blipFill>
        <p:spPr>
          <a:xfrm>
            <a:off x="762000" y="1143000"/>
            <a:ext cx="7467600" cy="48768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53252"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53253"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53254"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z="3600" b="1" smtClean="0"/>
              <a:t>GoPubMed World Map of Publications</a:t>
            </a:r>
          </a:p>
        </p:txBody>
      </p:sp>
      <p:pic>
        <p:nvPicPr>
          <p:cNvPr id="5122" name="Picture 2"/>
          <p:cNvPicPr>
            <a:picLocks noGrp="1" noChangeAspect="1" noChangeArrowheads="1"/>
          </p:cNvPicPr>
          <p:nvPr>
            <p:ph idx="1"/>
          </p:nvPr>
        </p:nvPicPr>
        <p:blipFill>
          <a:blip r:embed="rId2"/>
          <a:srcRect/>
          <a:stretch>
            <a:fillRect/>
          </a:stretch>
        </p:blipFill>
        <p:spPr>
          <a:xfrm>
            <a:off x="762000" y="1219200"/>
            <a:ext cx="7552381" cy="4657191"/>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54276"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5427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54278"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z="4000" b="1" smtClean="0"/>
              <a:t>My NCBI: an Automated email Notification Tool</a:t>
            </a:r>
          </a:p>
        </p:txBody>
      </p:sp>
      <p:sp>
        <p:nvSpPr>
          <p:cNvPr id="55299" name="Content Placeholder 2"/>
          <p:cNvSpPr>
            <a:spLocks noGrp="1"/>
          </p:cNvSpPr>
          <p:nvPr>
            <p:ph idx="1"/>
          </p:nvPr>
        </p:nvSpPr>
        <p:spPr/>
        <p:txBody>
          <a:bodyPr/>
          <a:lstStyle/>
          <a:p>
            <a:r>
              <a:rPr lang="en-US" sz="2000" smtClean="0"/>
              <a:t>Save your searches at MyNCBI and set up an email notification on new publication based on your search query</a:t>
            </a:r>
          </a:p>
        </p:txBody>
      </p:sp>
      <p:pic>
        <p:nvPicPr>
          <p:cNvPr id="6146" name="Picture 2"/>
          <p:cNvPicPr>
            <a:picLocks noChangeAspect="1" noChangeArrowheads="1"/>
          </p:cNvPicPr>
          <p:nvPr/>
        </p:nvPicPr>
        <p:blipFill>
          <a:blip r:embed="rId3"/>
          <a:srcRect/>
          <a:stretch>
            <a:fillRect/>
          </a:stretch>
        </p:blipFill>
        <p:spPr bwMode="auto">
          <a:xfrm>
            <a:off x="914400" y="2362200"/>
            <a:ext cx="7543800" cy="3605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301"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55302"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55303"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z="4000" b="1" smtClean="0"/>
              <a:t>My NCBI</a:t>
            </a:r>
          </a:p>
        </p:txBody>
      </p:sp>
      <p:pic>
        <p:nvPicPr>
          <p:cNvPr id="56323" name="Picture 2"/>
          <p:cNvPicPr>
            <a:picLocks noGrp="1" noChangeAspect="1" noChangeArrowheads="1"/>
          </p:cNvPicPr>
          <p:nvPr>
            <p:ph idx="1"/>
          </p:nvPr>
        </p:nvPicPr>
        <p:blipFill>
          <a:blip r:embed="rId2"/>
          <a:srcRect/>
          <a:stretch>
            <a:fillRect/>
          </a:stretch>
        </p:blipFill>
        <p:spPr>
          <a:xfrm>
            <a:off x="533400" y="1219200"/>
            <a:ext cx="7408863" cy="1362075"/>
          </a:xfrm>
        </p:spPr>
      </p:pic>
      <p:sp>
        <p:nvSpPr>
          <p:cNvPr id="5" name="Rounded Rectangular Callout 4"/>
          <p:cNvSpPr/>
          <p:nvPr/>
        </p:nvSpPr>
        <p:spPr bwMode="auto">
          <a:xfrm>
            <a:off x="6934200" y="1143000"/>
            <a:ext cx="762000" cy="609600"/>
          </a:xfrm>
          <a:prstGeom prst="wedgeRoundRectCallout">
            <a:avLst>
              <a:gd name="adj1" fmla="val 5936"/>
              <a:gd name="adj2" fmla="val 127500"/>
              <a:gd name="adj3" fmla="val 16667"/>
            </a:avLst>
          </a:prstGeom>
          <a:solidFill>
            <a:schemeClr val="tx1">
              <a:lumMod val="20000"/>
              <a:lumOff val="80000"/>
            </a:schemeClr>
          </a:solidFill>
          <a:ln w="9525" cap="flat" cmpd="sng" algn="ctr">
            <a:solidFill>
              <a:srgbClr val="FF0000"/>
            </a:solidFill>
            <a:prstDash val="solid"/>
            <a:round/>
            <a:headEnd type="none" w="med" len="med"/>
            <a:tailEnd type="none" w="med" len="med"/>
          </a:ln>
          <a:effectLst/>
        </p:spPr>
        <p:txBody>
          <a:bodyPr wrap="none"/>
          <a:lstStyle/>
          <a:p>
            <a:pPr algn="ctr">
              <a:defRPr/>
            </a:pPr>
            <a:r>
              <a:rPr lang="en-US" b="1" dirty="0">
                <a:solidFill>
                  <a:srgbClr val="FF0000"/>
                </a:solidFill>
                <a:latin typeface="+mn-lt"/>
              </a:rPr>
              <a:t>1</a:t>
            </a:r>
          </a:p>
        </p:txBody>
      </p:sp>
      <p:pic>
        <p:nvPicPr>
          <p:cNvPr id="56325" name="Picture 3"/>
          <p:cNvPicPr>
            <a:picLocks noChangeAspect="1" noChangeArrowheads="1"/>
          </p:cNvPicPr>
          <p:nvPr/>
        </p:nvPicPr>
        <p:blipFill>
          <a:blip r:embed="rId3"/>
          <a:srcRect/>
          <a:stretch>
            <a:fillRect/>
          </a:stretch>
        </p:blipFill>
        <p:spPr bwMode="auto">
          <a:xfrm>
            <a:off x="533400" y="2895600"/>
            <a:ext cx="7391400" cy="3000375"/>
          </a:xfrm>
          <a:prstGeom prst="rect">
            <a:avLst/>
          </a:prstGeom>
          <a:noFill/>
          <a:ln w="9525">
            <a:noFill/>
            <a:miter lim="800000"/>
            <a:headEnd/>
            <a:tailEnd/>
          </a:ln>
        </p:spPr>
      </p:pic>
      <p:sp>
        <p:nvSpPr>
          <p:cNvPr id="56326" name="Down Arrow 6"/>
          <p:cNvSpPr>
            <a:spLocks noChangeArrowheads="1"/>
          </p:cNvSpPr>
          <p:nvPr/>
        </p:nvSpPr>
        <p:spPr bwMode="auto">
          <a:xfrm>
            <a:off x="4800600" y="2667000"/>
            <a:ext cx="457200" cy="609600"/>
          </a:xfrm>
          <a:prstGeom prst="downArrow">
            <a:avLst>
              <a:gd name="adj1" fmla="val 50000"/>
              <a:gd name="adj2" fmla="val 50000"/>
            </a:avLst>
          </a:prstGeom>
          <a:solidFill>
            <a:srgbClr val="FF0000"/>
          </a:solidFill>
          <a:ln w="9525" algn="ctr">
            <a:solidFill>
              <a:schemeClr val="tx1"/>
            </a:solidFill>
            <a:round/>
            <a:headEnd/>
            <a:tailEnd/>
          </a:ln>
        </p:spPr>
        <p:txBody>
          <a:bodyPr wrap="none"/>
          <a:lstStyle/>
          <a:p>
            <a:pPr algn="ctr"/>
            <a:endParaRPr lang="en-US"/>
          </a:p>
        </p:txBody>
      </p:sp>
      <p:sp>
        <p:nvSpPr>
          <p:cNvPr id="9" name="Rounded Rectangular Callout 8"/>
          <p:cNvSpPr/>
          <p:nvPr/>
        </p:nvSpPr>
        <p:spPr bwMode="auto">
          <a:xfrm>
            <a:off x="2438400" y="3886200"/>
            <a:ext cx="762000" cy="609600"/>
          </a:xfrm>
          <a:prstGeom prst="wedgeRoundRectCallout">
            <a:avLst>
              <a:gd name="adj1" fmla="val -20064"/>
              <a:gd name="adj2" fmla="val 102500"/>
              <a:gd name="adj3" fmla="val 16667"/>
            </a:avLst>
          </a:prstGeom>
          <a:solidFill>
            <a:schemeClr val="tx1">
              <a:lumMod val="20000"/>
              <a:lumOff val="80000"/>
            </a:schemeClr>
          </a:solidFill>
          <a:ln w="9525" cap="flat" cmpd="sng" algn="ctr">
            <a:solidFill>
              <a:srgbClr val="FF0000"/>
            </a:solidFill>
            <a:prstDash val="solid"/>
            <a:round/>
            <a:headEnd type="none" w="med" len="med"/>
            <a:tailEnd type="none" w="med" len="med"/>
          </a:ln>
          <a:effectLst/>
        </p:spPr>
        <p:txBody>
          <a:bodyPr wrap="none"/>
          <a:lstStyle/>
          <a:p>
            <a:pPr algn="ctr">
              <a:defRPr/>
            </a:pPr>
            <a:r>
              <a:rPr lang="en-US" b="1" dirty="0">
                <a:solidFill>
                  <a:srgbClr val="FF0000"/>
                </a:solidFill>
                <a:latin typeface="+mn-lt"/>
              </a:rPr>
              <a:t>2</a:t>
            </a:r>
          </a:p>
        </p:txBody>
      </p:sp>
      <p:sp>
        <p:nvSpPr>
          <p:cNvPr id="10" name="Rounded Rectangular Callout 9"/>
          <p:cNvSpPr/>
          <p:nvPr/>
        </p:nvSpPr>
        <p:spPr bwMode="auto">
          <a:xfrm>
            <a:off x="762000" y="4267200"/>
            <a:ext cx="762000" cy="609600"/>
          </a:xfrm>
          <a:prstGeom prst="wedgeRoundRectCallout">
            <a:avLst>
              <a:gd name="adj1" fmla="val 5936"/>
              <a:gd name="adj2" fmla="val 127500"/>
              <a:gd name="adj3" fmla="val 16667"/>
            </a:avLst>
          </a:prstGeom>
          <a:solidFill>
            <a:schemeClr val="tx1">
              <a:lumMod val="20000"/>
              <a:lumOff val="80000"/>
            </a:schemeClr>
          </a:solidFill>
          <a:ln w="9525" cap="flat" cmpd="sng" algn="ctr">
            <a:solidFill>
              <a:srgbClr val="FF0000"/>
            </a:solidFill>
            <a:prstDash val="solid"/>
            <a:round/>
            <a:headEnd type="none" w="med" len="med"/>
            <a:tailEnd type="none" w="med" len="med"/>
          </a:ln>
          <a:effectLst/>
        </p:spPr>
        <p:txBody>
          <a:bodyPr wrap="none"/>
          <a:lstStyle/>
          <a:p>
            <a:pPr algn="ctr">
              <a:defRPr/>
            </a:pPr>
            <a:r>
              <a:rPr lang="en-US" b="1" dirty="0">
                <a:solidFill>
                  <a:srgbClr val="FF0000"/>
                </a:solidFill>
                <a:latin typeface="+mn-lt"/>
              </a:rPr>
              <a:t>3</a:t>
            </a:r>
          </a:p>
        </p:txBody>
      </p:sp>
      <p:pic>
        <p:nvPicPr>
          <p:cNvPr id="56329"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56330"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56331"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latin typeface="+mn-lt"/>
              </a:rPr>
              <a:t>My NCBI</a:t>
            </a:r>
            <a:endParaRPr lang="en-US" b="1" dirty="0">
              <a:latin typeface="+mn-lt"/>
            </a:endParaRPr>
          </a:p>
        </p:txBody>
      </p:sp>
      <p:pic>
        <p:nvPicPr>
          <p:cNvPr id="8194" name="Picture 2"/>
          <p:cNvPicPr>
            <a:picLocks noGrp="1" noChangeAspect="1" noChangeArrowheads="1"/>
          </p:cNvPicPr>
          <p:nvPr>
            <p:ph idx="1"/>
          </p:nvPr>
        </p:nvPicPr>
        <p:blipFill>
          <a:blip r:embed="rId2"/>
          <a:srcRect/>
          <a:stretch>
            <a:fillRect/>
          </a:stretch>
        </p:blipFill>
        <p:spPr>
          <a:xfrm>
            <a:off x="685800" y="1371600"/>
            <a:ext cx="7848600"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57348"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5734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57350"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
        <p:nvSpPr>
          <p:cNvPr id="9" name="Rounded Rectangular Callout 8"/>
          <p:cNvSpPr/>
          <p:nvPr/>
        </p:nvSpPr>
        <p:spPr bwMode="auto">
          <a:xfrm>
            <a:off x="2286000" y="4495800"/>
            <a:ext cx="762000" cy="609600"/>
          </a:xfrm>
          <a:prstGeom prst="wedgeRoundRectCallout">
            <a:avLst>
              <a:gd name="adj1" fmla="val 5936"/>
              <a:gd name="adj2" fmla="val 127500"/>
              <a:gd name="adj3" fmla="val 16667"/>
            </a:avLst>
          </a:prstGeom>
          <a:solidFill>
            <a:schemeClr val="tx1">
              <a:lumMod val="20000"/>
              <a:lumOff val="80000"/>
            </a:schemeClr>
          </a:solidFill>
          <a:ln w="9525" cap="flat" cmpd="sng" algn="ctr">
            <a:solidFill>
              <a:srgbClr val="FF0000"/>
            </a:solidFill>
            <a:prstDash val="solid"/>
            <a:round/>
            <a:headEnd type="none" w="med" len="med"/>
            <a:tailEnd type="none" w="med" len="med"/>
          </a:ln>
          <a:effectLst/>
        </p:spPr>
        <p:txBody>
          <a:bodyPr wrap="none"/>
          <a:lstStyle/>
          <a:p>
            <a:pPr algn="ctr">
              <a:defRPr/>
            </a:pPr>
            <a:r>
              <a:rPr lang="en-US" b="1" dirty="0">
                <a:solidFill>
                  <a:srgbClr val="FF0000"/>
                </a:solidFill>
                <a:latin typeface="+mn-lt"/>
              </a:rPr>
              <a:t>4</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z="4000" b="1" smtClean="0"/>
              <a:t>NovoSeek : </a:t>
            </a:r>
            <a:r>
              <a:rPr lang="en-US" sz="2800" b="1" smtClean="0"/>
              <a:t>a Search Engine for Biomedical Literature in Medline and US Grants</a:t>
            </a:r>
            <a:r>
              <a:rPr lang="en-US" sz="4000" smtClean="0"/>
              <a:t/>
            </a:r>
            <a:br>
              <a:rPr lang="en-US" sz="4000" smtClean="0"/>
            </a:br>
            <a:endParaRPr lang="en-US" sz="4000" b="1" smtClean="0"/>
          </a:p>
        </p:txBody>
      </p:sp>
      <p:pic>
        <p:nvPicPr>
          <p:cNvPr id="10242" name="Picture 2"/>
          <p:cNvPicPr>
            <a:picLocks noGrp="1" noChangeAspect="1" noChangeArrowheads="1"/>
          </p:cNvPicPr>
          <p:nvPr>
            <p:ph idx="1"/>
          </p:nvPr>
        </p:nvPicPr>
        <p:blipFill>
          <a:blip r:embed="rId2"/>
          <a:srcRect/>
          <a:stretch>
            <a:fillRect/>
          </a:stretch>
        </p:blipFill>
        <p:spPr>
          <a:xfrm>
            <a:off x="533400" y="1600199"/>
            <a:ext cx="8077199" cy="4495801"/>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0244" name="Picture 4"/>
          <p:cNvPicPr>
            <a:picLocks noChangeAspect="1" noChangeArrowheads="1"/>
          </p:cNvPicPr>
          <p:nvPr/>
        </p:nvPicPr>
        <p:blipFill>
          <a:blip r:embed="rId3"/>
          <a:srcRect/>
          <a:stretch>
            <a:fillRect/>
          </a:stretch>
        </p:blipFill>
        <p:spPr bwMode="auto">
          <a:xfrm>
            <a:off x="5562600" y="2057400"/>
            <a:ext cx="2838450" cy="3200400"/>
          </a:xfrm>
          <a:prstGeom prst="rect">
            <a:avLst/>
          </a:prstGeom>
          <a:ln w="190500" cap="sq">
            <a:solidFill>
              <a:srgbClr val="00206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8373" name="Picture 6"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58374"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58375" name="Picture 8"/>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slide(fromTop)">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z="3200" b="1" smtClean="0"/>
              <a:t>NovoSeek Search: Alzheimer Clinical Trials</a:t>
            </a:r>
          </a:p>
        </p:txBody>
      </p:sp>
      <p:pic>
        <p:nvPicPr>
          <p:cNvPr id="9218" name="Picture 2"/>
          <p:cNvPicPr>
            <a:picLocks noGrp="1" noChangeAspect="1" noChangeArrowheads="1"/>
          </p:cNvPicPr>
          <p:nvPr>
            <p:ph idx="1"/>
          </p:nvPr>
        </p:nvPicPr>
        <p:blipFill>
          <a:blip r:embed="rId2"/>
          <a:srcRect/>
          <a:stretch>
            <a:fillRect/>
          </a:stretch>
        </p:blipFill>
        <p:spPr>
          <a:xfrm>
            <a:off x="533400" y="1066800"/>
            <a:ext cx="8153399" cy="4911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9221" name="Picture 5"/>
          <p:cNvPicPr>
            <a:picLocks noChangeAspect="1" noChangeArrowheads="1"/>
          </p:cNvPicPr>
          <p:nvPr/>
        </p:nvPicPr>
        <p:blipFill>
          <a:blip r:embed="rId3"/>
          <a:srcRect/>
          <a:stretch>
            <a:fillRect/>
          </a:stretch>
        </p:blipFill>
        <p:spPr bwMode="auto">
          <a:xfrm>
            <a:off x="5791200" y="2133600"/>
            <a:ext cx="2133600" cy="3324225"/>
          </a:xfrm>
          <a:prstGeom prst="rect">
            <a:avLst/>
          </a:prstGeom>
          <a:ln>
            <a:solidFill>
              <a:srgbClr val="FF0000"/>
            </a:solidFill>
          </a:ln>
          <a:effectLst>
            <a:outerShdw blurRad="292100" dist="139700" dir="2700000" algn="tl" rotWithShape="0">
              <a:srgbClr val="333333">
                <a:alpha val="65000"/>
              </a:srgbClr>
            </a:outerShdw>
          </a:effectLst>
        </p:spPr>
      </p:pic>
      <p:pic>
        <p:nvPicPr>
          <p:cNvPr id="59397" name="Picture 7"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59398"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59399" name="Picture 9"/>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pic>
        <p:nvPicPr>
          <p:cNvPr id="9222" name="Picture 6"/>
          <p:cNvPicPr>
            <a:picLocks noChangeAspect="1" noChangeArrowheads="1"/>
          </p:cNvPicPr>
          <p:nvPr/>
        </p:nvPicPr>
        <p:blipFill>
          <a:blip r:embed="rId7"/>
          <a:srcRect/>
          <a:stretch>
            <a:fillRect/>
          </a:stretch>
        </p:blipFill>
        <p:spPr bwMode="auto">
          <a:xfrm>
            <a:off x="2514600" y="1600200"/>
            <a:ext cx="2247900" cy="4267200"/>
          </a:xfrm>
          <a:prstGeom prst="rect">
            <a:avLst/>
          </a:prstGeom>
          <a:noFill/>
          <a:ln w="9525">
            <a:solidFill>
              <a:schemeClr val="accent1"/>
            </a:solidFill>
            <a:miter lim="800000"/>
            <a:headEnd/>
            <a:tailEnd/>
          </a:ln>
        </p:spPr>
      </p:pic>
      <p:pic>
        <p:nvPicPr>
          <p:cNvPr id="9223" name="Picture 7"/>
          <p:cNvPicPr>
            <a:picLocks noChangeAspect="1" noChangeArrowheads="1"/>
          </p:cNvPicPr>
          <p:nvPr/>
        </p:nvPicPr>
        <p:blipFill>
          <a:blip r:embed="rId8"/>
          <a:srcRect/>
          <a:stretch>
            <a:fillRect/>
          </a:stretch>
        </p:blipFill>
        <p:spPr bwMode="auto">
          <a:xfrm>
            <a:off x="609600" y="1600200"/>
            <a:ext cx="5414963" cy="403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slide(fromTop)">
                                      <p:cBhvr>
                                        <p:cTn id="7" dur="500"/>
                                        <p:tgtEl>
                                          <p:spTgt spid="922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slide(fromTop)">
                                      <p:cBhvr>
                                        <p:cTn id="12" dur="500"/>
                                        <p:tgtEl>
                                          <p:spTgt spid="92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223"/>
                                        </p:tgtEl>
                                        <p:attrNameLst>
                                          <p:attrName>style.visibility</p:attrName>
                                        </p:attrNameLst>
                                      </p:cBhvr>
                                      <p:to>
                                        <p:strVal val="visible"/>
                                      </p:to>
                                    </p:set>
                                    <p:animEffect transition="in" filter="dissolve">
                                      <p:cBhvr>
                                        <p:cTn id="17"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z="4000" b="1" smtClean="0"/>
              <a:t>Literature Search Workflow</a:t>
            </a:r>
          </a:p>
        </p:txBody>
      </p:sp>
      <p:graphicFrame>
        <p:nvGraphicFramePr>
          <p:cNvPr id="8" name="Content Placeholder 7"/>
          <p:cNvGraphicFramePr>
            <a:graphicFrameLocks noGrp="1"/>
          </p:cNvGraphicFramePr>
          <p:nvPr>
            <p:ph idx="1"/>
          </p:nvPr>
        </p:nvGraphicFramePr>
        <p:xfrm>
          <a:off x="304800" y="15240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p:cNvPicPr>
            <a:picLocks noChangeAspect="1" noChangeArrowheads="1"/>
          </p:cNvPicPr>
          <p:nvPr/>
        </p:nvPicPr>
        <p:blipFill>
          <a:blip r:embed="rId6"/>
          <a:srcRect/>
          <a:stretch>
            <a:fillRect/>
          </a:stretch>
        </p:blipFill>
        <p:spPr bwMode="auto">
          <a:xfrm>
            <a:off x="7467600" y="1676400"/>
            <a:ext cx="928196" cy="1676400"/>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pic>
        <p:nvPicPr>
          <p:cNvPr id="10" name="Picture 2"/>
          <p:cNvPicPr>
            <a:picLocks noChangeAspect="1" noChangeArrowheads="1"/>
          </p:cNvPicPr>
          <p:nvPr/>
        </p:nvPicPr>
        <p:blipFill>
          <a:blip r:embed="rId7"/>
          <a:srcRect/>
          <a:stretch>
            <a:fillRect/>
          </a:stretch>
        </p:blipFill>
        <p:spPr bwMode="auto">
          <a:xfrm>
            <a:off x="6248400" y="1371600"/>
            <a:ext cx="990600" cy="1753829"/>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pic>
        <p:nvPicPr>
          <p:cNvPr id="11" name="Picture 3"/>
          <p:cNvPicPr>
            <a:picLocks noChangeAspect="1" noChangeArrowheads="1"/>
          </p:cNvPicPr>
          <p:nvPr/>
        </p:nvPicPr>
        <p:blipFill>
          <a:blip r:embed="rId8" cstate="print"/>
          <a:srcRect/>
          <a:stretch>
            <a:fillRect/>
          </a:stretch>
        </p:blipFill>
        <p:spPr bwMode="auto">
          <a:xfrm>
            <a:off x="7391400" y="3505200"/>
            <a:ext cx="1295400" cy="845975"/>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pic>
        <p:nvPicPr>
          <p:cNvPr id="12" name="Picture 2"/>
          <p:cNvPicPr>
            <a:picLocks noChangeAspect="1" noChangeArrowheads="1"/>
          </p:cNvPicPr>
          <p:nvPr/>
        </p:nvPicPr>
        <p:blipFill>
          <a:blip r:embed="rId9" cstate="print"/>
          <a:srcRect/>
          <a:stretch>
            <a:fillRect/>
          </a:stretch>
        </p:blipFill>
        <p:spPr bwMode="auto">
          <a:xfrm>
            <a:off x="5791200" y="3429000"/>
            <a:ext cx="1295400" cy="798811"/>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pic>
        <p:nvPicPr>
          <p:cNvPr id="13" name="Picture 5"/>
          <p:cNvPicPr>
            <a:picLocks noChangeAspect="1" noChangeArrowheads="1"/>
          </p:cNvPicPr>
          <p:nvPr/>
        </p:nvPicPr>
        <p:blipFill>
          <a:blip r:embed="rId10"/>
          <a:srcRect/>
          <a:stretch>
            <a:fillRect/>
          </a:stretch>
        </p:blipFill>
        <p:spPr bwMode="auto">
          <a:xfrm>
            <a:off x="6019800" y="4648200"/>
            <a:ext cx="929247"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0" name="Picture 2"/>
          <p:cNvPicPr>
            <a:picLocks noChangeAspect="1" noChangeArrowheads="1"/>
          </p:cNvPicPr>
          <p:nvPr/>
        </p:nvPicPr>
        <p:blipFill>
          <a:blip r:embed="rId11"/>
          <a:srcRect/>
          <a:stretch>
            <a:fillRect/>
          </a:stretch>
        </p:blipFill>
        <p:spPr bwMode="auto">
          <a:xfrm>
            <a:off x="7467600" y="4572000"/>
            <a:ext cx="990600" cy="1431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6477000" y="1143000"/>
            <a:ext cx="685800" cy="2460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000" dirty="0"/>
              <a:t>Authors</a:t>
            </a:r>
            <a:endParaRPr lang="en-US" sz="1000" dirty="0"/>
          </a:p>
        </p:txBody>
      </p:sp>
      <p:sp>
        <p:nvSpPr>
          <p:cNvPr id="16" name="TextBox 15"/>
          <p:cNvSpPr txBox="1"/>
          <p:nvPr/>
        </p:nvSpPr>
        <p:spPr>
          <a:xfrm>
            <a:off x="7391400" y="1447800"/>
            <a:ext cx="685800" cy="2460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000" dirty="0"/>
              <a:t>Topics</a:t>
            </a:r>
            <a:endParaRPr lang="en-US" sz="1000" dirty="0"/>
          </a:p>
        </p:txBody>
      </p:sp>
      <p:sp>
        <p:nvSpPr>
          <p:cNvPr id="17" name="TextBox 16"/>
          <p:cNvSpPr txBox="1"/>
          <p:nvPr/>
        </p:nvSpPr>
        <p:spPr>
          <a:xfrm>
            <a:off x="5791200" y="3276600"/>
            <a:ext cx="914400" cy="2460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000" dirty="0"/>
              <a:t>Global Map</a:t>
            </a:r>
            <a:endParaRPr lang="en-US" sz="1000" dirty="0"/>
          </a:p>
        </p:txBody>
      </p:sp>
      <p:sp>
        <p:nvSpPr>
          <p:cNvPr id="18" name="TextBox 17"/>
          <p:cNvSpPr txBox="1"/>
          <p:nvPr/>
        </p:nvSpPr>
        <p:spPr>
          <a:xfrm>
            <a:off x="7315200" y="3429000"/>
            <a:ext cx="1295400" cy="2460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000" dirty="0"/>
              <a:t>Authors Networks</a:t>
            </a:r>
            <a:endParaRPr lang="en-US" sz="1000" dirty="0"/>
          </a:p>
        </p:txBody>
      </p:sp>
      <p:sp>
        <p:nvSpPr>
          <p:cNvPr id="19" name="TextBox 18"/>
          <p:cNvSpPr txBox="1"/>
          <p:nvPr/>
        </p:nvSpPr>
        <p:spPr>
          <a:xfrm>
            <a:off x="6019800" y="4419600"/>
            <a:ext cx="685800" cy="2460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000" dirty="0"/>
              <a:t>Journals</a:t>
            </a:r>
            <a:endParaRPr lang="en-US" sz="1000" dirty="0"/>
          </a:p>
        </p:txBody>
      </p:sp>
      <p:sp>
        <p:nvSpPr>
          <p:cNvPr id="20" name="TextBox 19"/>
          <p:cNvSpPr txBox="1"/>
          <p:nvPr/>
        </p:nvSpPr>
        <p:spPr>
          <a:xfrm>
            <a:off x="7391400" y="4419600"/>
            <a:ext cx="685800" cy="2460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1000" dirty="0"/>
              <a:t>Genes</a:t>
            </a:r>
            <a:endParaRPr lang="en-US" sz="1000" dirty="0"/>
          </a:p>
        </p:txBody>
      </p:sp>
      <p:pic>
        <p:nvPicPr>
          <p:cNvPr id="60432" name="Picture 20" descr="HSLS logo"/>
          <p:cNvPicPr>
            <a:picLocks noChangeAspect="1" noChangeArrowheads="1"/>
          </p:cNvPicPr>
          <p:nvPr/>
        </p:nvPicPr>
        <p:blipFill>
          <a:blip r:embed="rId12"/>
          <a:srcRect/>
          <a:stretch>
            <a:fillRect/>
          </a:stretch>
        </p:blipFill>
        <p:spPr bwMode="auto">
          <a:xfrm>
            <a:off x="8382000" y="6219825"/>
            <a:ext cx="762000" cy="638175"/>
          </a:xfrm>
          <a:prstGeom prst="rect">
            <a:avLst/>
          </a:prstGeom>
          <a:noFill/>
          <a:ln w="9525">
            <a:noFill/>
            <a:miter lim="800000"/>
            <a:headEnd/>
            <a:tailEnd/>
          </a:ln>
        </p:spPr>
      </p:pic>
      <p:sp>
        <p:nvSpPr>
          <p:cNvPr id="60433"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1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60434" name="Picture 22"/>
          <p:cNvPicPr>
            <a:picLocks noChangeAspect="1" noChangeArrowheads="1"/>
          </p:cNvPicPr>
          <p:nvPr/>
        </p:nvPicPr>
        <p:blipFill>
          <a:blip r:embed="rId1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ChangeArrowheads="1"/>
          </p:cNvSpPr>
          <p:nvPr/>
        </p:nvSpPr>
        <p:spPr bwMode="auto">
          <a:xfrm>
            <a:off x="762000" y="1066800"/>
            <a:ext cx="7696200" cy="1752600"/>
          </a:xfrm>
          <a:prstGeom prst="rect">
            <a:avLst/>
          </a:prstGeom>
          <a:solidFill>
            <a:schemeClr val="tx2"/>
          </a:solidFill>
          <a:ln w="9525" algn="ctr">
            <a:solidFill>
              <a:schemeClr val="bg2"/>
            </a:solidFill>
            <a:round/>
            <a:headEnd/>
            <a:tailEnd/>
          </a:ln>
        </p:spPr>
        <p:txBody>
          <a:bodyPr wrap="none"/>
          <a:lstStyle/>
          <a:p>
            <a:pPr algn="ctr"/>
            <a:endParaRPr lang="en-US"/>
          </a:p>
        </p:txBody>
      </p:sp>
      <p:sp>
        <p:nvSpPr>
          <p:cNvPr id="61443" name="Title 1"/>
          <p:cNvSpPr>
            <a:spLocks noGrp="1"/>
          </p:cNvSpPr>
          <p:nvPr>
            <p:ph type="title"/>
          </p:nvPr>
        </p:nvSpPr>
        <p:spPr/>
        <p:txBody>
          <a:bodyPr/>
          <a:lstStyle/>
          <a:p>
            <a:r>
              <a:rPr lang="en-US" sz="4000" b="1" smtClean="0"/>
              <a:t>eTBLAST</a:t>
            </a:r>
            <a:r>
              <a:rPr lang="en-US" smtClean="0"/>
              <a:t> </a:t>
            </a:r>
          </a:p>
        </p:txBody>
      </p:sp>
      <p:sp>
        <p:nvSpPr>
          <p:cNvPr id="3" name="Content Placeholder 2"/>
          <p:cNvSpPr>
            <a:spLocks noGrp="1"/>
          </p:cNvSpPr>
          <p:nvPr>
            <p:ph idx="1"/>
          </p:nvPr>
        </p:nvSpPr>
        <p:spPr>
          <a:xfrm>
            <a:off x="533400" y="1184275"/>
            <a:ext cx="8229600" cy="4530725"/>
          </a:xfrm>
        </p:spPr>
        <p:txBody>
          <a:bodyPr/>
          <a:lstStyle/>
          <a:p>
            <a:pPr>
              <a:defRPr/>
            </a:pPr>
            <a:r>
              <a:rPr lang="en-US" sz="1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This application is designed to identify susceptibility genes for bipolar disorder (BD) by testing single nucleotide polymorphisms (SNPs) across chromosomal regions previously linked to BD. Our proposal is an ancillary study to the Systematic Treatment Enhancement Program for Bipolar Disorder (STEP-BD), a large treatment study involving approximately 5000 affected individuals. The sample will consist of consenting </a:t>
            </a:r>
            <a:r>
              <a:rPr lang="en-US" sz="1400"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probands</a:t>
            </a:r>
            <a:r>
              <a:rPr lang="en-US" sz="1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from STEP-BD (n = 1780), consenting family members, and a sample of unrelated controls. ………</a:t>
            </a:r>
            <a:endPar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defRPr/>
            </a:pPr>
            <a:endParaRPr lang="en-US" b="1" dirty="0" smtClean="0"/>
          </a:p>
          <a:p>
            <a:pPr>
              <a:defRPr/>
            </a:pPr>
            <a:endParaRPr lang="en-US" b="1" dirty="0" smtClean="0"/>
          </a:p>
          <a:p>
            <a:pPr>
              <a:defRPr/>
            </a:pPr>
            <a:r>
              <a:rPr lang="en-US" b="1" dirty="0" smtClean="0"/>
              <a:t>Visualize Related Articles</a:t>
            </a:r>
          </a:p>
          <a:p>
            <a:pPr>
              <a:defRPr/>
            </a:pPr>
            <a:r>
              <a:rPr lang="en-US" b="1" dirty="0" smtClean="0"/>
              <a:t>Find an Expert in this Field</a:t>
            </a:r>
            <a:r>
              <a:rPr lang="en-US" dirty="0" smtClean="0"/>
              <a:t> </a:t>
            </a:r>
            <a:endParaRPr lang="en-US" b="1" dirty="0" smtClean="0"/>
          </a:p>
          <a:p>
            <a:pPr>
              <a:defRPr/>
            </a:pPr>
            <a:r>
              <a:rPr lang="en-US" b="1" dirty="0" smtClean="0"/>
              <a:t>Find a Journal for your Manuscript</a:t>
            </a:r>
            <a:r>
              <a:rPr lang="en-US" dirty="0" smtClean="0"/>
              <a:t> </a:t>
            </a:r>
            <a:endParaRPr lang="en-US" b="1" dirty="0" smtClean="0"/>
          </a:p>
          <a:p>
            <a:pPr>
              <a:defRPr/>
            </a:pPr>
            <a:r>
              <a:rPr lang="en-US" b="1" dirty="0" smtClean="0"/>
              <a:t>View the Publication History of this Topic</a:t>
            </a:r>
            <a:endParaRPr lang="en-US" dirty="0"/>
          </a:p>
        </p:txBody>
      </p:sp>
      <p:pic>
        <p:nvPicPr>
          <p:cNvPr id="61445" name="Picture 3"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61446"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61447" name="Picture 5"/>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
        <p:nvSpPr>
          <p:cNvPr id="9" name="TextBox 8"/>
          <p:cNvSpPr txBox="1"/>
          <p:nvPr/>
        </p:nvSpPr>
        <p:spPr>
          <a:xfrm>
            <a:off x="2743200" y="1524000"/>
            <a:ext cx="3429000" cy="769938"/>
          </a:xfrm>
          <a:prstGeom prst="rect">
            <a:avLst/>
          </a:prstGeom>
          <a:solidFill>
            <a:schemeClr val="bg2">
              <a:lumMod val="60000"/>
              <a:lumOff val="40000"/>
            </a:schemeClr>
          </a:solidFill>
        </p:spPr>
        <p:style>
          <a:lnRef idx="1">
            <a:schemeClr val="accent4"/>
          </a:lnRef>
          <a:fillRef idx="3">
            <a:schemeClr val="accent4"/>
          </a:fillRef>
          <a:effectRef idx="2">
            <a:schemeClr val="accent4"/>
          </a:effectRef>
          <a:fontRef idx="minor">
            <a:schemeClr val="lt1"/>
          </a:fontRef>
        </p:style>
        <p:txBody>
          <a:bodyPr>
            <a:spAutoFit/>
          </a:bodyPr>
          <a:lstStyle/>
          <a:p>
            <a:pPr>
              <a:defRPr/>
            </a:pPr>
            <a:r>
              <a:rPr lang="en-US" sz="4400" b="1" dirty="0">
                <a:solidFill>
                  <a:srgbClr val="FF0000"/>
                </a:solidFill>
              </a:rPr>
              <a:t>ABSTRACT</a:t>
            </a:r>
            <a:endParaRPr lang="en-US" sz="4400" b="1" dirty="0">
              <a:solidFill>
                <a:srgbClr val="FF0000"/>
              </a:solidFill>
            </a:endParaRPr>
          </a:p>
        </p:txBody>
      </p:sp>
      <p:sp>
        <p:nvSpPr>
          <p:cNvPr id="10" name="Down Arrow 9"/>
          <p:cNvSpPr/>
          <p:nvPr/>
        </p:nvSpPr>
        <p:spPr bwMode="auto">
          <a:xfrm>
            <a:off x="4114800" y="2590800"/>
            <a:ext cx="533400" cy="914400"/>
          </a:xfrm>
          <a:prstGeom prst="downArrow">
            <a:avLst/>
          </a:prstGeom>
          <a:solidFill>
            <a:schemeClr val="tx1">
              <a:lumMod val="40000"/>
              <a:lumOff val="60000"/>
            </a:schemeClr>
          </a:solidFill>
          <a:ln w="9525" cap="flat" cmpd="sng" algn="ctr">
            <a:solidFill>
              <a:srgbClr val="FF3300"/>
            </a:solidFill>
            <a:prstDash val="solid"/>
            <a:round/>
            <a:headEnd type="none" w="med" len="med"/>
            <a:tailEnd type="none" w="med" len="med"/>
          </a:ln>
          <a:effectLst/>
        </p:spPr>
        <p:txBody>
          <a:bodyPr wrap="none"/>
          <a:lstStyle/>
          <a:p>
            <a:pPr algn="ctr">
              <a:defRPr/>
            </a:pP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b="1" smtClean="0"/>
              <a:t>eTBLAST</a:t>
            </a:r>
          </a:p>
        </p:txBody>
      </p:sp>
      <p:pic>
        <p:nvPicPr>
          <p:cNvPr id="11266" name="Picture 2"/>
          <p:cNvPicPr>
            <a:picLocks noGrp="1" noChangeAspect="1" noChangeArrowheads="1"/>
          </p:cNvPicPr>
          <p:nvPr>
            <p:ph idx="1"/>
          </p:nvPr>
        </p:nvPicPr>
        <p:blipFill>
          <a:blip r:embed="rId2"/>
          <a:srcRect/>
          <a:stretch>
            <a:fillRect/>
          </a:stretch>
        </p:blipFill>
        <p:spPr>
          <a:xfrm>
            <a:off x="762000" y="1295400"/>
            <a:ext cx="7239000" cy="45720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62468"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6246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62470"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b="1" i="1" smtClean="0"/>
              <a:t>In silico </a:t>
            </a:r>
            <a:r>
              <a:rPr lang="en-US" b="1" smtClean="0"/>
              <a:t>Support</a:t>
            </a:r>
          </a:p>
        </p:txBody>
      </p:sp>
      <p:graphicFrame>
        <p:nvGraphicFramePr>
          <p:cNvPr id="4" name="Content Placeholder 3"/>
          <p:cNvGraphicFramePr>
            <a:graphicFrameLocks noGrp="1"/>
          </p:cNvGraphicFramePr>
          <p:nvPr>
            <p:ph idx="1"/>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6" name="Picture 4"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819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8198" name="Picture 6"/>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err="1" smtClean="0">
                <a:latin typeface="+mn-lt"/>
              </a:rPr>
              <a:t>eTBLAST</a:t>
            </a:r>
            <a:r>
              <a:rPr lang="en-US" sz="4000" b="1" dirty="0" smtClean="0">
                <a:latin typeface="+mn-lt"/>
              </a:rPr>
              <a:t> Analysis</a:t>
            </a:r>
            <a:endParaRPr lang="en-US" sz="4000" b="1" dirty="0">
              <a:latin typeface="+mn-lt"/>
            </a:endParaRPr>
          </a:p>
        </p:txBody>
      </p:sp>
      <p:pic>
        <p:nvPicPr>
          <p:cNvPr id="1026" name="Picture 2"/>
          <p:cNvPicPr>
            <a:picLocks noGrp="1" noChangeAspect="1" noChangeArrowheads="1"/>
          </p:cNvPicPr>
          <p:nvPr>
            <p:ph idx="1"/>
          </p:nvPr>
        </p:nvPicPr>
        <p:blipFill>
          <a:blip r:embed="rId2"/>
          <a:srcRect/>
          <a:stretch>
            <a:fillRect/>
          </a:stretch>
        </p:blipFill>
        <p:spPr>
          <a:xfrm>
            <a:off x="762000" y="1066800"/>
            <a:ext cx="7467600" cy="50292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027" name="Picture 3"/>
          <p:cNvPicPr>
            <a:picLocks noChangeAspect="1" noChangeArrowheads="1"/>
          </p:cNvPicPr>
          <p:nvPr/>
        </p:nvPicPr>
        <p:blipFill>
          <a:blip r:embed="rId3"/>
          <a:srcRect/>
          <a:stretch>
            <a:fillRect/>
          </a:stretch>
        </p:blipFill>
        <p:spPr bwMode="auto">
          <a:xfrm>
            <a:off x="4648200" y="3733800"/>
            <a:ext cx="3490912" cy="1748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3493" name="Picture 5"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63494"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63495" name="Picture 7"/>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z="3600" b="1" smtClean="0"/>
              <a:t>eTBLAST Analysis on Scientific Papers</a:t>
            </a:r>
          </a:p>
        </p:txBody>
      </p:sp>
      <p:pic>
        <p:nvPicPr>
          <p:cNvPr id="2050" name="Picture 2"/>
          <p:cNvPicPr>
            <a:picLocks noGrp="1" noChangeAspect="1" noChangeArrowheads="1"/>
          </p:cNvPicPr>
          <p:nvPr>
            <p:ph idx="1"/>
          </p:nvPr>
        </p:nvPicPr>
        <p:blipFill>
          <a:blip r:embed="rId2"/>
          <a:srcRect/>
          <a:stretch>
            <a:fillRect/>
          </a:stretch>
        </p:blipFill>
        <p:spPr>
          <a:xfrm>
            <a:off x="1066800" y="1219200"/>
            <a:ext cx="6934200"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64516"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6451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64518"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b="1" smtClean="0"/>
              <a:t>Growth of Molecular Databases</a:t>
            </a:r>
          </a:p>
        </p:txBody>
      </p:sp>
      <p:sp>
        <p:nvSpPr>
          <p:cNvPr id="65539" name="Text Box 4"/>
          <p:cNvSpPr txBox="1">
            <a:spLocks noChangeArrowheads="1"/>
          </p:cNvSpPr>
          <p:nvPr/>
        </p:nvSpPr>
        <p:spPr bwMode="auto">
          <a:xfrm>
            <a:off x="5181600" y="5334000"/>
            <a:ext cx="3962400" cy="274638"/>
          </a:xfrm>
          <a:prstGeom prst="rect">
            <a:avLst/>
          </a:prstGeom>
          <a:noFill/>
          <a:ln w="9525">
            <a:noFill/>
            <a:miter lim="800000"/>
            <a:headEnd/>
            <a:tailEnd/>
          </a:ln>
        </p:spPr>
        <p:txBody>
          <a:bodyPr>
            <a:spAutoFit/>
          </a:bodyPr>
          <a:lstStyle/>
          <a:p>
            <a:pPr algn="ctr"/>
            <a:r>
              <a:rPr lang="en-US" sz="1200">
                <a:solidFill>
                  <a:schemeClr val="bg1"/>
                </a:solidFill>
              </a:rPr>
              <a:t>Source: Nodal Point Blog</a:t>
            </a:r>
          </a:p>
        </p:txBody>
      </p:sp>
      <p:sp>
        <p:nvSpPr>
          <p:cNvPr id="65540" name="Text Box 6"/>
          <p:cNvSpPr txBox="1">
            <a:spLocks noChangeArrowheads="1"/>
          </p:cNvSpPr>
          <p:nvPr/>
        </p:nvSpPr>
        <p:spPr bwMode="auto">
          <a:xfrm>
            <a:off x="6629400" y="3352800"/>
            <a:ext cx="1573213" cy="466725"/>
          </a:xfrm>
          <a:prstGeom prst="rect">
            <a:avLst/>
          </a:prstGeom>
          <a:noFill/>
          <a:ln w="9525">
            <a:solidFill>
              <a:schemeClr val="tx1"/>
            </a:solidFill>
            <a:miter lim="800000"/>
            <a:headEnd/>
            <a:tailEnd/>
          </a:ln>
        </p:spPr>
        <p:txBody>
          <a:bodyPr wrap="none">
            <a:spAutoFit/>
          </a:bodyPr>
          <a:lstStyle/>
          <a:p>
            <a:pPr algn="ctr"/>
            <a:r>
              <a:rPr lang="en-US">
                <a:solidFill>
                  <a:schemeClr val="bg1"/>
                </a:solidFill>
              </a:rPr>
              <a:t>2008: 1078</a:t>
            </a:r>
          </a:p>
        </p:txBody>
      </p:sp>
      <p:pic>
        <p:nvPicPr>
          <p:cNvPr id="65541" name="Picture 7"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pic>
        <p:nvPicPr>
          <p:cNvPr id="65542" name="Picture 8"/>
          <p:cNvPicPr>
            <a:picLocks noChangeAspect="1" noChangeArrowheads="1"/>
          </p:cNvPicPr>
          <p:nvPr/>
        </p:nvPicPr>
        <p:blipFill>
          <a:blip r:embed="rId3"/>
          <a:srcRect/>
          <a:stretch>
            <a:fillRect/>
          </a:stretch>
        </p:blipFill>
        <p:spPr bwMode="auto">
          <a:xfrm>
            <a:off x="76200" y="6019800"/>
            <a:ext cx="723900" cy="790575"/>
          </a:xfrm>
          <a:prstGeom prst="rect">
            <a:avLst/>
          </a:prstGeom>
          <a:noFill/>
          <a:ln w="9525">
            <a:noFill/>
            <a:miter lim="800000"/>
            <a:headEnd/>
            <a:tailEnd/>
          </a:ln>
        </p:spPr>
      </p:pic>
      <p:sp>
        <p:nvSpPr>
          <p:cNvPr id="65543" name="Text Box 9"/>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graphicFrame>
        <p:nvGraphicFramePr>
          <p:cNvPr id="10" name="Content Placeholder 9"/>
          <p:cNvGraphicFramePr>
            <a:graphicFrameLocks noGrp="1"/>
          </p:cNvGraphicFramePr>
          <p:nvPr>
            <p:ph idx="1"/>
          </p:nvPr>
        </p:nvGraphicFramePr>
        <p:xfrm>
          <a:off x="457200" y="1219200"/>
          <a:ext cx="8229600" cy="4530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5545" name="Picture 2"/>
          <p:cNvPicPr>
            <a:picLocks noChangeAspect="1" noChangeArrowheads="1"/>
          </p:cNvPicPr>
          <p:nvPr/>
        </p:nvPicPr>
        <p:blipFill>
          <a:blip r:embed="rId9"/>
          <a:srcRect/>
          <a:stretch>
            <a:fillRect/>
          </a:stretch>
        </p:blipFill>
        <p:spPr bwMode="auto">
          <a:xfrm>
            <a:off x="990600" y="1752600"/>
            <a:ext cx="1390650" cy="1676400"/>
          </a:xfrm>
          <a:prstGeom prst="rect">
            <a:avLst/>
          </a:prstGeom>
          <a:noFill/>
          <a:ln w="9525">
            <a:noFill/>
            <a:miter lim="800000"/>
            <a:headEnd/>
            <a:tailEnd/>
          </a:ln>
        </p:spPr>
      </p:pic>
      <p:sp>
        <p:nvSpPr>
          <p:cNvPr id="12" name="TextBox 11"/>
          <p:cNvSpPr txBox="1"/>
          <p:nvPr/>
        </p:nvSpPr>
        <p:spPr>
          <a:xfrm>
            <a:off x="7696200" y="1371600"/>
            <a:ext cx="871538" cy="461963"/>
          </a:xfrm>
          <a:prstGeom prst="rect">
            <a:avLst/>
          </a:prstGeom>
          <a:noFill/>
        </p:spPr>
        <p:txBody>
          <a:bodyPr wrap="none">
            <a:spAutoFit/>
          </a:bodyPr>
          <a:lstStyle/>
          <a:p>
            <a:pPr>
              <a:defRPr/>
            </a:pPr>
            <a:r>
              <a:rPr lang="en-US" dirty="0">
                <a:solidFill>
                  <a:schemeClr val="bg1"/>
                </a:solidFill>
                <a:latin typeface="+mn-lt"/>
              </a:rPr>
              <a:t>1078</a:t>
            </a:r>
          </a:p>
        </p:txBody>
      </p:sp>
      <p:sp>
        <p:nvSpPr>
          <p:cNvPr id="13" name="TextBox 12"/>
          <p:cNvSpPr txBox="1"/>
          <p:nvPr/>
        </p:nvSpPr>
        <p:spPr>
          <a:xfrm>
            <a:off x="914400" y="4800600"/>
            <a:ext cx="527050" cy="461963"/>
          </a:xfrm>
          <a:prstGeom prst="rect">
            <a:avLst/>
          </a:prstGeom>
          <a:noFill/>
        </p:spPr>
        <p:txBody>
          <a:bodyPr wrap="none">
            <a:spAutoFit/>
          </a:bodyPr>
          <a:lstStyle/>
          <a:p>
            <a:pPr>
              <a:defRPr/>
            </a:pPr>
            <a:r>
              <a:rPr lang="en-US" dirty="0">
                <a:solidFill>
                  <a:schemeClr val="bg1"/>
                </a:solidFill>
                <a:latin typeface="+mn-lt"/>
              </a:rPr>
              <a:t>65</a:t>
            </a:r>
          </a:p>
        </p:txBody>
      </p:sp>
      <p:pic>
        <p:nvPicPr>
          <p:cNvPr id="1026" name="Picture 2"/>
          <p:cNvPicPr>
            <a:picLocks noChangeAspect="1" noChangeArrowheads="1"/>
          </p:cNvPicPr>
          <p:nvPr/>
        </p:nvPicPr>
        <p:blipFill>
          <a:blip r:embed="rId10"/>
          <a:srcRect/>
          <a:stretch>
            <a:fillRect/>
          </a:stretch>
        </p:blipFill>
        <p:spPr bwMode="auto">
          <a:xfrm>
            <a:off x="2057400" y="2667000"/>
            <a:ext cx="6215167" cy="2667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TextBox 13"/>
          <p:cNvSpPr txBox="1"/>
          <p:nvPr/>
        </p:nvSpPr>
        <p:spPr>
          <a:xfrm>
            <a:off x="3733800" y="1676400"/>
            <a:ext cx="2058988" cy="646113"/>
          </a:xfrm>
          <a:prstGeom prst="rect">
            <a:avLst/>
          </a:prstGeom>
          <a:noFill/>
        </p:spPr>
        <p:txBody>
          <a:bodyPr wrap="none">
            <a:spAutoFit/>
          </a:bodyPr>
          <a:lstStyle/>
          <a:p>
            <a:pPr>
              <a:defRPr/>
            </a:pPr>
            <a:r>
              <a:rPr lang="en-US" b="1" dirty="0">
                <a:solidFill>
                  <a:schemeClr val="bg1"/>
                </a:solidFill>
                <a:latin typeface="+mn-lt"/>
              </a:rPr>
              <a:t>2009: </a:t>
            </a:r>
            <a:r>
              <a:rPr lang="en-US" sz="3600" b="1" dirty="0">
                <a:solidFill>
                  <a:srgbClr val="FF0000"/>
                </a:solidFill>
                <a:latin typeface="+mn-lt"/>
              </a:rPr>
              <a:t>1170</a:t>
            </a:r>
            <a:endParaRPr lang="en-US" sz="3600" b="1" dirty="0">
              <a:solidFill>
                <a:srgbClr val="FF0000"/>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z="4000" b="1" smtClean="0"/>
              <a:t>Molecular Databases</a:t>
            </a:r>
          </a:p>
        </p:txBody>
      </p:sp>
      <p:sp>
        <p:nvSpPr>
          <p:cNvPr id="66563" name="Rectangle 3"/>
          <p:cNvSpPr>
            <a:spLocks noGrp="1" noChangeArrowheads="1"/>
          </p:cNvSpPr>
          <p:nvPr>
            <p:ph type="body" idx="1"/>
          </p:nvPr>
        </p:nvSpPr>
        <p:spPr>
          <a:xfrm>
            <a:off x="533400" y="1295400"/>
            <a:ext cx="8229600" cy="4530725"/>
          </a:xfrm>
          <a:ln>
            <a:solidFill>
              <a:schemeClr val="tx2"/>
            </a:solidFill>
          </a:ln>
        </p:spPr>
        <p:txBody>
          <a:bodyPr/>
          <a:lstStyle/>
          <a:p>
            <a:pPr eaLnBrk="1" hangingPunct="1"/>
            <a:endParaRPr lang="en-US" smtClean="0"/>
          </a:p>
          <a:p>
            <a:pPr eaLnBrk="1" hangingPunct="1"/>
            <a:r>
              <a:rPr lang="en-US" sz="2800" smtClean="0"/>
              <a:t>Nucleic Acids Research: Oxford Journals</a:t>
            </a:r>
          </a:p>
          <a:p>
            <a:pPr lvl="1" eaLnBrk="1" hangingPunct="1"/>
            <a:r>
              <a:rPr lang="en-US" sz="2400" smtClean="0">
                <a:solidFill>
                  <a:schemeClr val="tx2"/>
                </a:solidFill>
              </a:rPr>
              <a:t>Annual Databases Issue</a:t>
            </a:r>
          </a:p>
          <a:p>
            <a:pPr lvl="1" eaLnBrk="1" hangingPunct="1"/>
            <a:r>
              <a:rPr lang="en-US" sz="2400" smtClean="0">
                <a:solidFill>
                  <a:schemeClr val="tx2"/>
                </a:solidFill>
              </a:rPr>
              <a:t>Annual Web Server Issue</a:t>
            </a:r>
          </a:p>
          <a:p>
            <a:pPr eaLnBrk="1" hangingPunct="1"/>
            <a:endParaRPr lang="en-US" sz="2800" smtClean="0"/>
          </a:p>
          <a:p>
            <a:pPr eaLnBrk="1" hangingPunct="1"/>
            <a:r>
              <a:rPr lang="en-US" sz="2800" smtClean="0"/>
              <a:t>Journals</a:t>
            </a:r>
          </a:p>
          <a:p>
            <a:pPr lvl="1" eaLnBrk="1" hangingPunct="1"/>
            <a:r>
              <a:rPr lang="en-US" sz="2400" smtClean="0">
                <a:solidFill>
                  <a:schemeClr val="tx2"/>
                </a:solidFill>
              </a:rPr>
              <a:t>Bioinformatics</a:t>
            </a:r>
          </a:p>
          <a:p>
            <a:pPr lvl="1" eaLnBrk="1" hangingPunct="1"/>
            <a:r>
              <a:rPr lang="en-US" sz="2400" smtClean="0">
                <a:solidFill>
                  <a:schemeClr val="tx2"/>
                </a:solidFill>
              </a:rPr>
              <a:t>BMC Bioinformatics</a:t>
            </a:r>
          </a:p>
        </p:txBody>
      </p:sp>
      <p:pic>
        <p:nvPicPr>
          <p:cNvPr id="66564"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pic>
        <p:nvPicPr>
          <p:cNvPr id="66565" name="Picture 5"/>
          <p:cNvPicPr>
            <a:picLocks noChangeAspect="1" noChangeArrowheads="1"/>
          </p:cNvPicPr>
          <p:nvPr/>
        </p:nvPicPr>
        <p:blipFill>
          <a:blip r:embed="rId3"/>
          <a:srcRect/>
          <a:stretch>
            <a:fillRect/>
          </a:stretch>
        </p:blipFill>
        <p:spPr bwMode="auto">
          <a:xfrm>
            <a:off x="76200" y="6019800"/>
            <a:ext cx="723900" cy="790575"/>
          </a:xfrm>
          <a:prstGeom prst="rect">
            <a:avLst/>
          </a:prstGeom>
          <a:noFill/>
          <a:ln w="9525">
            <a:noFill/>
            <a:miter lim="800000"/>
            <a:headEnd/>
            <a:tailEnd/>
          </a:ln>
        </p:spPr>
      </p:pic>
      <p:sp>
        <p:nvSpPr>
          <p:cNvPr id="66566" name="Text Box 6"/>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z="4400" b="1" smtClean="0"/>
              <a:t>HSLS OBRC </a:t>
            </a:r>
          </a:p>
        </p:txBody>
      </p:sp>
      <p:pic>
        <p:nvPicPr>
          <p:cNvPr id="67587"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67588"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67589"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pic>
        <p:nvPicPr>
          <p:cNvPr id="5123" name="Picture 3"/>
          <p:cNvPicPr>
            <a:picLocks noChangeAspect="1" noChangeArrowheads="1"/>
          </p:cNvPicPr>
          <p:nvPr/>
        </p:nvPicPr>
        <p:blipFill>
          <a:blip r:embed="rId5"/>
          <a:srcRect/>
          <a:stretch>
            <a:fillRect/>
          </a:stretch>
        </p:blipFill>
        <p:spPr bwMode="auto">
          <a:xfrm>
            <a:off x="685800" y="3352800"/>
            <a:ext cx="7408333"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7591" name="Picture 4"/>
          <p:cNvPicPr>
            <a:picLocks noGrp="1" noChangeAspect="1" noChangeArrowheads="1"/>
          </p:cNvPicPr>
          <p:nvPr>
            <p:ph idx="1"/>
          </p:nvPr>
        </p:nvPicPr>
        <p:blipFill>
          <a:blip r:embed="rId6"/>
          <a:srcRect/>
          <a:stretch>
            <a:fillRect/>
          </a:stretch>
        </p:blipFill>
        <p:spPr>
          <a:xfrm>
            <a:off x="685800" y="1752600"/>
            <a:ext cx="4495800" cy="1095375"/>
          </a:xfrm>
        </p:spPr>
      </p:pic>
      <p:pic>
        <p:nvPicPr>
          <p:cNvPr id="67592" name="Picture 5"/>
          <p:cNvPicPr>
            <a:picLocks noChangeAspect="1" noChangeArrowheads="1"/>
          </p:cNvPicPr>
          <p:nvPr/>
        </p:nvPicPr>
        <p:blipFill>
          <a:blip r:embed="rId7"/>
          <a:srcRect/>
          <a:stretch>
            <a:fillRect/>
          </a:stretch>
        </p:blipFill>
        <p:spPr bwMode="auto">
          <a:xfrm>
            <a:off x="685800" y="2819400"/>
            <a:ext cx="3457575" cy="24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b="1" smtClean="0"/>
              <a:t>Molecular Databases Catalog</a:t>
            </a:r>
          </a:p>
        </p:txBody>
      </p:sp>
      <p:graphicFrame>
        <p:nvGraphicFramePr>
          <p:cNvPr id="6" name="Content Placeholder 5"/>
          <p:cNvGraphicFramePr>
            <a:graphicFrameLocks noGrp="1"/>
          </p:cNvGraphicFramePr>
          <p:nvPr>
            <p:ph idx="1"/>
          </p:nvPr>
        </p:nvGraphicFramePr>
        <p:xfrm>
          <a:off x="457200" y="12954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8612" name="Picture 7"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pic>
        <p:nvPicPr>
          <p:cNvPr id="68613" name="Picture 8"/>
          <p:cNvPicPr>
            <a:picLocks noChangeAspect="1" noChangeArrowheads="1"/>
          </p:cNvPicPr>
          <p:nvPr/>
        </p:nvPicPr>
        <p:blipFill>
          <a:blip r:embed="rId7"/>
          <a:srcRect/>
          <a:stretch>
            <a:fillRect/>
          </a:stretch>
        </p:blipFill>
        <p:spPr bwMode="auto">
          <a:xfrm>
            <a:off x="76200" y="6019800"/>
            <a:ext cx="723900" cy="790575"/>
          </a:xfrm>
          <a:prstGeom prst="rect">
            <a:avLst/>
          </a:prstGeom>
          <a:noFill/>
          <a:ln w="9525">
            <a:noFill/>
            <a:miter lim="800000"/>
            <a:headEnd/>
            <a:tailEnd/>
          </a:ln>
        </p:spPr>
      </p:pic>
      <p:sp>
        <p:nvSpPr>
          <p:cNvPr id="68614" name="Text Box 9"/>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8"/>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sp>
        <p:nvSpPr>
          <p:cNvPr id="7" name="Rectangle 6"/>
          <p:cNvSpPr/>
          <p:nvPr/>
        </p:nvSpPr>
        <p:spPr bwMode="auto">
          <a:xfrm>
            <a:off x="2895600" y="3733800"/>
            <a:ext cx="2362200" cy="1447800"/>
          </a:xfrm>
          <a:prstGeom prst="rect">
            <a:avLst/>
          </a:prstGeom>
          <a:noFill/>
          <a:ln w="9525" cap="flat" cmpd="sng" algn="ctr">
            <a:solidFill>
              <a:schemeClr val="tx1"/>
            </a:solidFill>
            <a:prstDash val="solid"/>
            <a:round/>
            <a:headEnd type="none" w="med" len="med"/>
            <a:tailEnd type="none" w="med" len="med"/>
          </a:ln>
          <a:effectLst>
            <a:glow rad="228600">
              <a:schemeClr val="accent6">
                <a:satMod val="175000"/>
                <a:alpha val="40000"/>
              </a:schemeClr>
            </a:glow>
          </a:effectLst>
        </p:spPr>
        <p:txBody>
          <a:bodyPr wrap="none"/>
          <a:lstStyle/>
          <a:p>
            <a:pPr algn="ctr">
              <a:defRPr/>
            </a:pPr>
            <a:endParaRPr 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z="3600" b="1" smtClean="0"/>
              <a:t>Online Bioinformatics Resources Collection</a:t>
            </a:r>
          </a:p>
        </p:txBody>
      </p:sp>
      <p:pic>
        <p:nvPicPr>
          <p:cNvPr id="3074" name="Picture 2"/>
          <p:cNvPicPr>
            <a:picLocks noGrp="1" noChangeAspect="1" noChangeArrowheads="1"/>
          </p:cNvPicPr>
          <p:nvPr>
            <p:ph idx="1"/>
          </p:nvPr>
        </p:nvPicPr>
        <p:blipFill>
          <a:blip r:embed="rId2"/>
          <a:srcRect/>
          <a:stretch>
            <a:fillRect/>
          </a:stretch>
        </p:blipFill>
        <p:spPr>
          <a:xfrm>
            <a:off x="1066800" y="1600200"/>
            <a:ext cx="6858000" cy="43021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69636"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6963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69638"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Grp="1" noChangeAspect="1" noChangeArrowheads="1"/>
          </p:cNvPicPr>
          <p:nvPr>
            <p:ph idx="1"/>
          </p:nvPr>
        </p:nvPicPr>
        <p:blipFill>
          <a:blip r:embed="rId2"/>
          <a:srcRect/>
          <a:stretch>
            <a:fillRect/>
          </a:stretch>
        </p:blipFill>
        <p:spPr>
          <a:xfrm>
            <a:off x="762001" y="1336675"/>
            <a:ext cx="7021784"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70659" name="Title 1"/>
          <p:cNvSpPr>
            <a:spLocks noGrp="1"/>
          </p:cNvSpPr>
          <p:nvPr>
            <p:ph type="title"/>
          </p:nvPr>
        </p:nvSpPr>
        <p:spPr/>
        <p:txBody>
          <a:bodyPr/>
          <a:lstStyle/>
          <a:p>
            <a:r>
              <a:rPr lang="en-US" sz="4000" b="1" smtClean="0"/>
              <a:t>HSLS OBRC</a:t>
            </a:r>
          </a:p>
        </p:txBody>
      </p:sp>
      <p:pic>
        <p:nvPicPr>
          <p:cNvPr id="4099" name="Picture 3"/>
          <p:cNvPicPr>
            <a:picLocks noChangeAspect="1" noChangeArrowheads="1"/>
          </p:cNvPicPr>
          <p:nvPr/>
        </p:nvPicPr>
        <p:blipFill>
          <a:blip r:embed="rId3"/>
          <a:srcRect/>
          <a:stretch>
            <a:fillRect/>
          </a:stretch>
        </p:blipFill>
        <p:spPr bwMode="auto">
          <a:xfrm>
            <a:off x="4419600" y="990600"/>
            <a:ext cx="4495800" cy="3286125"/>
          </a:xfrm>
          <a:prstGeom prst="rect">
            <a:avLst/>
          </a:prstGeom>
          <a:ln>
            <a:noFill/>
          </a:ln>
          <a:effectLst>
            <a:outerShdw blurRad="292100" dist="139700" dir="2700000" algn="tl" rotWithShape="0">
              <a:srgbClr val="333333">
                <a:alpha val="65000"/>
              </a:srgbClr>
            </a:outerShdw>
          </a:effectLst>
        </p:spPr>
      </p:pic>
      <p:pic>
        <p:nvPicPr>
          <p:cNvPr id="70661" name="Picture 5"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70662"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70663" name="Picture 7"/>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dissolv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sz="4000" b="1" smtClean="0"/>
              <a:t>HSLS OBRC</a:t>
            </a:r>
          </a:p>
        </p:txBody>
      </p:sp>
      <p:pic>
        <p:nvPicPr>
          <p:cNvPr id="5122" name="Picture 2"/>
          <p:cNvPicPr>
            <a:picLocks noGrp="1" noChangeAspect="1" noChangeArrowheads="1"/>
          </p:cNvPicPr>
          <p:nvPr>
            <p:ph idx="1"/>
          </p:nvPr>
        </p:nvPicPr>
        <p:blipFill>
          <a:blip r:embed="rId2"/>
          <a:srcRect/>
          <a:stretch>
            <a:fillRect/>
          </a:stretch>
        </p:blipFill>
        <p:spPr>
          <a:xfrm>
            <a:off x="762000" y="1295400"/>
            <a:ext cx="7239000"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71684" name="Picture 3"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7168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71686" name="Picture 5"/>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sz="3600" b="1" smtClean="0"/>
              <a:t>Bioinformatics Resources on Psychiatric Disorders</a:t>
            </a:r>
          </a:p>
        </p:txBody>
      </p:sp>
      <p:pic>
        <p:nvPicPr>
          <p:cNvPr id="10242" name="Picture 2"/>
          <p:cNvPicPr>
            <a:picLocks noGrp="1" noChangeAspect="1" noChangeArrowheads="1"/>
          </p:cNvPicPr>
          <p:nvPr>
            <p:ph idx="1"/>
          </p:nvPr>
        </p:nvPicPr>
        <p:blipFill>
          <a:blip r:embed="rId2"/>
          <a:srcRect/>
          <a:stretch>
            <a:fillRect/>
          </a:stretch>
        </p:blipFill>
        <p:spPr>
          <a:xfrm>
            <a:off x="762000" y="1600200"/>
            <a:ext cx="7543800" cy="4343399"/>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72708"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7270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72710"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z="3600" b="1" smtClean="0"/>
              <a:t>HSLS Molecular Biology Information Service</a:t>
            </a:r>
          </a:p>
        </p:txBody>
      </p:sp>
      <p:pic>
        <p:nvPicPr>
          <p:cNvPr id="1026" name="Picture 2"/>
          <p:cNvPicPr>
            <a:picLocks noGrp="1" noChangeAspect="1" noChangeArrowheads="1"/>
          </p:cNvPicPr>
          <p:nvPr>
            <p:ph idx="1"/>
          </p:nvPr>
        </p:nvPicPr>
        <p:blipFill>
          <a:blip r:embed="rId2"/>
          <a:srcRect/>
          <a:stretch>
            <a:fillRect/>
          </a:stretch>
        </p:blipFill>
        <p:spPr>
          <a:xfrm>
            <a:off x="609600" y="1447800"/>
            <a:ext cx="7772399"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9220"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922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9222"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z="4000" b="1" smtClean="0"/>
              <a:t>Disease Gene Databases</a:t>
            </a:r>
          </a:p>
        </p:txBody>
      </p:sp>
      <p:pic>
        <p:nvPicPr>
          <p:cNvPr id="6146" name="Picture 2"/>
          <p:cNvPicPr>
            <a:picLocks noGrp="1" noChangeAspect="1" noChangeArrowheads="1"/>
          </p:cNvPicPr>
          <p:nvPr>
            <p:ph idx="1"/>
          </p:nvPr>
        </p:nvPicPr>
        <p:blipFill>
          <a:blip r:embed="rId2"/>
          <a:srcRect/>
          <a:stretch>
            <a:fillRect/>
          </a:stretch>
        </p:blipFill>
        <p:spPr>
          <a:xfrm>
            <a:off x="228600" y="1905000"/>
            <a:ext cx="4520899" cy="39624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6147" name="Picture 3"/>
          <p:cNvPicPr>
            <a:picLocks noChangeAspect="1" noChangeArrowheads="1"/>
          </p:cNvPicPr>
          <p:nvPr/>
        </p:nvPicPr>
        <p:blipFill>
          <a:blip r:embed="rId3"/>
          <a:srcRect/>
          <a:stretch>
            <a:fillRect/>
          </a:stretch>
        </p:blipFill>
        <p:spPr bwMode="auto">
          <a:xfrm>
            <a:off x="2133600" y="914400"/>
            <a:ext cx="4138612" cy="4058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8" name="Picture 4"/>
          <p:cNvPicPr>
            <a:picLocks noChangeAspect="1" noChangeArrowheads="1"/>
          </p:cNvPicPr>
          <p:nvPr/>
        </p:nvPicPr>
        <p:blipFill>
          <a:blip r:embed="rId4"/>
          <a:srcRect/>
          <a:stretch>
            <a:fillRect/>
          </a:stretch>
        </p:blipFill>
        <p:spPr bwMode="auto">
          <a:xfrm>
            <a:off x="4800600" y="1752600"/>
            <a:ext cx="3810000" cy="40527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3734" name="Picture 4" descr="HSLS logo"/>
          <p:cNvPicPr>
            <a:picLocks noChangeAspect="1" noChangeArrowheads="1"/>
          </p:cNvPicPr>
          <p:nvPr/>
        </p:nvPicPr>
        <p:blipFill>
          <a:blip r:embed="rId5"/>
          <a:srcRect/>
          <a:stretch>
            <a:fillRect/>
          </a:stretch>
        </p:blipFill>
        <p:spPr bwMode="auto">
          <a:xfrm>
            <a:off x="8382000" y="6219825"/>
            <a:ext cx="762000" cy="638175"/>
          </a:xfrm>
          <a:prstGeom prst="rect">
            <a:avLst/>
          </a:prstGeom>
          <a:noFill/>
          <a:ln w="9525">
            <a:noFill/>
            <a:miter lim="800000"/>
            <a:headEnd/>
            <a:tailEnd/>
          </a:ln>
        </p:spPr>
      </p:pic>
      <p:sp>
        <p:nvSpPr>
          <p:cNvPr id="7373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6"/>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73736" name="Picture 6"/>
          <p:cNvPicPr>
            <a:picLocks noChangeAspect="1" noChangeArrowheads="1"/>
          </p:cNvPicPr>
          <p:nvPr/>
        </p:nvPicPr>
        <p:blipFill>
          <a:blip r:embed="rId7"/>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dissolve">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slide(fromRight)">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a:lstStyle/>
          <a:p>
            <a:pPr algn="ctr">
              <a:defRPr/>
            </a:pPr>
            <a:endParaRPr lang="en-US" sz="4800" dirty="0" smtClean="0"/>
          </a:p>
          <a:p>
            <a:pPr algn="ctr">
              <a:buFont typeface="Wingdings" pitchFamily="2" charset="2"/>
              <a:buNone/>
              <a:defRPr/>
            </a:pPr>
            <a:endParaRPr lang="en-US" sz="4800" dirty="0" smtClean="0"/>
          </a:p>
          <a:p>
            <a:pPr algn="ctr">
              <a:buFont typeface="Wingdings" pitchFamily="2" charset="2"/>
              <a:buNone/>
              <a:defRPr/>
            </a:pPr>
            <a:r>
              <a:rPr lang="en-US" sz="4800" dirty="0" smtClean="0"/>
              <a:t> </a:t>
            </a: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Disease Causing Genes</a:t>
            </a:r>
            <a:endParaRPr lang="en-US" sz="4800" b="1" dirty="0" smtClean="0"/>
          </a:p>
          <a:p>
            <a:pPr algn="ctr">
              <a:defRPr/>
            </a:pPr>
            <a:endParaRPr lang="en-US" sz="4800" dirty="0"/>
          </a:p>
        </p:txBody>
      </p:sp>
      <p:pic>
        <p:nvPicPr>
          <p:cNvPr id="74756"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7475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74758"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z="4000" b="1" smtClean="0"/>
              <a:t>Identify Disease Causing Genes</a:t>
            </a:r>
          </a:p>
        </p:txBody>
      </p:sp>
      <p:sp>
        <p:nvSpPr>
          <p:cNvPr id="3" name="Content Placeholder 2"/>
          <p:cNvSpPr>
            <a:spLocks noGrp="1"/>
          </p:cNvSpPr>
          <p:nvPr>
            <p:ph idx="1"/>
          </p:nvPr>
        </p:nvSpPr>
        <p:spPr>
          <a:xfrm>
            <a:off x="381000" y="1447800"/>
            <a:ext cx="8229600" cy="4530725"/>
          </a:xfrm>
        </p:spPr>
        <p:txBody>
          <a:bodyPr/>
          <a:lstStyle/>
          <a:p>
            <a:pPr>
              <a:defRPr/>
            </a:pPr>
            <a:r>
              <a:rPr lang="en-US" sz="2400" b="1" dirty="0" smtClean="0"/>
              <a:t>US CDC’s </a:t>
            </a:r>
            <a:r>
              <a:rPr lang="en-US" sz="2400" b="1" dirty="0" err="1" smtClean="0"/>
              <a:t>HuGE</a:t>
            </a:r>
            <a:r>
              <a:rPr lang="en-US" sz="2400" b="1" dirty="0" smtClean="0"/>
              <a:t> Navigator</a:t>
            </a:r>
          </a:p>
          <a:p>
            <a:pPr lvl="1">
              <a:defRPr/>
            </a:pPr>
            <a:r>
              <a:rPr lang="en-US" sz="2000" dirty="0" smtClean="0">
                <a:hlinkClick r:id="rId2"/>
              </a:rPr>
              <a:t>http://www.hugenavigator.net/</a:t>
            </a:r>
            <a:r>
              <a:rPr lang="en-US" sz="2000" dirty="0" smtClean="0"/>
              <a:t> </a:t>
            </a:r>
          </a:p>
          <a:p>
            <a:pPr lvl="2">
              <a:defRPr/>
            </a:pPr>
            <a:r>
              <a:rPr lang="en-US" sz="1600" dirty="0" smtClean="0"/>
              <a:t>Gene Prospector</a:t>
            </a:r>
          </a:p>
          <a:p>
            <a:pPr lvl="2">
              <a:defRPr/>
            </a:pPr>
            <a:r>
              <a:rPr lang="en-US" sz="1600" dirty="0" smtClean="0">
                <a:hlinkClick r:id="rId3"/>
              </a:rPr>
              <a:t>http://www.hugenavigator.net/HuGENavigator/geneProspectorStartPage.do</a:t>
            </a:r>
            <a:r>
              <a:rPr lang="en-US" sz="1600" dirty="0" smtClean="0"/>
              <a:t> </a:t>
            </a:r>
          </a:p>
          <a:p>
            <a:pPr>
              <a:defRPr/>
            </a:pPr>
            <a:endParaRPr lang="en-US" sz="2400" b="1" dirty="0" smtClean="0"/>
          </a:p>
          <a:p>
            <a:pPr>
              <a:defRPr/>
            </a:pPr>
            <a:r>
              <a:rPr lang="en-US" sz="2400" b="1" dirty="0" smtClean="0"/>
              <a:t>NIH GAD</a:t>
            </a:r>
          </a:p>
          <a:p>
            <a:pPr lvl="1">
              <a:defRPr/>
            </a:pPr>
            <a:r>
              <a:rPr lang="en-US" sz="2000" dirty="0" smtClean="0">
                <a:hlinkClick r:id="rId4"/>
              </a:rPr>
              <a:t>http://geneticassociationdb.nih.gov/</a:t>
            </a:r>
            <a:r>
              <a:rPr lang="en-US" sz="2000" dirty="0" smtClean="0"/>
              <a:t> </a:t>
            </a:r>
          </a:p>
          <a:p>
            <a:pPr>
              <a:buFont typeface="Wingdings" pitchFamily="2" charset="2"/>
              <a:buNone/>
              <a:defRPr/>
            </a:pPr>
            <a:endParaRPr lang="en-US" sz="2400" b="1" dirty="0" smtClean="0"/>
          </a:p>
          <a:p>
            <a:pPr>
              <a:defRPr/>
            </a:pPr>
            <a:r>
              <a:rPr lang="en-US" sz="2400" b="1" dirty="0" smtClean="0"/>
              <a:t>A </a:t>
            </a:r>
            <a:r>
              <a:rPr lang="en-US" sz="2400" b="1" dirty="0"/>
              <a:t>Catalog of Published Genome-Wide Association Studies</a:t>
            </a:r>
            <a:r>
              <a:rPr lang="en-US" sz="2400" dirty="0" smtClean="0"/>
              <a:t> </a:t>
            </a:r>
          </a:p>
          <a:p>
            <a:pPr lvl="1">
              <a:defRPr/>
            </a:pPr>
            <a:r>
              <a:rPr lang="en-US" sz="2000" dirty="0" smtClean="0">
                <a:hlinkClick r:id="rId5"/>
              </a:rPr>
              <a:t>http://www.genome.gov/page.cfm?pageID=26525384#searchForm</a:t>
            </a:r>
            <a:r>
              <a:rPr lang="en-US" sz="2000" dirty="0" smtClean="0"/>
              <a:t> </a:t>
            </a:r>
            <a:endParaRPr lang="en-US" sz="2000" b="1" dirty="0" smtClean="0">
              <a:ea typeface="+mn-ea"/>
              <a:cs typeface="+mn-cs"/>
            </a:endParaRPr>
          </a:p>
          <a:p>
            <a:pPr lvl="1">
              <a:defRPr/>
            </a:pPr>
            <a:endParaRPr lang="en-US" dirty="0"/>
          </a:p>
        </p:txBody>
      </p:sp>
      <p:pic>
        <p:nvPicPr>
          <p:cNvPr id="75780" name="Picture 4"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7578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75782" name="Picture 6"/>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sz="4000" b="1" smtClean="0"/>
              <a:t>Identify Disease Causing Genes</a:t>
            </a:r>
            <a:r>
              <a:rPr lang="en-US" sz="4000" smtClean="0"/>
              <a:t/>
            </a:r>
            <a:br>
              <a:rPr lang="en-US" sz="4000" smtClean="0"/>
            </a:br>
            <a:endParaRPr lang="en-US" sz="4000" b="1" smtClean="0"/>
          </a:p>
        </p:txBody>
      </p:sp>
      <p:sp>
        <p:nvSpPr>
          <p:cNvPr id="76803" name="Content Placeholder 2"/>
          <p:cNvSpPr>
            <a:spLocks noGrp="1"/>
          </p:cNvSpPr>
          <p:nvPr>
            <p:ph idx="1"/>
          </p:nvPr>
        </p:nvSpPr>
        <p:spPr/>
        <p:txBody>
          <a:bodyPr/>
          <a:lstStyle/>
          <a:p>
            <a:endParaRPr lang="en-US" sz="2000" smtClean="0"/>
          </a:p>
          <a:p>
            <a:r>
              <a:rPr lang="en-US" sz="1800" smtClean="0">
                <a:hlinkClick r:id="rId2"/>
              </a:rPr>
              <a:t>The Human Genome Epidemiology Network (HuGENet™)</a:t>
            </a:r>
            <a:r>
              <a:rPr lang="en-US" sz="1800" smtClean="0"/>
              <a:t> : </a:t>
            </a:r>
          </a:p>
          <a:p>
            <a:pPr>
              <a:buFont typeface="Wingdings" pitchFamily="2" charset="2"/>
              <a:buNone/>
            </a:pPr>
            <a:r>
              <a:rPr lang="en-US" sz="1800" smtClean="0"/>
              <a:t>	a voluntary, international collaboration focused on assessing the role of human genome variation in health and disease at the population level. </a:t>
            </a:r>
          </a:p>
          <a:p>
            <a:pPr>
              <a:buFont typeface="Wingdings" pitchFamily="2" charset="2"/>
              <a:buNone/>
            </a:pPr>
            <a:r>
              <a:rPr lang="en-US" sz="1800" smtClean="0"/>
              <a:t>	 </a:t>
            </a:r>
          </a:p>
          <a:p>
            <a:r>
              <a:rPr lang="en-US" sz="1800" smtClean="0"/>
              <a:t>maintained a database of published, population-based epidemiologic studies of human genes extracted and curated from PubMed. </a:t>
            </a:r>
          </a:p>
          <a:p>
            <a:pPr>
              <a:buFont typeface="Wingdings" pitchFamily="2" charset="2"/>
              <a:buNone/>
            </a:pPr>
            <a:r>
              <a:rPr lang="en-US" sz="2000" smtClean="0"/>
              <a:t>	</a:t>
            </a:r>
          </a:p>
          <a:p>
            <a:r>
              <a:rPr lang="en-US" sz="2000" smtClean="0">
                <a:solidFill>
                  <a:schemeClr val="tx2"/>
                </a:solidFill>
              </a:rPr>
              <a:t>HuGE Navigator provides access to a continuously updated knowledge base in human genome epidemiology</a:t>
            </a:r>
          </a:p>
          <a:p>
            <a:pPr lvl="1"/>
            <a:r>
              <a:rPr lang="en-US" sz="1600" smtClean="0">
                <a:solidFill>
                  <a:schemeClr val="tx2"/>
                </a:solidFill>
              </a:rPr>
              <a:t>information on population prevalence of genetic variants </a:t>
            </a:r>
          </a:p>
          <a:p>
            <a:pPr lvl="1"/>
            <a:r>
              <a:rPr lang="en-US" sz="1600" smtClean="0">
                <a:solidFill>
                  <a:schemeClr val="tx2"/>
                </a:solidFill>
              </a:rPr>
              <a:t>gene-disease associations</a:t>
            </a:r>
          </a:p>
          <a:p>
            <a:pPr lvl="1"/>
            <a:r>
              <a:rPr lang="en-US" sz="1600" smtClean="0">
                <a:solidFill>
                  <a:schemeClr val="tx2"/>
                </a:solidFill>
              </a:rPr>
              <a:t>gene-gene and gene- environment interactions </a:t>
            </a:r>
          </a:p>
          <a:p>
            <a:pPr lvl="1"/>
            <a:r>
              <a:rPr lang="en-US" sz="1600" smtClean="0">
                <a:solidFill>
                  <a:schemeClr val="tx2"/>
                </a:solidFill>
              </a:rPr>
              <a:t>evaluation of genetic tests</a:t>
            </a:r>
          </a:p>
          <a:p>
            <a:pPr>
              <a:buFont typeface="Wingdings" pitchFamily="2" charset="2"/>
              <a:buNone/>
            </a:pPr>
            <a:endParaRPr lang="en-US" sz="2000" smtClean="0"/>
          </a:p>
        </p:txBody>
      </p:sp>
      <p:pic>
        <p:nvPicPr>
          <p:cNvPr id="76804" name="Picture 3"/>
          <p:cNvPicPr>
            <a:picLocks noChangeAspect="1" noChangeArrowheads="1"/>
          </p:cNvPicPr>
          <p:nvPr/>
        </p:nvPicPr>
        <p:blipFill>
          <a:blip r:embed="rId3"/>
          <a:srcRect/>
          <a:stretch>
            <a:fillRect/>
          </a:stretch>
        </p:blipFill>
        <p:spPr bwMode="auto">
          <a:xfrm>
            <a:off x="609600" y="1219200"/>
            <a:ext cx="6172200" cy="701675"/>
          </a:xfrm>
          <a:prstGeom prst="rect">
            <a:avLst/>
          </a:prstGeom>
          <a:noFill/>
          <a:ln w="9525">
            <a:noFill/>
            <a:miter lim="800000"/>
            <a:headEnd/>
            <a:tailEnd/>
          </a:ln>
        </p:spPr>
      </p:pic>
      <p:pic>
        <p:nvPicPr>
          <p:cNvPr id="76805"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76806"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76807"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z="3600" b="1" smtClean="0"/>
              <a:t>Informatics Tools for Human Epidemiology</a:t>
            </a:r>
          </a:p>
        </p:txBody>
      </p:sp>
      <p:pic>
        <p:nvPicPr>
          <p:cNvPr id="2050" name="Picture 2"/>
          <p:cNvPicPr>
            <a:picLocks noGrp="1" noChangeAspect="1" noChangeArrowheads="1"/>
          </p:cNvPicPr>
          <p:nvPr>
            <p:ph idx="1"/>
          </p:nvPr>
        </p:nvPicPr>
        <p:blipFill>
          <a:blip r:embed="rId3"/>
          <a:srcRect/>
          <a:stretch>
            <a:fillRect/>
          </a:stretch>
        </p:blipFill>
        <p:spPr>
          <a:xfrm>
            <a:off x="4724400" y="1524000"/>
            <a:ext cx="3124200" cy="1743075"/>
          </a:xfrm>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4"/>
          <a:srcRect/>
          <a:stretch>
            <a:fillRect/>
          </a:stretch>
        </p:blipFill>
        <p:spPr bwMode="auto">
          <a:xfrm>
            <a:off x="609600" y="1524000"/>
            <a:ext cx="3581400" cy="4429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p:cNvPicPr>
            <a:picLocks noChangeAspect="1" noChangeArrowheads="1"/>
          </p:cNvPicPr>
          <p:nvPr/>
        </p:nvPicPr>
        <p:blipFill>
          <a:blip r:embed="rId5"/>
          <a:srcRect/>
          <a:stretch>
            <a:fillRect/>
          </a:stretch>
        </p:blipFill>
        <p:spPr bwMode="auto">
          <a:xfrm>
            <a:off x="4800600" y="3429000"/>
            <a:ext cx="3057525" cy="2390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7830" name="Picture 4"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7783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77832" name="Picture 6"/>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sz="4000" b="1" smtClean="0"/>
              <a:t>Finding Disease Causing Genes</a:t>
            </a:r>
          </a:p>
        </p:txBody>
      </p:sp>
      <p:pic>
        <p:nvPicPr>
          <p:cNvPr id="3074" name="Picture 2"/>
          <p:cNvPicPr>
            <a:picLocks noGrp="1" noChangeAspect="1" noChangeArrowheads="1"/>
          </p:cNvPicPr>
          <p:nvPr>
            <p:ph idx="1"/>
          </p:nvPr>
        </p:nvPicPr>
        <p:blipFill>
          <a:blip r:embed="rId3"/>
          <a:srcRect/>
          <a:stretch>
            <a:fillRect/>
          </a:stretch>
        </p:blipFill>
        <p:spPr>
          <a:xfrm>
            <a:off x="457200" y="1219200"/>
            <a:ext cx="6019800" cy="1038225"/>
          </a:xfrm>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4"/>
          <a:srcRect/>
          <a:stretch>
            <a:fillRect/>
          </a:stretch>
        </p:blipFill>
        <p:spPr bwMode="auto">
          <a:xfrm>
            <a:off x="533400" y="2514600"/>
            <a:ext cx="56388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p:cNvPicPr>
            <a:picLocks noChangeAspect="1" noChangeArrowheads="1"/>
          </p:cNvPicPr>
          <p:nvPr/>
        </p:nvPicPr>
        <p:blipFill>
          <a:blip r:embed="rId5"/>
          <a:srcRect/>
          <a:stretch>
            <a:fillRect/>
          </a:stretch>
        </p:blipFill>
        <p:spPr bwMode="auto">
          <a:xfrm>
            <a:off x="4953000" y="1676400"/>
            <a:ext cx="3771900" cy="4191000"/>
          </a:xfrm>
          <a:prstGeom prst="roundRect">
            <a:avLst>
              <a:gd name="adj" fmla="val 8594"/>
            </a:avLst>
          </a:prstGeom>
          <a:solidFill>
            <a:srgbClr val="FFFFFF">
              <a:shade val="85000"/>
            </a:srgbClr>
          </a:solidFill>
          <a:ln>
            <a:solidFill>
              <a:srgbClr val="FF0000"/>
            </a:solidFill>
          </a:ln>
          <a:effectLst>
            <a:reflection blurRad="12700" stA="38000" endPos="28000" dist="5000" dir="5400000" sy="-100000" algn="bl" rotWithShape="0"/>
          </a:effectLst>
        </p:spPr>
      </p:pic>
      <p:pic>
        <p:nvPicPr>
          <p:cNvPr id="78854" name="Picture 4"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7885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78856" name="Picture 6"/>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
        <p:nvSpPr>
          <p:cNvPr id="10" name="Down Arrow 9"/>
          <p:cNvSpPr/>
          <p:nvPr/>
        </p:nvSpPr>
        <p:spPr bwMode="auto">
          <a:xfrm>
            <a:off x="3352800" y="2209800"/>
            <a:ext cx="381000" cy="381000"/>
          </a:xfrm>
          <a:prstGeom prst="downArrow">
            <a:avLst/>
          </a:prstGeom>
          <a:solidFill>
            <a:schemeClr val="bg1">
              <a:lumMod val="10000"/>
              <a:lumOff val="90000"/>
            </a:schemeClr>
          </a:solidFill>
          <a:ln w="9525" cap="flat" cmpd="sng" algn="ctr">
            <a:solidFill>
              <a:srgbClr val="D51946"/>
            </a:solidFill>
            <a:prstDash val="solid"/>
            <a:round/>
            <a:headEnd type="none" w="med" len="med"/>
            <a:tailEnd type="none" w="med" len="med"/>
          </a:ln>
          <a:effectLst/>
        </p:spPr>
        <p:txBody>
          <a:bodyPr wrap="none"/>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sz="4000" b="1" smtClean="0"/>
              <a:t>Gene to Diseases</a:t>
            </a:r>
          </a:p>
        </p:txBody>
      </p:sp>
      <p:pic>
        <p:nvPicPr>
          <p:cNvPr id="4098" name="Picture 2"/>
          <p:cNvPicPr>
            <a:picLocks noGrp="1" noChangeAspect="1" noChangeArrowheads="1"/>
          </p:cNvPicPr>
          <p:nvPr>
            <p:ph idx="1"/>
          </p:nvPr>
        </p:nvPicPr>
        <p:blipFill>
          <a:blip r:embed="rId2"/>
          <a:srcRect/>
          <a:stretch>
            <a:fillRect/>
          </a:stretch>
        </p:blipFill>
        <p:spPr>
          <a:xfrm>
            <a:off x="457200" y="1524000"/>
            <a:ext cx="7352381" cy="4333334"/>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4099" name="Picture 3"/>
          <p:cNvPicPr>
            <a:picLocks noChangeAspect="1" noChangeArrowheads="1"/>
          </p:cNvPicPr>
          <p:nvPr/>
        </p:nvPicPr>
        <p:blipFill>
          <a:blip r:embed="rId3"/>
          <a:srcRect/>
          <a:stretch>
            <a:fillRect/>
          </a:stretch>
        </p:blipFill>
        <p:spPr bwMode="auto">
          <a:xfrm>
            <a:off x="533400" y="1752600"/>
            <a:ext cx="1362075" cy="257175"/>
          </a:xfrm>
          <a:prstGeom prst="rect">
            <a:avLst/>
          </a:prstGeom>
          <a:ln>
            <a:headEnd/>
            <a:tailEnd/>
          </a:ln>
        </p:spPr>
        <p:style>
          <a:lnRef idx="2">
            <a:schemeClr val="accent3"/>
          </a:lnRef>
          <a:fillRef idx="1">
            <a:schemeClr val="lt1"/>
          </a:fillRef>
          <a:effectRef idx="0">
            <a:schemeClr val="accent3"/>
          </a:effectRef>
          <a:fontRef idx="minor">
            <a:schemeClr val="dk1"/>
          </a:fontRef>
        </p:style>
      </p:pic>
      <p:cxnSp>
        <p:nvCxnSpPr>
          <p:cNvPr id="79877" name="Straight Arrow Connector 6"/>
          <p:cNvCxnSpPr>
            <a:cxnSpLocks noChangeShapeType="1"/>
          </p:cNvCxnSpPr>
          <p:nvPr/>
        </p:nvCxnSpPr>
        <p:spPr bwMode="auto">
          <a:xfrm rot="10800000">
            <a:off x="3200400" y="4267200"/>
            <a:ext cx="304800" cy="1588"/>
          </a:xfrm>
          <a:prstGeom prst="straightConnector1">
            <a:avLst/>
          </a:prstGeom>
          <a:noFill/>
          <a:ln w="15875" algn="ctr">
            <a:solidFill>
              <a:srgbClr val="FF0000">
                <a:alpha val="83920"/>
              </a:srgbClr>
            </a:solidFill>
            <a:round/>
            <a:headEnd/>
            <a:tailEnd type="arrow" w="med" len="med"/>
          </a:ln>
        </p:spPr>
      </p:cxnSp>
      <p:pic>
        <p:nvPicPr>
          <p:cNvPr id="4100" name="Picture 4"/>
          <p:cNvPicPr>
            <a:picLocks noChangeAspect="1" noChangeArrowheads="1"/>
          </p:cNvPicPr>
          <p:nvPr/>
        </p:nvPicPr>
        <p:blipFill>
          <a:blip r:embed="rId4"/>
          <a:srcRect/>
          <a:stretch>
            <a:fillRect/>
          </a:stretch>
        </p:blipFill>
        <p:spPr bwMode="auto">
          <a:xfrm>
            <a:off x="1676400" y="3505200"/>
            <a:ext cx="4772932"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10"/>
          <p:cNvGrpSpPr>
            <a:grpSpLocks/>
          </p:cNvGrpSpPr>
          <p:nvPr/>
        </p:nvGrpSpPr>
        <p:grpSpPr bwMode="auto">
          <a:xfrm>
            <a:off x="6324600" y="1905000"/>
            <a:ext cx="2605088" cy="3095625"/>
            <a:chOff x="6324600" y="1905000"/>
            <a:chExt cx="2605087" cy="3095625"/>
          </a:xfrm>
        </p:grpSpPr>
        <p:pic>
          <p:nvPicPr>
            <p:cNvPr id="79883" name="Picture 5"/>
            <p:cNvPicPr>
              <a:picLocks noChangeAspect="1" noChangeArrowheads="1"/>
            </p:cNvPicPr>
            <p:nvPr/>
          </p:nvPicPr>
          <p:blipFill>
            <a:blip r:embed="rId5"/>
            <a:srcRect/>
            <a:stretch>
              <a:fillRect/>
            </a:stretch>
          </p:blipFill>
          <p:spPr bwMode="auto">
            <a:xfrm>
              <a:off x="6324600" y="1905000"/>
              <a:ext cx="2605087" cy="1722007"/>
            </a:xfrm>
            <a:prstGeom prst="rect">
              <a:avLst/>
            </a:prstGeom>
            <a:noFill/>
            <a:ln w="9525">
              <a:noFill/>
              <a:miter lim="800000"/>
              <a:headEnd/>
              <a:tailEnd/>
            </a:ln>
          </p:spPr>
        </p:pic>
        <p:pic>
          <p:nvPicPr>
            <p:cNvPr id="4102" name="Picture 6"/>
            <p:cNvPicPr>
              <a:picLocks noChangeAspect="1" noChangeArrowheads="1"/>
            </p:cNvPicPr>
            <p:nvPr/>
          </p:nvPicPr>
          <p:blipFill>
            <a:blip r:embed="rId6"/>
            <a:srcRect/>
            <a:stretch>
              <a:fillRect/>
            </a:stretch>
          </p:blipFill>
          <p:spPr bwMode="auto">
            <a:xfrm>
              <a:off x="6324600" y="3581400"/>
              <a:ext cx="2590800" cy="1419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79880" name="Picture 4" descr="HSLS logo"/>
          <p:cNvPicPr>
            <a:picLocks noChangeAspect="1" noChangeArrowheads="1"/>
          </p:cNvPicPr>
          <p:nvPr/>
        </p:nvPicPr>
        <p:blipFill>
          <a:blip r:embed="rId7"/>
          <a:srcRect/>
          <a:stretch>
            <a:fillRect/>
          </a:stretch>
        </p:blipFill>
        <p:spPr bwMode="auto">
          <a:xfrm>
            <a:off x="8382000" y="6219825"/>
            <a:ext cx="762000" cy="638175"/>
          </a:xfrm>
          <a:prstGeom prst="rect">
            <a:avLst/>
          </a:prstGeom>
          <a:noFill/>
          <a:ln w="9525">
            <a:noFill/>
            <a:miter lim="800000"/>
            <a:headEnd/>
            <a:tailEnd/>
          </a:ln>
        </p:spPr>
      </p:pic>
      <p:sp>
        <p:nvSpPr>
          <p:cNvPr id="7988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8"/>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79882" name="Picture 6"/>
          <p:cNvPicPr>
            <a:picLocks noChangeAspect="1" noChangeArrowheads="1"/>
          </p:cNvPicPr>
          <p:nvPr/>
        </p:nvPicPr>
        <p:blipFill>
          <a:blip r:embed="rId9"/>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dissolv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a:lstStyle/>
          <a:p>
            <a:pPr algn="ctr">
              <a:buFont typeface="Wingdings" pitchFamily="2" charset="2"/>
              <a:buNone/>
              <a:defRPr/>
            </a:pPr>
            <a:endParaRPr lang="en-US" sz="4800" dirty="0" smtClean="0">
              <a:solidFill>
                <a:schemeClr val="tx2"/>
              </a:solidFill>
            </a:endParaRPr>
          </a:p>
          <a:p>
            <a:pPr algn="ctr">
              <a:buFont typeface="Wingdings" pitchFamily="2" charset="2"/>
              <a:buNone/>
              <a:defRPr/>
            </a:pP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Genes and Proteins Centered Information</a:t>
            </a:r>
          </a:p>
          <a:p>
            <a:pPr>
              <a:defRPr/>
            </a:pPr>
            <a:endParaRPr lang="en-US" sz="4800" dirty="0"/>
          </a:p>
        </p:txBody>
      </p:sp>
      <p:pic>
        <p:nvPicPr>
          <p:cNvPr id="80900"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8090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80902"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sz="4000" b="1" smtClean="0"/>
              <a:t>Gene/Protein Centered Information</a:t>
            </a:r>
          </a:p>
        </p:txBody>
      </p:sp>
      <p:sp>
        <p:nvSpPr>
          <p:cNvPr id="81923" name="Content Placeholder 2"/>
          <p:cNvSpPr>
            <a:spLocks noGrp="1"/>
          </p:cNvSpPr>
          <p:nvPr>
            <p:ph idx="1"/>
          </p:nvPr>
        </p:nvSpPr>
        <p:spPr/>
        <p:txBody>
          <a:bodyPr/>
          <a:lstStyle/>
          <a:p>
            <a:pPr>
              <a:buFont typeface="Wingdings" pitchFamily="2" charset="2"/>
              <a:buNone/>
            </a:pPr>
            <a:endParaRPr lang="en-US" sz="4000" smtClean="0"/>
          </a:p>
          <a:p>
            <a:r>
              <a:rPr lang="en-US" sz="4000" smtClean="0"/>
              <a:t>NCBI Gene Database</a:t>
            </a:r>
          </a:p>
          <a:p>
            <a:r>
              <a:rPr lang="en-US" sz="4000" smtClean="0"/>
              <a:t>Your Favorite Gene – SigmaAldrich</a:t>
            </a:r>
          </a:p>
          <a:p>
            <a:r>
              <a:rPr lang="en-US" sz="4000" smtClean="0"/>
              <a:t>Millipore Pathways</a:t>
            </a:r>
          </a:p>
        </p:txBody>
      </p:sp>
      <p:pic>
        <p:nvPicPr>
          <p:cNvPr id="81924"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8192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81926"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b="1" smtClean="0"/>
              <a:t>US NCBI Databases</a:t>
            </a:r>
          </a:p>
        </p:txBody>
      </p:sp>
      <p:pic>
        <p:nvPicPr>
          <p:cNvPr id="4" name="Picture 4"/>
          <p:cNvPicPr>
            <a:picLocks noGrp="1" noChangeAspect="1" noChangeArrowheads="1"/>
          </p:cNvPicPr>
          <p:nvPr>
            <p:ph idx="1"/>
          </p:nvPr>
        </p:nvPicPr>
        <p:blipFill>
          <a:blip r:embed="rId2"/>
          <a:srcRect/>
          <a:stretch>
            <a:fillRect/>
          </a:stretch>
        </p:blipFill>
        <p:spPr>
          <a:xfrm>
            <a:off x="304800" y="1828800"/>
            <a:ext cx="6293999" cy="41148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5" name="Picture 5"/>
          <p:cNvPicPr>
            <a:picLocks noChangeAspect="1" noChangeArrowheads="1"/>
          </p:cNvPicPr>
          <p:nvPr/>
        </p:nvPicPr>
        <p:blipFill>
          <a:blip r:embed="rId3"/>
          <a:srcRect/>
          <a:stretch>
            <a:fillRect/>
          </a:stretch>
        </p:blipFill>
        <p:spPr bwMode="auto">
          <a:xfrm>
            <a:off x="4495800" y="990600"/>
            <a:ext cx="4419600" cy="2895600"/>
          </a:xfrm>
          <a:prstGeom prst="rect">
            <a:avLst/>
          </a:prstGeom>
          <a:noFill/>
          <a:ln w="9525">
            <a:noFill/>
            <a:miter lim="800000"/>
            <a:headEnd/>
            <a:tailEnd/>
          </a:ln>
        </p:spPr>
      </p:pic>
      <p:pic>
        <p:nvPicPr>
          <p:cNvPr id="82949"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82950"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82951"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a:lstStyle/>
          <a:p>
            <a:pPr>
              <a:buFont typeface="Wingdings" pitchFamily="2" charset="2"/>
              <a:buNone/>
              <a:defRPr/>
            </a:pPr>
            <a:endParaRPr lang="en-US" sz="4800" dirty="0" smtClean="0"/>
          </a:p>
          <a:p>
            <a:pPr>
              <a:buFont typeface="Wingdings" pitchFamily="2" charset="2"/>
              <a:buNone/>
              <a:defRPr/>
            </a:pPr>
            <a:endParaRPr lang="en-US" sz="4800" dirty="0" smtClean="0"/>
          </a:p>
          <a:p>
            <a:pPr algn="ctr">
              <a:buFont typeface="Wingdings" pitchFamily="2" charset="2"/>
              <a:buNone/>
              <a:defRPr/>
            </a:pP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Literature Search </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244"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1024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0246"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6"/>
          <p:cNvPicPr>
            <a:picLocks noChangeAspect="1" noChangeArrowheads="1"/>
          </p:cNvPicPr>
          <p:nvPr/>
        </p:nvPicPr>
        <p:blipFill>
          <a:blip r:embed="rId3"/>
          <a:srcRect/>
          <a:stretch>
            <a:fillRect/>
          </a:stretch>
        </p:blipFill>
        <p:spPr bwMode="auto">
          <a:xfrm>
            <a:off x="5867400" y="5257800"/>
            <a:ext cx="3038475" cy="438150"/>
          </a:xfrm>
          <a:prstGeom prst="rect">
            <a:avLst/>
          </a:prstGeom>
          <a:noFill/>
          <a:ln w="9525">
            <a:noFill/>
            <a:miter lim="800000"/>
            <a:headEnd/>
            <a:tailEnd/>
          </a:ln>
        </p:spPr>
      </p:pic>
      <p:pic>
        <p:nvPicPr>
          <p:cNvPr id="83971" name="Picture 5"/>
          <p:cNvPicPr>
            <a:picLocks noChangeAspect="1" noChangeArrowheads="1"/>
          </p:cNvPicPr>
          <p:nvPr/>
        </p:nvPicPr>
        <p:blipFill>
          <a:blip r:embed="rId4"/>
          <a:srcRect/>
          <a:stretch>
            <a:fillRect/>
          </a:stretch>
        </p:blipFill>
        <p:spPr bwMode="auto">
          <a:xfrm>
            <a:off x="5273675" y="2727325"/>
            <a:ext cx="2471738" cy="1143000"/>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5029200" y="838200"/>
            <a:ext cx="3048000" cy="91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3973" name="Oval 2"/>
          <p:cNvSpPr>
            <a:spLocks noChangeArrowheads="1"/>
          </p:cNvSpPr>
          <p:nvPr/>
        </p:nvSpPr>
        <p:spPr bwMode="auto">
          <a:xfrm>
            <a:off x="4724400" y="4724400"/>
            <a:ext cx="1905000" cy="1066800"/>
          </a:xfrm>
          <a:prstGeom prst="ellipse">
            <a:avLst/>
          </a:prstGeom>
          <a:gradFill rotWithShape="0">
            <a:gsLst>
              <a:gs pos="0">
                <a:srgbClr val="FFFF66"/>
              </a:gs>
              <a:gs pos="100000">
                <a:srgbClr val="FFFFFF"/>
              </a:gs>
            </a:gsLst>
            <a:lin ang="2700000" scaled="1"/>
          </a:gradFill>
          <a:ln w="9525">
            <a:solidFill>
              <a:schemeClr val="hlink"/>
            </a:solidFill>
            <a:round/>
            <a:headEnd/>
            <a:tailEnd/>
          </a:ln>
        </p:spPr>
        <p:txBody>
          <a:bodyPr wrap="none" anchor="ctr"/>
          <a:lstStyle/>
          <a:p>
            <a:pPr algn="ctr" eaLnBrk="0" hangingPunct="0"/>
            <a:r>
              <a:rPr lang="en-US" sz="1800" b="1">
                <a:solidFill>
                  <a:schemeClr val="bg2"/>
                </a:solidFill>
                <a:latin typeface="Arial" charset="0"/>
              </a:rPr>
              <a:t>SNP</a:t>
            </a:r>
          </a:p>
        </p:txBody>
      </p:sp>
      <p:sp>
        <p:nvSpPr>
          <p:cNvPr id="83974" name="Oval 3"/>
          <p:cNvSpPr>
            <a:spLocks noChangeArrowheads="1"/>
          </p:cNvSpPr>
          <p:nvPr/>
        </p:nvSpPr>
        <p:spPr bwMode="auto">
          <a:xfrm>
            <a:off x="3276600" y="1905000"/>
            <a:ext cx="1905000" cy="1066800"/>
          </a:xfrm>
          <a:prstGeom prst="ellipse">
            <a:avLst/>
          </a:prstGeom>
          <a:gradFill rotWithShape="0">
            <a:gsLst>
              <a:gs pos="0">
                <a:srgbClr val="FFFF00"/>
              </a:gs>
              <a:gs pos="100000">
                <a:srgbClr val="FFFFFF"/>
              </a:gs>
            </a:gsLst>
            <a:path path="rect">
              <a:fillToRect r="100000" b="100000"/>
            </a:path>
          </a:gradFill>
          <a:ln w="9525">
            <a:solidFill>
              <a:schemeClr val="hlink"/>
            </a:solidFill>
            <a:round/>
            <a:headEnd/>
            <a:tailEnd/>
          </a:ln>
        </p:spPr>
        <p:txBody>
          <a:bodyPr wrap="none" anchor="ctr"/>
          <a:lstStyle/>
          <a:p>
            <a:pPr algn="ctr" eaLnBrk="0" hangingPunct="0"/>
            <a:r>
              <a:rPr lang="en-US" sz="1800" b="1">
                <a:solidFill>
                  <a:schemeClr val="bg2"/>
                </a:solidFill>
                <a:latin typeface="Arial" charset="0"/>
              </a:rPr>
              <a:t>Genomic </a:t>
            </a:r>
          </a:p>
          <a:p>
            <a:pPr algn="ctr" eaLnBrk="0" hangingPunct="0"/>
            <a:r>
              <a:rPr lang="en-US" sz="1800" b="1">
                <a:solidFill>
                  <a:schemeClr val="bg2"/>
                </a:solidFill>
                <a:latin typeface="Arial" charset="0"/>
              </a:rPr>
              <a:t>Sequence</a:t>
            </a:r>
          </a:p>
        </p:txBody>
      </p:sp>
      <p:sp>
        <p:nvSpPr>
          <p:cNvPr id="83975" name="Oval 5"/>
          <p:cNvSpPr>
            <a:spLocks noChangeArrowheads="1"/>
          </p:cNvSpPr>
          <p:nvPr/>
        </p:nvSpPr>
        <p:spPr bwMode="auto">
          <a:xfrm>
            <a:off x="3276600" y="3810000"/>
            <a:ext cx="1905000" cy="1066800"/>
          </a:xfrm>
          <a:prstGeom prst="ellipse">
            <a:avLst/>
          </a:prstGeom>
          <a:gradFill rotWithShape="0">
            <a:gsLst>
              <a:gs pos="0">
                <a:srgbClr val="FFFFFF"/>
              </a:gs>
              <a:gs pos="100000">
                <a:srgbClr val="FFFF66"/>
              </a:gs>
            </a:gsLst>
            <a:lin ang="18900000" scaled="1"/>
          </a:gradFill>
          <a:ln w="9525">
            <a:solidFill>
              <a:schemeClr val="hlink"/>
            </a:solidFill>
            <a:round/>
            <a:headEnd/>
            <a:tailEnd/>
          </a:ln>
        </p:spPr>
        <p:txBody>
          <a:bodyPr wrap="none" anchor="ctr"/>
          <a:lstStyle/>
          <a:p>
            <a:pPr algn="ctr" eaLnBrk="0" hangingPunct="0"/>
            <a:r>
              <a:rPr lang="en-US" sz="1800" b="1">
                <a:solidFill>
                  <a:schemeClr val="bg2"/>
                </a:solidFill>
                <a:latin typeface="Arial" charset="0"/>
              </a:rPr>
              <a:t>Expression </a:t>
            </a:r>
          </a:p>
          <a:p>
            <a:pPr algn="ctr" eaLnBrk="0" hangingPunct="0"/>
            <a:r>
              <a:rPr lang="en-US" sz="1800" b="1">
                <a:solidFill>
                  <a:schemeClr val="bg2"/>
                </a:solidFill>
                <a:latin typeface="Arial" charset="0"/>
              </a:rPr>
              <a:t>Profile</a:t>
            </a:r>
          </a:p>
        </p:txBody>
      </p:sp>
      <p:sp>
        <p:nvSpPr>
          <p:cNvPr id="83976" name="Oval 6"/>
          <p:cNvSpPr>
            <a:spLocks noChangeArrowheads="1"/>
          </p:cNvSpPr>
          <p:nvPr/>
        </p:nvSpPr>
        <p:spPr bwMode="auto">
          <a:xfrm>
            <a:off x="6477000" y="3810000"/>
            <a:ext cx="1905000" cy="1066800"/>
          </a:xfrm>
          <a:prstGeom prst="ellipse">
            <a:avLst/>
          </a:prstGeom>
          <a:gradFill rotWithShape="0">
            <a:gsLst>
              <a:gs pos="0">
                <a:srgbClr val="FFFF99"/>
              </a:gs>
              <a:gs pos="100000">
                <a:srgbClr val="767647"/>
              </a:gs>
            </a:gsLst>
            <a:lin ang="5400000" scaled="1"/>
          </a:gradFill>
          <a:ln w="9525">
            <a:solidFill>
              <a:schemeClr val="hlink"/>
            </a:solidFill>
            <a:round/>
            <a:headEnd/>
            <a:tailEnd/>
          </a:ln>
        </p:spPr>
        <p:txBody>
          <a:bodyPr wrap="none" anchor="ctr"/>
          <a:lstStyle/>
          <a:p>
            <a:pPr algn="ctr" eaLnBrk="0" hangingPunct="0"/>
            <a:r>
              <a:rPr lang="en-US" sz="1800" b="1">
                <a:solidFill>
                  <a:schemeClr val="bg2"/>
                </a:solidFill>
                <a:latin typeface="Arial" charset="0"/>
              </a:rPr>
              <a:t>Interacting </a:t>
            </a:r>
          </a:p>
          <a:p>
            <a:pPr algn="ctr" eaLnBrk="0" hangingPunct="0"/>
            <a:r>
              <a:rPr lang="en-US" sz="1800" b="1">
                <a:solidFill>
                  <a:schemeClr val="bg2"/>
                </a:solidFill>
                <a:latin typeface="Arial" charset="0"/>
              </a:rPr>
              <a:t>Partners</a:t>
            </a:r>
          </a:p>
        </p:txBody>
      </p:sp>
      <p:sp>
        <p:nvSpPr>
          <p:cNvPr id="83977" name="Oval 7"/>
          <p:cNvSpPr>
            <a:spLocks noChangeArrowheads="1"/>
          </p:cNvSpPr>
          <p:nvPr/>
        </p:nvSpPr>
        <p:spPr bwMode="auto">
          <a:xfrm>
            <a:off x="4800600" y="3886200"/>
            <a:ext cx="1905000" cy="1066800"/>
          </a:xfrm>
          <a:prstGeom prst="ellipse">
            <a:avLst/>
          </a:prstGeom>
          <a:gradFill rotWithShape="0">
            <a:gsLst>
              <a:gs pos="0">
                <a:srgbClr val="FFFF99"/>
              </a:gs>
              <a:gs pos="100000">
                <a:srgbClr val="767647"/>
              </a:gs>
            </a:gsLst>
            <a:lin ang="5400000" scaled="1"/>
          </a:gradFill>
          <a:ln w="9525">
            <a:solidFill>
              <a:schemeClr val="hlink"/>
            </a:solidFill>
            <a:round/>
            <a:headEnd/>
            <a:tailEnd/>
          </a:ln>
        </p:spPr>
        <p:txBody>
          <a:bodyPr wrap="none" anchor="ctr"/>
          <a:lstStyle/>
          <a:p>
            <a:pPr algn="ctr" eaLnBrk="0" hangingPunct="0"/>
            <a:r>
              <a:rPr lang="en-US" sz="1800" b="1">
                <a:solidFill>
                  <a:schemeClr val="bg2"/>
                </a:solidFill>
                <a:latin typeface="Arial" charset="0"/>
              </a:rPr>
              <a:t>3D Structure</a:t>
            </a:r>
          </a:p>
        </p:txBody>
      </p:sp>
      <p:sp>
        <p:nvSpPr>
          <p:cNvPr id="83978" name="Oval 8"/>
          <p:cNvSpPr>
            <a:spLocks noChangeArrowheads="1"/>
          </p:cNvSpPr>
          <p:nvPr/>
        </p:nvSpPr>
        <p:spPr bwMode="auto">
          <a:xfrm>
            <a:off x="4876800" y="1752600"/>
            <a:ext cx="1905000" cy="1066800"/>
          </a:xfrm>
          <a:prstGeom prst="ellipse">
            <a:avLst/>
          </a:prstGeom>
          <a:gradFill rotWithShape="0">
            <a:gsLst>
              <a:gs pos="0">
                <a:srgbClr val="FFFF00"/>
              </a:gs>
              <a:gs pos="100000">
                <a:srgbClr val="FFFFFF"/>
              </a:gs>
            </a:gsLst>
            <a:path path="rect">
              <a:fillToRect r="100000" b="100000"/>
            </a:path>
          </a:gradFill>
          <a:ln w="9525">
            <a:solidFill>
              <a:schemeClr val="hlink"/>
            </a:solidFill>
            <a:round/>
            <a:headEnd/>
            <a:tailEnd/>
          </a:ln>
        </p:spPr>
        <p:txBody>
          <a:bodyPr wrap="none" anchor="ctr"/>
          <a:lstStyle/>
          <a:p>
            <a:pPr algn="ctr" eaLnBrk="0" hangingPunct="0"/>
            <a:r>
              <a:rPr lang="en-US" sz="1800" b="1">
                <a:solidFill>
                  <a:schemeClr val="bg2"/>
                </a:solidFill>
                <a:latin typeface="Arial" charset="0"/>
              </a:rPr>
              <a:t>mRNA Sequence</a:t>
            </a:r>
          </a:p>
        </p:txBody>
      </p:sp>
      <p:sp>
        <p:nvSpPr>
          <p:cNvPr id="83979" name="Oval 9"/>
          <p:cNvSpPr>
            <a:spLocks noChangeArrowheads="1"/>
          </p:cNvSpPr>
          <p:nvPr/>
        </p:nvSpPr>
        <p:spPr bwMode="auto">
          <a:xfrm>
            <a:off x="3276600" y="914400"/>
            <a:ext cx="1905000" cy="1066800"/>
          </a:xfrm>
          <a:prstGeom prst="ellipse">
            <a:avLst/>
          </a:prstGeom>
          <a:gradFill rotWithShape="0">
            <a:gsLst>
              <a:gs pos="0">
                <a:srgbClr val="FFFF00"/>
              </a:gs>
              <a:gs pos="100000">
                <a:srgbClr val="FFFF99"/>
              </a:gs>
            </a:gsLst>
            <a:path path="rect">
              <a:fillToRect r="100000" b="100000"/>
            </a:path>
          </a:gradFill>
          <a:ln w="9525">
            <a:solidFill>
              <a:schemeClr val="hlink"/>
            </a:solidFill>
            <a:round/>
            <a:headEnd/>
            <a:tailEnd/>
          </a:ln>
        </p:spPr>
        <p:txBody>
          <a:bodyPr wrap="none" anchor="ctr"/>
          <a:lstStyle/>
          <a:p>
            <a:pPr algn="ctr" eaLnBrk="0" hangingPunct="0"/>
            <a:r>
              <a:rPr lang="en-US" sz="1800" b="1">
                <a:solidFill>
                  <a:schemeClr val="bg2"/>
                </a:solidFill>
                <a:latin typeface="Arial" charset="0"/>
              </a:rPr>
              <a:t>Chromosomal </a:t>
            </a:r>
          </a:p>
          <a:p>
            <a:pPr algn="ctr" eaLnBrk="0" hangingPunct="0"/>
            <a:r>
              <a:rPr lang="en-US" sz="1800" b="1">
                <a:solidFill>
                  <a:schemeClr val="bg2"/>
                </a:solidFill>
                <a:latin typeface="Arial" charset="0"/>
              </a:rPr>
              <a:t>Localization</a:t>
            </a:r>
          </a:p>
        </p:txBody>
      </p:sp>
      <p:sp>
        <p:nvSpPr>
          <p:cNvPr id="83980" name="Oval 10"/>
          <p:cNvSpPr>
            <a:spLocks noChangeArrowheads="1"/>
          </p:cNvSpPr>
          <p:nvPr/>
        </p:nvSpPr>
        <p:spPr bwMode="auto">
          <a:xfrm>
            <a:off x="3276600" y="4724400"/>
            <a:ext cx="1905000" cy="1066800"/>
          </a:xfrm>
          <a:prstGeom prst="ellipse">
            <a:avLst/>
          </a:prstGeom>
          <a:gradFill rotWithShape="0">
            <a:gsLst>
              <a:gs pos="0">
                <a:srgbClr val="FFFF99"/>
              </a:gs>
              <a:gs pos="100000">
                <a:srgbClr val="767647"/>
              </a:gs>
            </a:gsLst>
            <a:lin ang="2700000" scaled="1"/>
          </a:gradFill>
          <a:ln w="9525">
            <a:solidFill>
              <a:schemeClr val="hlink"/>
            </a:solidFill>
            <a:round/>
            <a:headEnd/>
            <a:tailEnd/>
          </a:ln>
        </p:spPr>
        <p:txBody>
          <a:bodyPr wrap="none" anchor="ctr"/>
          <a:lstStyle/>
          <a:p>
            <a:pPr algn="ctr" eaLnBrk="0" hangingPunct="0"/>
            <a:r>
              <a:rPr lang="en-US" sz="1800" b="1">
                <a:solidFill>
                  <a:schemeClr val="bg2"/>
                </a:solidFill>
                <a:latin typeface="Arial" charset="0"/>
              </a:rPr>
              <a:t>Disease</a:t>
            </a:r>
          </a:p>
        </p:txBody>
      </p:sp>
      <p:sp>
        <p:nvSpPr>
          <p:cNvPr id="83981" name="Oval 11"/>
          <p:cNvSpPr>
            <a:spLocks noChangeArrowheads="1"/>
          </p:cNvSpPr>
          <p:nvPr/>
        </p:nvSpPr>
        <p:spPr bwMode="auto">
          <a:xfrm>
            <a:off x="6477000" y="1752600"/>
            <a:ext cx="1905000" cy="1066800"/>
          </a:xfrm>
          <a:prstGeom prst="ellipse">
            <a:avLst/>
          </a:prstGeom>
          <a:gradFill rotWithShape="0">
            <a:gsLst>
              <a:gs pos="0">
                <a:srgbClr val="FFFF99"/>
              </a:gs>
              <a:gs pos="100000">
                <a:srgbClr val="767647"/>
              </a:gs>
            </a:gsLst>
            <a:lin ang="5400000" scaled="1"/>
          </a:gradFill>
          <a:ln w="9525">
            <a:solidFill>
              <a:schemeClr val="hlink"/>
            </a:solidFill>
            <a:round/>
            <a:headEnd/>
            <a:tailEnd/>
          </a:ln>
        </p:spPr>
        <p:txBody>
          <a:bodyPr wrap="none" anchor="ctr"/>
          <a:lstStyle/>
          <a:p>
            <a:pPr algn="ctr" eaLnBrk="0" hangingPunct="0"/>
            <a:r>
              <a:rPr lang="en-US" sz="1800" b="1">
                <a:solidFill>
                  <a:schemeClr val="bg2"/>
                </a:solidFill>
                <a:latin typeface="Arial" charset="0"/>
              </a:rPr>
              <a:t>Amino acid </a:t>
            </a:r>
          </a:p>
          <a:p>
            <a:pPr algn="ctr" eaLnBrk="0" hangingPunct="0"/>
            <a:r>
              <a:rPr lang="en-US" sz="1800" b="1">
                <a:solidFill>
                  <a:schemeClr val="bg2"/>
                </a:solidFill>
                <a:latin typeface="Arial" charset="0"/>
              </a:rPr>
              <a:t>Sequence</a:t>
            </a:r>
          </a:p>
        </p:txBody>
      </p:sp>
      <p:sp>
        <p:nvSpPr>
          <p:cNvPr id="83982" name="Oval 12"/>
          <p:cNvSpPr>
            <a:spLocks noChangeArrowheads="1"/>
          </p:cNvSpPr>
          <p:nvPr/>
        </p:nvSpPr>
        <p:spPr bwMode="auto">
          <a:xfrm>
            <a:off x="3276600" y="2895600"/>
            <a:ext cx="1905000" cy="1066800"/>
          </a:xfrm>
          <a:prstGeom prst="ellipse">
            <a:avLst/>
          </a:prstGeom>
          <a:gradFill rotWithShape="0">
            <a:gsLst>
              <a:gs pos="0">
                <a:srgbClr val="FFFF66"/>
              </a:gs>
              <a:gs pos="100000">
                <a:srgbClr val="FFFFFF"/>
              </a:gs>
            </a:gsLst>
            <a:path path="rect">
              <a:fillToRect r="100000" b="100000"/>
            </a:path>
          </a:gradFill>
          <a:ln w="9525">
            <a:solidFill>
              <a:schemeClr val="hlink"/>
            </a:solidFill>
            <a:round/>
            <a:headEnd/>
            <a:tailEnd/>
          </a:ln>
        </p:spPr>
        <p:txBody>
          <a:bodyPr wrap="none" anchor="ctr"/>
          <a:lstStyle/>
          <a:p>
            <a:pPr algn="ctr" eaLnBrk="0" hangingPunct="0"/>
            <a:r>
              <a:rPr lang="en-US" sz="1800" b="1">
                <a:solidFill>
                  <a:schemeClr val="bg2"/>
                </a:solidFill>
                <a:latin typeface="Arial" charset="0"/>
              </a:rPr>
              <a:t>Homologous </a:t>
            </a:r>
          </a:p>
          <a:p>
            <a:pPr algn="ctr" eaLnBrk="0" hangingPunct="0"/>
            <a:r>
              <a:rPr lang="en-US" sz="1800" b="1">
                <a:solidFill>
                  <a:schemeClr val="bg2"/>
                </a:solidFill>
                <a:latin typeface="Arial" charset="0"/>
              </a:rPr>
              <a:t>Sequences</a:t>
            </a:r>
          </a:p>
        </p:txBody>
      </p:sp>
      <p:pic>
        <p:nvPicPr>
          <p:cNvPr id="83983" name="Picture 17"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83984" name="Text Box 18"/>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83985" name="Picture 19"/>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pic>
        <p:nvPicPr>
          <p:cNvPr id="83986" name="Picture 7"/>
          <p:cNvPicPr>
            <a:picLocks noChangeAspect="1" noChangeArrowheads="1"/>
          </p:cNvPicPr>
          <p:nvPr/>
        </p:nvPicPr>
        <p:blipFill>
          <a:blip r:embed="rId9"/>
          <a:srcRect/>
          <a:stretch>
            <a:fillRect/>
          </a:stretch>
        </p:blipFill>
        <p:spPr bwMode="auto">
          <a:xfrm>
            <a:off x="228600" y="2590800"/>
            <a:ext cx="2438400" cy="1371600"/>
          </a:xfrm>
          <a:prstGeom prst="rect">
            <a:avLst/>
          </a:prstGeom>
          <a:noFill/>
          <a:ln w="9525">
            <a:noFill/>
            <a:miter lim="800000"/>
            <a:headEnd/>
            <a:tailEnd/>
          </a:ln>
        </p:spPr>
      </p:pic>
      <p:sp>
        <p:nvSpPr>
          <p:cNvPr id="25" name="Right Arrow 24"/>
          <p:cNvSpPr/>
          <p:nvPr/>
        </p:nvSpPr>
        <p:spPr bwMode="auto">
          <a:xfrm>
            <a:off x="2514600" y="3429000"/>
            <a:ext cx="762000" cy="914400"/>
          </a:xfrm>
          <a:prstGeom prst="rightArrow">
            <a:avLst/>
          </a:prstGeom>
          <a:solidFill>
            <a:schemeClr val="bg1">
              <a:lumMod val="50000"/>
              <a:lumOff val="50000"/>
            </a:schemeClr>
          </a:solidFill>
          <a:ln w="9525" cap="flat" cmpd="sng" algn="ctr">
            <a:solidFill>
              <a:schemeClr val="tx1"/>
            </a:solidFill>
            <a:prstDash val="solid"/>
            <a:round/>
            <a:headEnd type="none" w="med" len="med"/>
            <a:tailEnd type="none" w="med" len="med"/>
          </a:ln>
          <a:effectLst/>
        </p:spPr>
        <p:txBody>
          <a:bodyPr wrap="none"/>
          <a:lstStyle/>
          <a:p>
            <a:pPr algn="ctr">
              <a:defRPr/>
            </a:pPr>
            <a:endParaRPr lang="en-US"/>
          </a:p>
        </p:txBody>
      </p:sp>
      <p:sp>
        <p:nvSpPr>
          <p:cNvPr id="27" name="TextBox 26"/>
          <p:cNvSpPr txBox="1"/>
          <p:nvPr/>
        </p:nvSpPr>
        <p:spPr>
          <a:xfrm>
            <a:off x="381000" y="228600"/>
            <a:ext cx="5421313" cy="708025"/>
          </a:xfrm>
          <a:prstGeom prst="rect">
            <a:avLst/>
          </a:prstGeom>
          <a:noFill/>
        </p:spPr>
        <p:txBody>
          <a:bodyPr wrap="none">
            <a:spAutoFit/>
          </a:bodyPr>
          <a:lstStyle/>
          <a:p>
            <a:pPr>
              <a:defRPr/>
            </a:pPr>
            <a:r>
              <a:rPr lang="en-US" sz="4000" b="1" dirty="0">
                <a:solidFill>
                  <a:schemeClr val="tx2"/>
                </a:solidFill>
                <a:latin typeface="+mj-lt"/>
              </a:rPr>
              <a:t>US NCBI : </a:t>
            </a:r>
            <a:r>
              <a:rPr lang="en-US" sz="4000" b="1" dirty="0" err="1">
                <a:solidFill>
                  <a:schemeClr val="tx2"/>
                </a:solidFill>
                <a:latin typeface="+mj-lt"/>
              </a:rPr>
              <a:t>Entrez</a:t>
            </a:r>
            <a:r>
              <a:rPr lang="en-US" sz="4000" b="1" dirty="0">
                <a:solidFill>
                  <a:schemeClr val="tx2"/>
                </a:solidFill>
                <a:latin typeface="+mj-lt"/>
              </a:rPr>
              <a:t> Gene</a:t>
            </a:r>
            <a:endParaRPr lang="en-US" sz="4000" b="1" dirty="0">
              <a:solidFill>
                <a:schemeClr val="tx2"/>
              </a:solidFill>
              <a:latin typeface="+mj-l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sz="4000" b="1" smtClean="0"/>
              <a:t>Your Favorite Gene Search</a:t>
            </a:r>
          </a:p>
        </p:txBody>
      </p:sp>
      <p:pic>
        <p:nvPicPr>
          <p:cNvPr id="5122" name="Picture 2"/>
          <p:cNvPicPr>
            <a:picLocks noGrp="1" noChangeAspect="1" noChangeArrowheads="1"/>
          </p:cNvPicPr>
          <p:nvPr>
            <p:ph idx="1"/>
          </p:nvPr>
        </p:nvPicPr>
        <p:blipFill>
          <a:blip r:embed="rId2"/>
          <a:srcRect/>
          <a:stretch>
            <a:fillRect/>
          </a:stretch>
        </p:blipFill>
        <p:spPr>
          <a:xfrm>
            <a:off x="1676400" y="1828800"/>
            <a:ext cx="6248400" cy="36576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84996" name="Picture 2"/>
          <p:cNvPicPr>
            <a:picLocks noChangeAspect="1" noChangeArrowheads="1"/>
          </p:cNvPicPr>
          <p:nvPr/>
        </p:nvPicPr>
        <p:blipFill>
          <a:blip r:embed="rId3"/>
          <a:srcRect/>
          <a:stretch>
            <a:fillRect/>
          </a:stretch>
        </p:blipFill>
        <p:spPr bwMode="auto">
          <a:xfrm>
            <a:off x="1828800" y="1600200"/>
            <a:ext cx="3419475" cy="361950"/>
          </a:xfrm>
          <a:prstGeom prst="rect">
            <a:avLst/>
          </a:prstGeom>
          <a:noFill/>
          <a:ln w="9525">
            <a:noFill/>
            <a:miter lim="800000"/>
            <a:headEnd/>
            <a:tailEnd/>
          </a:ln>
        </p:spPr>
      </p:pic>
      <p:pic>
        <p:nvPicPr>
          <p:cNvPr id="84997"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84998"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84999"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z="4400" b="1" smtClean="0"/>
              <a:t>Your Favorite Gene Display</a:t>
            </a:r>
            <a:endParaRPr lang="en-US" smtClean="0"/>
          </a:p>
        </p:txBody>
      </p:sp>
      <p:pic>
        <p:nvPicPr>
          <p:cNvPr id="4098" name="Picture 2"/>
          <p:cNvPicPr>
            <a:picLocks noGrp="1" noChangeAspect="1" noChangeArrowheads="1"/>
          </p:cNvPicPr>
          <p:nvPr>
            <p:ph idx="1"/>
          </p:nvPr>
        </p:nvPicPr>
        <p:blipFill>
          <a:blip r:embed="rId2"/>
          <a:srcRect/>
          <a:stretch>
            <a:fillRect/>
          </a:stretch>
        </p:blipFill>
        <p:spPr>
          <a:xfrm>
            <a:off x="457200" y="1447800"/>
            <a:ext cx="7428572" cy="41148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4099" name="Picture 3"/>
          <p:cNvPicPr>
            <a:picLocks noChangeAspect="1" noChangeArrowheads="1"/>
          </p:cNvPicPr>
          <p:nvPr/>
        </p:nvPicPr>
        <p:blipFill>
          <a:blip r:embed="rId3"/>
          <a:srcRect/>
          <a:stretch>
            <a:fillRect/>
          </a:stretch>
        </p:blipFill>
        <p:spPr bwMode="auto">
          <a:xfrm>
            <a:off x="5181600" y="2133600"/>
            <a:ext cx="3581400" cy="3704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6021"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86022"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86023"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dissolv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p:cNvPicPr>
            <a:picLocks noChangeAspect="1" noChangeArrowheads="1"/>
          </p:cNvPicPr>
          <p:nvPr/>
        </p:nvPicPr>
        <p:blipFill>
          <a:blip r:embed="rId2"/>
          <a:srcRect/>
          <a:stretch>
            <a:fillRect/>
          </a:stretch>
        </p:blipFill>
        <p:spPr bwMode="auto">
          <a:xfrm>
            <a:off x="5410200" y="1828800"/>
            <a:ext cx="3381375" cy="2771775"/>
          </a:xfrm>
          <a:prstGeom prst="rect">
            <a:avLst/>
          </a:prstGeom>
          <a:noFill/>
          <a:ln w="9525">
            <a:noFill/>
            <a:miter lim="800000"/>
            <a:headEnd/>
            <a:tailEnd/>
          </a:ln>
        </p:spPr>
      </p:pic>
      <p:sp>
        <p:nvSpPr>
          <p:cNvPr id="87043" name="Title 1"/>
          <p:cNvSpPr>
            <a:spLocks noGrp="1"/>
          </p:cNvSpPr>
          <p:nvPr>
            <p:ph type="title"/>
          </p:nvPr>
        </p:nvSpPr>
        <p:spPr/>
        <p:txBody>
          <a:bodyPr/>
          <a:lstStyle/>
          <a:p>
            <a:r>
              <a:rPr lang="en-US" sz="4000" b="1" smtClean="0"/>
              <a:t>Millipore Pathway Search</a:t>
            </a:r>
          </a:p>
        </p:txBody>
      </p:sp>
      <p:pic>
        <p:nvPicPr>
          <p:cNvPr id="2050" name="Picture 2"/>
          <p:cNvPicPr>
            <a:picLocks noGrp="1" noChangeAspect="1" noChangeArrowheads="1"/>
          </p:cNvPicPr>
          <p:nvPr>
            <p:ph idx="1"/>
          </p:nvPr>
        </p:nvPicPr>
        <p:blipFill>
          <a:blip r:embed="rId3"/>
          <a:srcRect/>
          <a:stretch>
            <a:fillRect/>
          </a:stretch>
        </p:blipFill>
        <p:spPr>
          <a:xfrm>
            <a:off x="228600" y="1447800"/>
            <a:ext cx="7772399" cy="45307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87045"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87046"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87047"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a:lstStyle/>
          <a:p>
            <a:pPr algn="ctr">
              <a:buFont typeface="Wingdings" pitchFamily="2" charset="2"/>
              <a:buNone/>
              <a:defRPr/>
            </a:pPr>
            <a:endParaRPr lang="en-US" sz="4800" dirty="0" smtClean="0"/>
          </a:p>
          <a:p>
            <a:pPr algn="ctr">
              <a:buFont typeface="Wingdings" pitchFamily="2" charset="2"/>
              <a:buNone/>
              <a:defRPr/>
            </a:pP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Prediction of Disease Causing SNPs</a:t>
            </a:r>
          </a:p>
          <a:p>
            <a:pPr>
              <a:defRPr/>
            </a:pPr>
            <a:endParaRPr lang="en-US" dirty="0"/>
          </a:p>
        </p:txBody>
      </p:sp>
      <p:pic>
        <p:nvPicPr>
          <p:cNvPr id="88068" name="Picture 3"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8806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88070" name="Picture 5"/>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sz="4000" b="1" smtClean="0"/>
              <a:t>Single Nucleotide Polymorphisms</a:t>
            </a:r>
          </a:p>
        </p:txBody>
      </p:sp>
      <p:sp>
        <p:nvSpPr>
          <p:cNvPr id="89091" name="Content Placeholder 2"/>
          <p:cNvSpPr>
            <a:spLocks noGrp="1"/>
          </p:cNvSpPr>
          <p:nvPr>
            <p:ph idx="1"/>
          </p:nvPr>
        </p:nvSpPr>
        <p:spPr>
          <a:xfrm>
            <a:off x="457200" y="990600"/>
            <a:ext cx="8229600" cy="4724400"/>
          </a:xfrm>
        </p:spPr>
        <p:txBody>
          <a:bodyPr/>
          <a:lstStyle/>
          <a:p>
            <a:endParaRPr lang="en-US" sz="2000" smtClean="0"/>
          </a:p>
          <a:p>
            <a:r>
              <a:rPr lang="en-US" sz="2200" smtClean="0"/>
              <a:t>Scientists expect that comparison of genomic sequences taken from two unrelated individuals will reveal that they are 99.9% identical. The 0.1% difference is due to genetic variations, and mainly one form of variation called single nucleotide polymorphisms</a:t>
            </a:r>
          </a:p>
          <a:p>
            <a:endParaRPr lang="en-US" sz="2200" smtClean="0"/>
          </a:p>
          <a:p>
            <a:r>
              <a:rPr lang="en-US" sz="2200" smtClean="0"/>
              <a:t>These polymorphisms are considered one of the key factors that makes each and every one of us different and can have a major impact on how we respond to diseases; environmental insults such as bacteria, viruses and chemicals; and drugs and other therapies. This makes genetic variations of great value for biomedical research and for developing pharmaceutical products or medical diagnostics</a:t>
            </a:r>
          </a:p>
          <a:p>
            <a:endParaRPr lang="en-US" sz="2000" smtClean="0"/>
          </a:p>
          <a:p>
            <a:pPr>
              <a:buFont typeface="Wingdings" pitchFamily="2" charset="2"/>
              <a:buNone/>
            </a:pPr>
            <a:endParaRPr lang="en-US" smtClean="0"/>
          </a:p>
        </p:txBody>
      </p:sp>
      <p:pic>
        <p:nvPicPr>
          <p:cNvPr id="89092" name="Picture 3"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89093"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89094" name="Picture 5"/>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b="1" smtClean="0"/>
              <a:t>Human Genetic Variations</a:t>
            </a:r>
            <a:r>
              <a:rPr lang="en-US" sz="4000" b="1" smtClean="0"/>
              <a:t/>
            </a:r>
            <a:br>
              <a:rPr lang="en-US" sz="4000" b="1" smtClean="0"/>
            </a:br>
            <a:endParaRPr lang="en-US" smtClean="0"/>
          </a:p>
        </p:txBody>
      </p:sp>
      <p:sp>
        <p:nvSpPr>
          <p:cNvPr id="90115" name="Content Placeholder 2"/>
          <p:cNvSpPr>
            <a:spLocks noGrp="1"/>
          </p:cNvSpPr>
          <p:nvPr>
            <p:ph idx="1"/>
          </p:nvPr>
        </p:nvSpPr>
        <p:spPr>
          <a:xfrm>
            <a:off x="457200" y="1371600"/>
            <a:ext cx="8229600" cy="4759325"/>
          </a:xfrm>
        </p:spPr>
        <p:txBody>
          <a:bodyPr/>
          <a:lstStyle/>
          <a:p>
            <a:pPr>
              <a:buFontTx/>
              <a:buNone/>
            </a:pPr>
            <a:r>
              <a:rPr lang="en-US" sz="2400" smtClean="0"/>
              <a:t>Primarily </a:t>
            </a:r>
            <a:r>
              <a:rPr lang="en-US" sz="2400" b="1" smtClean="0"/>
              <a:t>two</a:t>
            </a:r>
            <a:r>
              <a:rPr lang="en-US" sz="2400" smtClean="0"/>
              <a:t> types of genetic mutation events create all</a:t>
            </a:r>
          </a:p>
          <a:p>
            <a:pPr>
              <a:buFontTx/>
              <a:buNone/>
            </a:pPr>
            <a:r>
              <a:rPr lang="en-US" sz="2400" smtClean="0"/>
              <a:t>forms of variations: </a:t>
            </a:r>
          </a:p>
          <a:p>
            <a:endParaRPr lang="en-US" sz="3200" b="1" smtClean="0"/>
          </a:p>
          <a:p>
            <a:r>
              <a:rPr lang="en-US" sz="2000" b="1" smtClean="0"/>
              <a:t>Single base mutation</a:t>
            </a:r>
            <a:r>
              <a:rPr lang="en-US" sz="2000" smtClean="0"/>
              <a:t> which substitutes one nucleotide for another</a:t>
            </a:r>
            <a:br>
              <a:rPr lang="en-US" sz="2000" smtClean="0"/>
            </a:br>
            <a:r>
              <a:rPr lang="en-US" sz="2000" smtClean="0"/>
              <a:t/>
            </a:r>
            <a:br>
              <a:rPr lang="en-US" sz="2000" smtClean="0"/>
            </a:br>
            <a:r>
              <a:rPr lang="en-US" sz="2000" smtClean="0"/>
              <a:t>-Single Nucleotide Polymorphisms (SNP)</a:t>
            </a:r>
            <a:br>
              <a:rPr lang="en-US" sz="2000" smtClean="0"/>
            </a:br>
            <a:endParaRPr lang="en-US" sz="2000" smtClean="0"/>
          </a:p>
          <a:p>
            <a:r>
              <a:rPr lang="en-US" sz="2000" b="1" smtClean="0"/>
              <a:t>Insertion or deletion</a:t>
            </a:r>
            <a:r>
              <a:rPr lang="en-US" sz="2000" smtClean="0"/>
              <a:t> of one or more nucleotide(s) </a:t>
            </a:r>
            <a:br>
              <a:rPr lang="en-US" sz="2000" smtClean="0"/>
            </a:br>
            <a:r>
              <a:rPr lang="en-US" sz="2000" smtClean="0"/>
              <a:t/>
            </a:r>
            <a:br>
              <a:rPr lang="en-US" sz="2000" smtClean="0"/>
            </a:br>
            <a:r>
              <a:rPr lang="en-US" sz="2000" smtClean="0"/>
              <a:t>-Tandem Repeat Polymorphisms</a:t>
            </a:r>
            <a:br>
              <a:rPr lang="en-US" sz="2000" smtClean="0"/>
            </a:br>
            <a:r>
              <a:rPr lang="en-US" sz="2000" smtClean="0"/>
              <a:t/>
            </a:r>
            <a:br>
              <a:rPr lang="en-US" sz="2000" smtClean="0"/>
            </a:br>
            <a:r>
              <a:rPr lang="en-US" sz="2000" smtClean="0"/>
              <a:t>-Insertion/Deletion Polymorphisms </a:t>
            </a:r>
          </a:p>
          <a:p>
            <a:endParaRPr lang="en-US" smtClean="0"/>
          </a:p>
        </p:txBody>
      </p:sp>
      <p:pic>
        <p:nvPicPr>
          <p:cNvPr id="90116" name="Picture 5"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9011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90118" name="Picture 7"/>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sz="4000" b="1" smtClean="0"/>
              <a:t>Single Nucleotide Polymorphism</a:t>
            </a:r>
          </a:p>
        </p:txBody>
      </p:sp>
      <p:sp>
        <p:nvSpPr>
          <p:cNvPr id="91139" name="Content Placeholder 2"/>
          <p:cNvSpPr>
            <a:spLocks noGrp="1"/>
          </p:cNvSpPr>
          <p:nvPr>
            <p:ph idx="1"/>
          </p:nvPr>
        </p:nvSpPr>
        <p:spPr/>
        <p:txBody>
          <a:bodyPr/>
          <a:lstStyle/>
          <a:p>
            <a:r>
              <a:rPr lang="en-US" sz="1800" smtClean="0"/>
              <a:t>Single nucleotide polymorphisms (SNP) are DNA sequence variations </a:t>
            </a:r>
          </a:p>
          <a:p>
            <a:pPr>
              <a:buFont typeface="Wingdings" pitchFamily="2" charset="2"/>
              <a:buNone/>
            </a:pPr>
            <a:r>
              <a:rPr lang="en-US" sz="1800" smtClean="0"/>
              <a:t>      that occur when a single nucleotide (A,T,C,or G) in the genome sequence is altered. </a:t>
            </a:r>
          </a:p>
          <a:p>
            <a:pPr>
              <a:buFont typeface="Wingdings" pitchFamily="2" charset="2"/>
              <a:buNone/>
            </a:pPr>
            <a:endParaRPr lang="en-US" sz="1800" smtClean="0"/>
          </a:p>
          <a:p>
            <a:r>
              <a:rPr lang="en-US" sz="1800" smtClean="0"/>
              <a:t>SNPS are the most common class of polymorphisms. </a:t>
            </a:r>
            <a:br>
              <a:rPr lang="en-US" sz="1800" smtClean="0"/>
            </a:br>
            <a:r>
              <a:rPr lang="en-US" sz="1800" smtClean="0"/>
              <a:t/>
            </a:r>
            <a:br>
              <a:rPr lang="en-US" sz="1800" smtClean="0"/>
            </a:br>
            <a:r>
              <a:rPr lang="en-US" sz="1800" smtClean="0"/>
              <a:t>example:</a:t>
            </a:r>
          </a:p>
          <a:p>
            <a:endParaRPr lang="en-US" smtClean="0"/>
          </a:p>
        </p:txBody>
      </p:sp>
      <p:pic>
        <p:nvPicPr>
          <p:cNvPr id="91140" name="Picture 7"/>
          <p:cNvPicPr>
            <a:picLocks noChangeAspect="1" noChangeArrowheads="1"/>
          </p:cNvPicPr>
          <p:nvPr/>
        </p:nvPicPr>
        <p:blipFill>
          <a:blip r:embed="rId2"/>
          <a:srcRect/>
          <a:stretch>
            <a:fillRect/>
          </a:stretch>
        </p:blipFill>
        <p:spPr bwMode="auto">
          <a:xfrm>
            <a:off x="1447800" y="4038600"/>
            <a:ext cx="6191250" cy="1647825"/>
          </a:xfrm>
          <a:prstGeom prst="rect">
            <a:avLst/>
          </a:prstGeom>
          <a:noFill/>
          <a:ln w="9525">
            <a:noFill/>
            <a:miter lim="800000"/>
            <a:headEnd/>
            <a:tailEnd/>
          </a:ln>
        </p:spPr>
      </p:pic>
      <p:pic>
        <p:nvPicPr>
          <p:cNvPr id="91141" name="Picture 6"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91142"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91143" name="Picture 8"/>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sz="4000" b="1" smtClean="0"/>
              <a:t>Estimated Numbers of Human Genetic Variations</a:t>
            </a:r>
            <a:r>
              <a:rPr lang="en-US" b="1" smtClean="0"/>
              <a:t/>
            </a:r>
            <a:br>
              <a:rPr lang="en-US" b="1" smtClean="0"/>
            </a:br>
            <a:endParaRPr lang="en-US" smtClean="0"/>
          </a:p>
        </p:txBody>
      </p:sp>
      <p:sp>
        <p:nvSpPr>
          <p:cNvPr id="92163" name="Content Placeholder 2"/>
          <p:cNvSpPr>
            <a:spLocks noGrp="1"/>
          </p:cNvSpPr>
          <p:nvPr>
            <p:ph idx="1"/>
          </p:nvPr>
        </p:nvSpPr>
        <p:spPr>
          <a:xfrm>
            <a:off x="457200" y="1600200"/>
            <a:ext cx="8229600" cy="4724400"/>
          </a:xfrm>
        </p:spPr>
        <p:txBody>
          <a:bodyPr/>
          <a:lstStyle/>
          <a:p>
            <a:endParaRPr lang="en-US" sz="2400" smtClean="0"/>
          </a:p>
          <a:p>
            <a:r>
              <a:rPr lang="en-US" sz="2400" smtClean="0"/>
              <a:t>SNPs appear at 0.3-1-kb average intervals, considering the size of entire human genome, which is 3X10</a:t>
            </a:r>
            <a:r>
              <a:rPr lang="en-US" sz="2400" baseline="30000" smtClean="0"/>
              <a:t>7</a:t>
            </a:r>
            <a:r>
              <a:rPr lang="en-US" sz="2400" smtClean="0"/>
              <a:t> bp, the total number scales up to 5-10 million. </a:t>
            </a:r>
            <a:br>
              <a:rPr lang="en-US" sz="2400" smtClean="0"/>
            </a:br>
            <a:endParaRPr lang="en-US" sz="2400" smtClean="0"/>
          </a:p>
          <a:p>
            <a:r>
              <a:rPr lang="en-US" sz="2400" i="1" smtClean="0"/>
              <a:t>In silico </a:t>
            </a:r>
            <a:r>
              <a:rPr lang="en-US" sz="2400" smtClean="0"/>
              <a:t>estimation of potentially polymorphic VNTR are over 100,000 across the human genome. </a:t>
            </a:r>
            <a:br>
              <a:rPr lang="en-US" sz="2400" smtClean="0"/>
            </a:br>
            <a:endParaRPr lang="en-US" sz="2400" smtClean="0"/>
          </a:p>
          <a:p>
            <a:r>
              <a:rPr lang="en-US" sz="2400" smtClean="0"/>
              <a:t>The short insertion/deletions are very difficult to quantify and the number is likely to fall in between SNPs and VNTR </a:t>
            </a:r>
          </a:p>
          <a:p>
            <a:endParaRPr lang="en-US" smtClean="0"/>
          </a:p>
        </p:txBody>
      </p:sp>
      <p:pic>
        <p:nvPicPr>
          <p:cNvPr id="92164" name="Picture 5"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9216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92166" name="Picture 7"/>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z="4000" b="1" smtClean="0"/>
              <a:t>Polymorphisms and Disease Markers</a:t>
            </a:r>
            <a:endParaRPr lang="en-US" sz="4000" smtClean="0"/>
          </a:p>
        </p:txBody>
      </p:sp>
      <p:sp>
        <p:nvSpPr>
          <p:cNvPr id="93187" name="Content Placeholder 2"/>
          <p:cNvSpPr>
            <a:spLocks noGrp="1"/>
          </p:cNvSpPr>
          <p:nvPr>
            <p:ph idx="1"/>
          </p:nvPr>
        </p:nvSpPr>
        <p:spPr/>
        <p:txBody>
          <a:bodyPr/>
          <a:lstStyle/>
          <a:p>
            <a:r>
              <a:rPr lang="en-US" sz="2000" smtClean="0"/>
              <a:t>Very few of these polymorphisms show direct impact on deleterious phenotype. </a:t>
            </a:r>
            <a:br>
              <a:rPr lang="en-US" sz="2000" smtClean="0"/>
            </a:br>
            <a:r>
              <a:rPr lang="en-US" sz="2000" smtClean="0"/>
              <a:t/>
            </a:r>
            <a:br>
              <a:rPr lang="en-US" sz="2000" smtClean="0"/>
            </a:br>
            <a:endParaRPr lang="en-US" sz="2000" smtClean="0"/>
          </a:p>
          <a:p>
            <a:r>
              <a:rPr lang="en-US" sz="2000" smtClean="0"/>
              <a:t>The non-disease-causing polymorphisms when mapped to the genome, may serve as markers to identify and map other genes that do cause disease when mutated. </a:t>
            </a:r>
            <a:br>
              <a:rPr lang="en-US" sz="2000" smtClean="0"/>
            </a:br>
            <a:r>
              <a:rPr lang="en-US" sz="2000" smtClean="0"/>
              <a:t/>
            </a:r>
            <a:br>
              <a:rPr lang="en-US" sz="2000" smtClean="0"/>
            </a:br>
            <a:endParaRPr lang="en-US" sz="2000" smtClean="0"/>
          </a:p>
          <a:p>
            <a:r>
              <a:rPr lang="en-US" sz="2000" smtClean="0"/>
              <a:t>If these non-disease-causing variations are found to be inherited with a particular trait, but do not cause the trait, they may provide evidence of where the trait's gene is located in the genome. </a:t>
            </a:r>
          </a:p>
          <a:p>
            <a:endParaRPr lang="en-US" smtClean="0"/>
          </a:p>
        </p:txBody>
      </p:sp>
      <p:pic>
        <p:nvPicPr>
          <p:cNvPr id="93188" name="Picture 5"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9318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93190" name="Picture 7"/>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b="1" smtClean="0"/>
              <a:t>Literature Informatics</a:t>
            </a:r>
          </a:p>
        </p:txBody>
      </p:sp>
      <p:sp>
        <p:nvSpPr>
          <p:cNvPr id="3" name="Content Placeholder 2"/>
          <p:cNvSpPr>
            <a:spLocks noGrp="1"/>
          </p:cNvSpPr>
          <p:nvPr>
            <p:ph idx="1"/>
          </p:nvPr>
        </p:nvSpPr>
        <p:spPr>
          <a:xfrm>
            <a:off x="457200" y="1371600"/>
            <a:ext cx="8229600" cy="4530725"/>
          </a:xfrm>
        </p:spPr>
        <p:txBody>
          <a:bodyPr/>
          <a:lstStyle/>
          <a:p>
            <a:pPr>
              <a:defRPr/>
            </a:pPr>
            <a:r>
              <a:rPr lang="en-US" sz="2800" dirty="0" smtClean="0"/>
              <a:t>US National Library of Medicine (NLM) Medline Database</a:t>
            </a:r>
          </a:p>
          <a:p>
            <a:pPr>
              <a:defRPr/>
            </a:pPr>
            <a:r>
              <a:rPr lang="en-US" sz="2800" dirty="0" smtClean="0"/>
              <a:t>Medical Subject Heading</a:t>
            </a:r>
          </a:p>
          <a:p>
            <a:pPr>
              <a:defRPr/>
            </a:pPr>
            <a:r>
              <a:rPr lang="en-US" sz="2800" dirty="0" err="1" smtClean="0"/>
              <a:t>PubMed</a:t>
            </a:r>
            <a:r>
              <a:rPr lang="en-US" sz="2800" dirty="0" smtClean="0"/>
              <a:t> Based Literature Informatics Tools</a:t>
            </a:r>
            <a:endParaRPr lang="en-US" sz="2400" dirty="0" smtClean="0">
              <a:solidFill>
                <a:schemeClr val="tx1">
                  <a:lumMod val="20000"/>
                  <a:lumOff val="80000"/>
                </a:schemeClr>
              </a:solidFill>
            </a:endParaRPr>
          </a:p>
          <a:p>
            <a:pPr lvl="1">
              <a:buFont typeface="Wingdings" pitchFamily="2" charset="2"/>
              <a:buChar char="v"/>
              <a:defRPr/>
            </a:pPr>
            <a:endParaRPr lang="en-US" sz="2400" dirty="0" smtClean="0">
              <a:solidFill>
                <a:schemeClr val="tx1">
                  <a:lumMod val="20000"/>
                  <a:lumOff val="80000"/>
                </a:schemeClr>
              </a:solidFill>
            </a:endParaRPr>
          </a:p>
          <a:p>
            <a:pPr lvl="1">
              <a:buFont typeface="Wingdings" pitchFamily="2" charset="2"/>
              <a:buChar char="v"/>
              <a:defRPr/>
            </a:pPr>
            <a:r>
              <a:rPr lang="en-US" sz="2400" dirty="0" err="1" smtClean="0">
                <a:solidFill>
                  <a:schemeClr val="tx1">
                    <a:lumMod val="20000"/>
                    <a:lumOff val="80000"/>
                  </a:schemeClr>
                </a:solidFill>
              </a:rPr>
              <a:t>ClusterMed</a:t>
            </a:r>
            <a:endParaRPr lang="en-US" sz="2400" dirty="0" smtClean="0">
              <a:solidFill>
                <a:schemeClr val="tx1">
                  <a:lumMod val="20000"/>
                  <a:lumOff val="80000"/>
                </a:schemeClr>
              </a:solidFill>
            </a:endParaRPr>
          </a:p>
          <a:p>
            <a:pPr lvl="1">
              <a:buFont typeface="Wingdings" pitchFamily="2" charset="2"/>
              <a:buChar char="v"/>
              <a:defRPr/>
            </a:pPr>
            <a:r>
              <a:rPr lang="en-US" sz="2400" dirty="0" err="1" smtClean="0">
                <a:solidFill>
                  <a:schemeClr val="tx1">
                    <a:lumMod val="20000"/>
                    <a:lumOff val="80000"/>
                  </a:schemeClr>
                </a:solidFill>
              </a:rPr>
              <a:t>GoPubMed</a:t>
            </a:r>
            <a:endParaRPr lang="en-US" sz="2400" dirty="0" smtClean="0">
              <a:solidFill>
                <a:schemeClr val="tx1">
                  <a:lumMod val="20000"/>
                  <a:lumOff val="80000"/>
                </a:schemeClr>
              </a:solidFill>
            </a:endParaRPr>
          </a:p>
          <a:p>
            <a:pPr lvl="1">
              <a:buFont typeface="Wingdings" pitchFamily="2" charset="2"/>
              <a:buChar char="v"/>
              <a:defRPr/>
            </a:pPr>
            <a:r>
              <a:rPr lang="en-US" sz="2400" dirty="0" err="1" smtClean="0">
                <a:solidFill>
                  <a:schemeClr val="tx1">
                    <a:lumMod val="20000"/>
                    <a:lumOff val="80000"/>
                  </a:schemeClr>
                </a:solidFill>
              </a:rPr>
              <a:t>NovoSeek</a:t>
            </a:r>
            <a:endParaRPr lang="en-US" sz="2400" dirty="0" smtClean="0">
              <a:solidFill>
                <a:schemeClr val="tx1">
                  <a:lumMod val="20000"/>
                  <a:lumOff val="80000"/>
                </a:schemeClr>
              </a:solidFill>
            </a:endParaRPr>
          </a:p>
          <a:p>
            <a:pPr lvl="1">
              <a:buFont typeface="Wingdings" pitchFamily="2" charset="2"/>
              <a:buChar char="v"/>
              <a:defRPr/>
            </a:pPr>
            <a:r>
              <a:rPr lang="en-US" sz="2400" dirty="0" err="1" smtClean="0">
                <a:solidFill>
                  <a:schemeClr val="tx1">
                    <a:lumMod val="20000"/>
                    <a:lumOff val="80000"/>
                  </a:schemeClr>
                </a:solidFill>
              </a:rPr>
              <a:t>EtBlast</a:t>
            </a:r>
            <a:endParaRPr lang="en-US" sz="2000" dirty="0">
              <a:solidFill>
                <a:schemeClr val="tx1">
                  <a:lumMod val="20000"/>
                  <a:lumOff val="80000"/>
                </a:schemeClr>
              </a:solidFill>
            </a:endParaRPr>
          </a:p>
        </p:txBody>
      </p:sp>
      <p:pic>
        <p:nvPicPr>
          <p:cNvPr id="11268" name="Picture 4"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1126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1270" name="Picture 6"/>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graphicFrame>
        <p:nvGraphicFramePr>
          <p:cNvPr id="7" name="Content Placeholder 3"/>
          <p:cNvGraphicFramePr>
            <a:graphicFrameLocks/>
          </p:cNvGraphicFramePr>
          <p:nvPr/>
        </p:nvGraphicFramePr>
        <p:xfrm>
          <a:off x="3657600" y="3733800"/>
          <a:ext cx="4724400" cy="1828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b="1" smtClean="0"/>
              <a:t>SNPs and Mutations</a:t>
            </a:r>
            <a:endParaRPr lang="en-US" smtClean="0"/>
          </a:p>
        </p:txBody>
      </p:sp>
      <p:sp>
        <p:nvSpPr>
          <p:cNvPr id="94211" name="Content Placeholder 2"/>
          <p:cNvSpPr>
            <a:spLocks noGrp="1"/>
          </p:cNvSpPr>
          <p:nvPr>
            <p:ph idx="1"/>
          </p:nvPr>
        </p:nvSpPr>
        <p:spPr>
          <a:xfrm>
            <a:off x="457200" y="1295400"/>
            <a:ext cx="8229600" cy="4530725"/>
          </a:xfrm>
        </p:spPr>
        <p:txBody>
          <a:bodyPr/>
          <a:lstStyle/>
          <a:p>
            <a:pPr>
              <a:lnSpc>
                <a:spcPct val="90000"/>
              </a:lnSpc>
              <a:buFontTx/>
              <a:buNone/>
            </a:pPr>
            <a:r>
              <a:rPr lang="en-US" sz="3200" smtClean="0"/>
              <a:t>	</a:t>
            </a:r>
            <a:r>
              <a:rPr lang="en-US" sz="2400" smtClean="0"/>
              <a:t>Terminology for variation at a single nucleotide position is defined by allele frequency.</a:t>
            </a:r>
          </a:p>
          <a:p>
            <a:pPr>
              <a:lnSpc>
                <a:spcPct val="90000"/>
              </a:lnSpc>
              <a:buFontTx/>
              <a:buNone/>
            </a:pPr>
            <a:endParaRPr lang="en-US" sz="3200" smtClean="0"/>
          </a:p>
          <a:p>
            <a:pPr lvl="1">
              <a:lnSpc>
                <a:spcPct val="90000"/>
              </a:lnSpc>
            </a:pPr>
            <a:r>
              <a:rPr lang="en-US" sz="2800" smtClean="0"/>
              <a:t>A single base change, occurring in a population at a frequency of </a:t>
            </a:r>
            <a:r>
              <a:rPr lang="en-US" sz="2800" smtClean="0">
                <a:solidFill>
                  <a:schemeClr val="tx2"/>
                </a:solidFill>
              </a:rPr>
              <a:t>&gt;1%</a:t>
            </a:r>
            <a:r>
              <a:rPr lang="en-US" sz="2800" smtClean="0"/>
              <a:t> is termed a single nucleotide polymorphism (SNP) 		</a:t>
            </a:r>
          </a:p>
          <a:p>
            <a:pPr lvl="1">
              <a:lnSpc>
                <a:spcPct val="90000"/>
              </a:lnSpc>
            </a:pPr>
            <a:r>
              <a:rPr lang="en-US" sz="2800" smtClean="0"/>
              <a:t>When a single base change occurs at </a:t>
            </a:r>
            <a:r>
              <a:rPr lang="en-US" sz="2800" smtClean="0">
                <a:solidFill>
                  <a:schemeClr val="tx2"/>
                </a:solidFill>
              </a:rPr>
              <a:t>&lt;1%</a:t>
            </a:r>
            <a:r>
              <a:rPr lang="en-US" sz="2800" smtClean="0"/>
              <a:t> it is considered to be a mutation</a:t>
            </a:r>
          </a:p>
          <a:p>
            <a:endParaRPr lang="en-US" smtClean="0"/>
          </a:p>
        </p:txBody>
      </p:sp>
      <p:pic>
        <p:nvPicPr>
          <p:cNvPr id="94212" name="Picture 6"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94213"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94214" name="Picture 8"/>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z="4000" b="1" smtClean="0"/>
              <a:t>Life Cycle of SNPs and Mutations</a:t>
            </a:r>
            <a:br>
              <a:rPr lang="en-US" sz="4000" b="1" smtClean="0"/>
            </a:br>
            <a:endParaRPr lang="en-US" smtClean="0"/>
          </a:p>
        </p:txBody>
      </p:sp>
      <p:pic>
        <p:nvPicPr>
          <p:cNvPr id="4" name="Content Placeholder 3"/>
          <p:cNvPicPr>
            <a:picLocks noGrp="1" noChangeAspect="1" noChangeArrowheads="1"/>
          </p:cNvPicPr>
          <p:nvPr>
            <p:ph idx="1"/>
          </p:nvPr>
        </p:nvPicPr>
        <p:blipFill>
          <a:blip r:embed="rId2"/>
          <a:srcRect/>
          <a:stretch>
            <a:fillRect/>
          </a:stretch>
        </p:blipFill>
        <p:spPr>
          <a:xfrm>
            <a:off x="838200" y="1219200"/>
            <a:ext cx="7543800" cy="4604034"/>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95236" name="Picture 6"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9523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95238" name="Picture 8"/>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b="1" smtClean="0"/>
              <a:t>Classification of SNPs</a:t>
            </a:r>
            <a:r>
              <a:rPr lang="en-US" sz="4000" b="1" smtClean="0"/>
              <a:t/>
            </a:r>
            <a:br>
              <a:rPr lang="en-US" sz="4000" b="1" smtClean="0"/>
            </a:br>
            <a:endParaRPr lang="en-US" smtClean="0"/>
          </a:p>
        </p:txBody>
      </p:sp>
      <p:pic>
        <p:nvPicPr>
          <p:cNvPr id="4" name="Picture 4"/>
          <p:cNvPicPr>
            <a:picLocks noGrp="1" noChangeAspect="1" noChangeArrowheads="1"/>
          </p:cNvPicPr>
          <p:nvPr>
            <p:ph idx="1"/>
          </p:nvPr>
        </p:nvPicPr>
        <p:blipFill>
          <a:blip r:embed="rId3"/>
          <a:srcRect/>
          <a:stretch>
            <a:fillRect/>
          </a:stretch>
        </p:blipFill>
        <p:spPr>
          <a:xfrm>
            <a:off x="838200" y="1295400"/>
            <a:ext cx="7230884" cy="4227286"/>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96260" name="Picture 6"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9626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96262" name="Picture 8"/>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z="4000" b="1" smtClean="0"/>
              <a:t>Coding SNPs</a:t>
            </a:r>
            <a:br>
              <a:rPr lang="en-US" sz="4000" b="1" smtClean="0"/>
            </a:br>
            <a:endParaRPr lang="en-US" sz="4000" smtClean="0"/>
          </a:p>
        </p:txBody>
      </p:sp>
      <p:pic>
        <p:nvPicPr>
          <p:cNvPr id="4" name="Content Placeholder 3"/>
          <p:cNvPicPr>
            <a:picLocks noGrp="1" noChangeAspect="1" noChangeArrowheads="1"/>
          </p:cNvPicPr>
          <p:nvPr>
            <p:ph idx="1"/>
          </p:nvPr>
        </p:nvPicPr>
        <p:blipFill>
          <a:blip r:embed="rId2"/>
          <a:srcRect/>
          <a:stretch>
            <a:fillRect/>
          </a:stretch>
        </p:blipFill>
        <p:spPr>
          <a:xfrm>
            <a:off x="1066800" y="1219200"/>
            <a:ext cx="6855440" cy="4546886"/>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97284" name="Picture 6"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9728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97286" name="Picture 8"/>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b="1" smtClean="0"/>
              <a:t>Genetic Variations Databases</a:t>
            </a:r>
            <a:endParaRPr lang="en-US" smtClean="0"/>
          </a:p>
        </p:txBody>
      </p:sp>
      <p:sp>
        <p:nvSpPr>
          <p:cNvPr id="98307" name="Content Placeholder 2"/>
          <p:cNvSpPr>
            <a:spLocks noGrp="1"/>
          </p:cNvSpPr>
          <p:nvPr>
            <p:ph idx="1"/>
          </p:nvPr>
        </p:nvSpPr>
        <p:spPr>
          <a:xfrm>
            <a:off x="457200" y="1371600"/>
            <a:ext cx="8229600" cy="4530725"/>
          </a:xfrm>
        </p:spPr>
        <p:txBody>
          <a:bodyPr/>
          <a:lstStyle/>
          <a:p>
            <a:pPr>
              <a:buFontTx/>
              <a:buNone/>
            </a:pPr>
            <a:endParaRPr lang="en-US" sz="2800" smtClean="0"/>
          </a:p>
          <a:p>
            <a:r>
              <a:rPr lang="en-US" sz="2800" smtClean="0"/>
              <a:t>dbSNP</a:t>
            </a:r>
          </a:p>
          <a:p>
            <a:pPr lvl="1"/>
            <a:r>
              <a:rPr lang="en-US" sz="1800" smtClean="0">
                <a:hlinkClick r:id="rId2"/>
              </a:rPr>
              <a:t>http://www.ncbi.nlm.nih.gov/SNP/index.html</a:t>
            </a:r>
            <a:r>
              <a:rPr lang="en-US" sz="2400" smtClean="0"/>
              <a:t> </a:t>
            </a:r>
          </a:p>
          <a:p>
            <a:r>
              <a:rPr lang="en-US" sz="2800" smtClean="0"/>
              <a:t>Online Mendelian Inheritance in Man (OMIM)</a:t>
            </a:r>
          </a:p>
          <a:p>
            <a:pPr lvl="1"/>
            <a:r>
              <a:rPr lang="en-US" sz="1800" smtClean="0">
                <a:hlinkClick r:id="rId3"/>
              </a:rPr>
              <a:t>http://www.ncbi.nlm.nih.gov/sites/entrez?db=OMIM</a:t>
            </a:r>
            <a:endParaRPr lang="en-US" sz="2400" smtClean="0"/>
          </a:p>
          <a:p>
            <a:r>
              <a:rPr lang="en-US" sz="2800" smtClean="0"/>
              <a:t>International HapMap Project</a:t>
            </a:r>
          </a:p>
          <a:p>
            <a:pPr lvl="1"/>
            <a:r>
              <a:rPr lang="en-US" sz="1800" smtClean="0">
                <a:hlinkClick r:id="rId4"/>
              </a:rPr>
              <a:t>http://www.hapmap.org/</a:t>
            </a:r>
            <a:endParaRPr lang="en-US" sz="2400" smtClean="0"/>
          </a:p>
          <a:p>
            <a:r>
              <a:rPr lang="en-US" sz="2800" smtClean="0"/>
              <a:t>Genome Variation Server (Seattle SNPs)</a:t>
            </a:r>
          </a:p>
          <a:p>
            <a:pPr lvl="1"/>
            <a:r>
              <a:rPr lang="en-US" sz="1800" smtClean="0">
                <a:hlinkClick r:id="rId5"/>
              </a:rPr>
              <a:t>http://gvs.gs.washington.edu/GVS/</a:t>
            </a:r>
            <a:endParaRPr lang="en-US" sz="2400" smtClean="0"/>
          </a:p>
          <a:p>
            <a:endParaRPr lang="en-US" smtClean="0"/>
          </a:p>
        </p:txBody>
      </p:sp>
      <p:pic>
        <p:nvPicPr>
          <p:cNvPr id="98308" name="Picture 6" descr="HSLS logo"/>
          <p:cNvPicPr>
            <a:picLocks noChangeAspect="1" noChangeArrowheads="1"/>
          </p:cNvPicPr>
          <p:nvPr/>
        </p:nvPicPr>
        <p:blipFill>
          <a:blip r:embed="rId6"/>
          <a:srcRect/>
          <a:stretch>
            <a:fillRect/>
          </a:stretch>
        </p:blipFill>
        <p:spPr bwMode="auto">
          <a:xfrm>
            <a:off x="8382000" y="6219825"/>
            <a:ext cx="762000" cy="638175"/>
          </a:xfrm>
          <a:prstGeom prst="rect">
            <a:avLst/>
          </a:prstGeom>
          <a:noFill/>
          <a:ln w="9525">
            <a:noFill/>
            <a:miter lim="800000"/>
            <a:headEnd/>
            <a:tailEnd/>
          </a:ln>
        </p:spPr>
      </p:pic>
      <p:sp>
        <p:nvSpPr>
          <p:cNvPr id="9830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7"/>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98310" name="Picture 8"/>
          <p:cNvPicPr>
            <a:picLocks noChangeAspect="1" noChangeArrowheads="1"/>
          </p:cNvPicPr>
          <p:nvPr/>
        </p:nvPicPr>
        <p:blipFill>
          <a:blip r:embed="rId8"/>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b="1" smtClean="0"/>
              <a:t>dbSNP</a:t>
            </a:r>
          </a:p>
        </p:txBody>
      </p:sp>
      <p:sp>
        <p:nvSpPr>
          <p:cNvPr id="99331" name="Content Placeholder 2"/>
          <p:cNvSpPr>
            <a:spLocks noGrp="1"/>
          </p:cNvSpPr>
          <p:nvPr>
            <p:ph idx="1"/>
          </p:nvPr>
        </p:nvSpPr>
        <p:spPr>
          <a:xfrm>
            <a:off x="457200" y="1143000"/>
            <a:ext cx="8229600" cy="4530725"/>
          </a:xfrm>
        </p:spPr>
        <p:txBody>
          <a:bodyPr/>
          <a:lstStyle/>
          <a:p>
            <a:r>
              <a:rPr lang="en-US" sz="2000" smtClean="0"/>
              <a:t>URL: </a:t>
            </a:r>
            <a:r>
              <a:rPr lang="en-US" sz="2000" smtClean="0">
                <a:hlinkClick r:id="rId2"/>
              </a:rPr>
              <a:t>http://www.ncbi.nlm.nih.gov/SNP/index.html</a:t>
            </a:r>
            <a:endParaRPr lang="en-US" sz="2000" smtClean="0"/>
          </a:p>
          <a:p>
            <a:endParaRPr lang="en-US" sz="2000" smtClean="0"/>
          </a:p>
          <a:p>
            <a:r>
              <a:rPr lang="en-US" sz="2000" smtClean="0"/>
              <a:t>The Single Nucleotide Polymorphism database (dbSNP) is a public- domain archive for a broad collection of simple genetic polymorphisms</a:t>
            </a:r>
          </a:p>
          <a:p>
            <a:endParaRPr lang="en-US" sz="2000" smtClean="0"/>
          </a:p>
          <a:p>
            <a:r>
              <a:rPr lang="en-US" sz="2000" smtClean="0"/>
              <a:t>This collection of polymorphisms includes:</a:t>
            </a:r>
            <a:br>
              <a:rPr lang="en-US" sz="2000" smtClean="0"/>
            </a:br>
            <a:endParaRPr lang="en-US" sz="2000" smtClean="0"/>
          </a:p>
          <a:p>
            <a:pPr lvl="1"/>
            <a:r>
              <a:rPr lang="en-US" sz="1800" smtClean="0"/>
              <a:t>Single-base nucleotide substitutions (also known as single nucleotide polymorphisms or </a:t>
            </a:r>
            <a:r>
              <a:rPr lang="en-US" sz="1800" b="1" smtClean="0">
                <a:solidFill>
                  <a:schemeClr val="tx2"/>
                </a:solidFill>
              </a:rPr>
              <a:t>SNPs</a:t>
            </a:r>
            <a:r>
              <a:rPr lang="en-US" sz="1800" smtClean="0"/>
              <a:t>) </a:t>
            </a:r>
          </a:p>
          <a:p>
            <a:pPr lvl="1"/>
            <a:r>
              <a:rPr lang="en-US" sz="1800" smtClean="0"/>
              <a:t>Small-scale multi-base deletions or insertions (also called deletion insertion polymorphisms or </a:t>
            </a:r>
            <a:r>
              <a:rPr lang="en-US" sz="1800" b="1" smtClean="0">
                <a:solidFill>
                  <a:schemeClr val="tx2"/>
                </a:solidFill>
              </a:rPr>
              <a:t>DIPs</a:t>
            </a:r>
            <a:r>
              <a:rPr lang="en-US" sz="1800" smtClean="0"/>
              <a:t>)</a:t>
            </a:r>
          </a:p>
          <a:p>
            <a:pPr lvl="1"/>
            <a:r>
              <a:rPr lang="en-US" sz="1800" smtClean="0"/>
              <a:t>Microsatellite repeat variations (also called short tandem repeats or </a:t>
            </a:r>
            <a:r>
              <a:rPr lang="en-US" sz="1800" b="1" smtClean="0">
                <a:solidFill>
                  <a:schemeClr val="tx2"/>
                </a:solidFill>
              </a:rPr>
              <a:t>STRs</a:t>
            </a:r>
            <a:r>
              <a:rPr lang="en-US" sz="1800" smtClean="0"/>
              <a:t>)</a:t>
            </a:r>
          </a:p>
          <a:p>
            <a:endParaRPr lang="en-US" smtClean="0"/>
          </a:p>
        </p:txBody>
      </p:sp>
      <p:pic>
        <p:nvPicPr>
          <p:cNvPr id="99332" name="Picture 6"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99333"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99334" name="Picture 8"/>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b="1" smtClean="0"/>
              <a:t>dbSNP Data Type</a:t>
            </a:r>
            <a:endParaRPr lang="en-US" smtClean="0"/>
          </a:p>
        </p:txBody>
      </p:sp>
      <p:sp>
        <p:nvSpPr>
          <p:cNvPr id="3" name="Content Placeholder 2"/>
          <p:cNvSpPr>
            <a:spLocks noGrp="1"/>
          </p:cNvSpPr>
          <p:nvPr>
            <p:ph idx="1"/>
          </p:nvPr>
        </p:nvSpPr>
        <p:spPr/>
        <p:txBody>
          <a:bodyPr/>
          <a:lstStyle/>
          <a:p>
            <a:pPr>
              <a:lnSpc>
                <a:spcPct val="90000"/>
              </a:lnSpc>
              <a:defRPr/>
            </a:pPr>
            <a:r>
              <a:rPr lang="en-US" sz="2400" dirty="0" smtClean="0"/>
              <a:t>The SNP database has two major classes of content: </a:t>
            </a:r>
          </a:p>
          <a:p>
            <a:pPr>
              <a:lnSpc>
                <a:spcPct val="90000"/>
              </a:lnSpc>
              <a:defRPr/>
            </a:pPr>
            <a:endParaRPr lang="en-US" sz="2400" dirty="0" smtClean="0"/>
          </a:p>
          <a:p>
            <a:pPr lvl="1">
              <a:lnSpc>
                <a:spcPct val="90000"/>
              </a:lnSpc>
              <a:defRPr/>
            </a:pPr>
            <a:r>
              <a:rPr lang="en-US" sz="3200" dirty="0" smtClean="0"/>
              <a:t>Submitted data: </a:t>
            </a:r>
          </a:p>
          <a:p>
            <a:pPr lvl="2">
              <a:lnSpc>
                <a:spcPct val="90000"/>
              </a:lnSpc>
              <a:buFontTx/>
              <a:buNone/>
              <a:defRPr/>
            </a:pPr>
            <a:r>
              <a:rPr lang="en-US" sz="2000" dirty="0" smtClean="0"/>
              <a:t>	</a:t>
            </a:r>
            <a:r>
              <a:rPr lang="en-US" sz="2000" dirty="0" smtClean="0">
                <a:solidFill>
                  <a:schemeClr val="tx2"/>
                </a:solidFill>
              </a:rPr>
              <a:t>original observations of sequence variation: </a:t>
            </a:r>
            <a:r>
              <a:rPr lang="en-US" sz="2000" u="sng" dirty="0" smtClean="0">
                <a:solidFill>
                  <a:schemeClr val="tx2"/>
                </a:solidFill>
              </a:rPr>
              <a:t>S</a:t>
            </a:r>
            <a:r>
              <a:rPr lang="en-US" sz="2000" dirty="0" smtClean="0">
                <a:solidFill>
                  <a:schemeClr val="tx2"/>
                </a:solidFill>
              </a:rPr>
              <a:t>ubmitted </a:t>
            </a:r>
            <a:r>
              <a:rPr lang="en-US" sz="2000" u="sng" dirty="0" smtClean="0">
                <a:solidFill>
                  <a:schemeClr val="tx2"/>
                </a:solidFill>
              </a:rPr>
              <a:t>S</a:t>
            </a:r>
            <a:r>
              <a:rPr lang="en-US" sz="2000" dirty="0" smtClean="0">
                <a:solidFill>
                  <a:schemeClr val="tx2"/>
                </a:solidFill>
              </a:rPr>
              <a:t>NPs (SS) with </a:t>
            </a:r>
            <a:r>
              <a:rPr lang="en-US" sz="2000" dirty="0" err="1" smtClean="0">
                <a:solidFill>
                  <a:schemeClr val="tx2"/>
                </a:solidFill>
              </a:rPr>
              <a:t>ss</a:t>
            </a:r>
            <a:r>
              <a:rPr lang="en-US" sz="2000" dirty="0" smtClean="0">
                <a:solidFill>
                  <a:schemeClr val="tx2"/>
                </a:solidFill>
              </a:rPr>
              <a:t># (</a:t>
            </a:r>
            <a:r>
              <a:rPr lang="en-US" sz="2000" dirty="0" err="1" smtClean="0">
                <a:solidFill>
                  <a:schemeClr val="tx2"/>
                </a:solidFill>
              </a:rPr>
              <a:t>ss</a:t>
            </a:r>
            <a:r>
              <a:rPr lang="en-US" sz="2000" dirty="0" smtClean="0">
                <a:solidFill>
                  <a:schemeClr val="tx2"/>
                </a:solidFill>
              </a:rPr>
              <a:t> 5586300) </a:t>
            </a:r>
            <a:endParaRPr lang="en-US" dirty="0" smtClean="0">
              <a:solidFill>
                <a:schemeClr val="tx2"/>
              </a:solidFill>
            </a:endParaRPr>
          </a:p>
          <a:p>
            <a:pPr lvl="1">
              <a:lnSpc>
                <a:spcPct val="90000"/>
              </a:lnSpc>
              <a:defRPr/>
            </a:pPr>
            <a:endParaRPr lang="en-US" sz="2400" dirty="0" smtClean="0"/>
          </a:p>
          <a:p>
            <a:pPr lvl="1">
              <a:lnSpc>
                <a:spcPct val="90000"/>
              </a:lnSpc>
              <a:defRPr/>
            </a:pPr>
            <a:r>
              <a:rPr lang="en-US" sz="3200" dirty="0" smtClean="0"/>
              <a:t>Computed data: </a:t>
            </a:r>
          </a:p>
          <a:p>
            <a:pPr lvl="2">
              <a:lnSpc>
                <a:spcPct val="90000"/>
              </a:lnSpc>
              <a:buFontTx/>
              <a:buNone/>
              <a:defRPr/>
            </a:pPr>
            <a:r>
              <a:rPr lang="en-US" sz="2000" dirty="0" smtClean="0"/>
              <a:t>	</a:t>
            </a:r>
            <a:r>
              <a:rPr lang="en-US" sz="2000" dirty="0" smtClean="0">
                <a:solidFill>
                  <a:schemeClr val="tx2"/>
                </a:solidFill>
              </a:rPr>
              <a:t>content generated during the </a:t>
            </a:r>
            <a:r>
              <a:rPr lang="en-US" sz="2000" dirty="0" err="1" smtClean="0">
                <a:solidFill>
                  <a:schemeClr val="tx2"/>
                </a:solidFill>
              </a:rPr>
              <a:t>dbSNP</a:t>
            </a:r>
            <a:r>
              <a:rPr lang="en-US" sz="2000" dirty="0" smtClean="0">
                <a:solidFill>
                  <a:schemeClr val="tx2"/>
                </a:solidFill>
              </a:rPr>
              <a:t> "build" cycle by computation on original submitted data: </a:t>
            </a:r>
            <a:r>
              <a:rPr lang="en-US" sz="2000" u="sng" dirty="0" smtClean="0">
                <a:solidFill>
                  <a:schemeClr val="tx2"/>
                </a:solidFill>
              </a:rPr>
              <a:t>R</a:t>
            </a:r>
            <a:r>
              <a:rPr lang="en-US" sz="2000" dirty="0" smtClean="0">
                <a:solidFill>
                  <a:schemeClr val="tx2"/>
                </a:solidFill>
              </a:rPr>
              <a:t>eference </a:t>
            </a:r>
            <a:r>
              <a:rPr lang="en-US" sz="2000" u="sng" dirty="0" smtClean="0">
                <a:solidFill>
                  <a:schemeClr val="tx2"/>
                </a:solidFill>
                <a:uFill>
                  <a:solidFill>
                    <a:schemeClr val="tx2"/>
                  </a:solidFill>
                </a:uFill>
              </a:rPr>
              <a:t>S</a:t>
            </a:r>
            <a:r>
              <a:rPr lang="en-US" sz="2000" dirty="0" smtClean="0">
                <a:solidFill>
                  <a:schemeClr val="tx2"/>
                </a:solidFill>
              </a:rPr>
              <a:t>NP Clusters (Ref SNP) with </a:t>
            </a:r>
            <a:r>
              <a:rPr lang="en-US" sz="2000" dirty="0" err="1" smtClean="0">
                <a:solidFill>
                  <a:schemeClr val="tx2"/>
                </a:solidFill>
              </a:rPr>
              <a:t>rs</a:t>
            </a:r>
            <a:r>
              <a:rPr lang="en-US" sz="2000" dirty="0" smtClean="0">
                <a:solidFill>
                  <a:schemeClr val="tx2"/>
                </a:solidFill>
              </a:rPr>
              <a:t># (</a:t>
            </a:r>
            <a:r>
              <a:rPr lang="en-US" sz="2000" dirty="0" err="1" smtClean="0">
                <a:solidFill>
                  <a:schemeClr val="tx2"/>
                </a:solidFill>
              </a:rPr>
              <a:t>rs</a:t>
            </a:r>
            <a:r>
              <a:rPr lang="en-US" sz="2000" dirty="0" smtClean="0">
                <a:solidFill>
                  <a:schemeClr val="tx2"/>
                </a:solidFill>
              </a:rPr>
              <a:t> 4986582) </a:t>
            </a:r>
          </a:p>
          <a:p>
            <a:pPr>
              <a:defRPr/>
            </a:pPr>
            <a:endParaRPr lang="en-US" dirty="0"/>
          </a:p>
        </p:txBody>
      </p:sp>
      <p:pic>
        <p:nvPicPr>
          <p:cNvPr id="100356" name="Picture 5" descr="HSLS logo"/>
          <p:cNvPicPr>
            <a:picLocks noChangeAspect="1" noChangeArrowheads="1"/>
          </p:cNvPicPr>
          <p:nvPr/>
        </p:nvPicPr>
        <p:blipFill>
          <a:blip r:embed="rId2"/>
          <a:srcRect/>
          <a:stretch>
            <a:fillRect/>
          </a:stretch>
        </p:blipFill>
        <p:spPr bwMode="auto">
          <a:xfrm>
            <a:off x="8382000" y="6219825"/>
            <a:ext cx="762000" cy="638175"/>
          </a:xfrm>
          <a:prstGeom prst="rect">
            <a:avLst/>
          </a:prstGeom>
          <a:noFill/>
          <a:ln w="9525">
            <a:noFill/>
            <a:miter lim="800000"/>
            <a:headEnd/>
            <a:tailEnd/>
          </a:ln>
        </p:spPr>
      </p:pic>
      <p:sp>
        <p:nvSpPr>
          <p:cNvPr id="100357"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3"/>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00358" name="Picture 7"/>
          <p:cNvPicPr>
            <a:picLocks noChangeAspect="1" noChangeArrowheads="1"/>
          </p:cNvPicPr>
          <p:nvPr/>
        </p:nvPicPr>
        <p:blipFill>
          <a:blip r:embed="rId4"/>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sz="4000" b="1" smtClean="0"/>
              <a:t>Functional Analysis of SNPs</a:t>
            </a:r>
            <a:r>
              <a:rPr lang="en-US" sz="4400" b="1" smtClean="0"/>
              <a:t/>
            </a:r>
            <a:br>
              <a:rPr lang="en-US" sz="4400" b="1" smtClean="0"/>
            </a:br>
            <a:endParaRPr lang="en-US" smtClean="0"/>
          </a:p>
        </p:txBody>
      </p:sp>
      <p:pic>
        <p:nvPicPr>
          <p:cNvPr id="4" name="Content Placeholder 3"/>
          <p:cNvPicPr>
            <a:picLocks noGrp="1" noChangeAspect="1" noChangeArrowheads="1"/>
          </p:cNvPicPr>
          <p:nvPr>
            <p:ph idx="1"/>
          </p:nvPr>
        </p:nvPicPr>
        <p:blipFill>
          <a:blip r:embed="rId2"/>
          <a:srcRect/>
          <a:stretch>
            <a:fillRect/>
          </a:stretch>
        </p:blipFill>
        <p:spPr>
          <a:xfrm>
            <a:off x="838200" y="1447800"/>
            <a:ext cx="7238999" cy="41910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01380" name="Picture 9"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01381"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01382" name="Picture 11"/>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b="1" smtClean="0"/>
              <a:t>SNPs and the Structure of a Gene</a:t>
            </a:r>
            <a:endParaRPr lang="en-US" smtClean="0"/>
          </a:p>
        </p:txBody>
      </p:sp>
      <p:pic>
        <p:nvPicPr>
          <p:cNvPr id="4" name="Content Placeholder 3"/>
          <p:cNvPicPr>
            <a:picLocks noGrp="1" noChangeAspect="1" noChangeArrowheads="1"/>
          </p:cNvPicPr>
          <p:nvPr>
            <p:ph idx="1"/>
          </p:nvPr>
        </p:nvPicPr>
        <p:blipFill>
          <a:blip r:embed="rId2"/>
          <a:srcRect/>
          <a:stretch>
            <a:fillRect/>
          </a:stretch>
        </p:blipFill>
        <p:spPr>
          <a:xfrm>
            <a:off x="1066800" y="1295400"/>
            <a:ext cx="7312824" cy="4456376"/>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02404" name="Picture 4" descr="HSLS logo"/>
          <p:cNvPicPr>
            <a:picLocks noChangeAspect="1" noChangeArrowheads="1"/>
          </p:cNvPicPr>
          <p:nvPr/>
        </p:nvPicPr>
        <p:blipFill>
          <a:blip r:embed="rId3"/>
          <a:srcRect/>
          <a:stretch>
            <a:fillRect/>
          </a:stretch>
        </p:blipFill>
        <p:spPr bwMode="auto">
          <a:xfrm>
            <a:off x="8382000" y="6219825"/>
            <a:ext cx="762000" cy="638175"/>
          </a:xfrm>
          <a:prstGeom prst="rect">
            <a:avLst/>
          </a:prstGeom>
          <a:noFill/>
          <a:ln w="9525">
            <a:noFill/>
            <a:miter lim="800000"/>
            <a:headEnd/>
            <a:tailEnd/>
          </a:ln>
        </p:spPr>
      </p:pic>
      <p:sp>
        <p:nvSpPr>
          <p:cNvPr id="102405"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4"/>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02406" name="Picture 6"/>
          <p:cNvPicPr>
            <a:picLocks noChangeAspect="1" noChangeArrowheads="1"/>
          </p:cNvPicPr>
          <p:nvPr/>
        </p:nvPicPr>
        <p:blipFill>
          <a:blip r:embed="rId5"/>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sz="4000" b="1" smtClean="0"/>
              <a:t>Decision Tree for SNP Analysis</a:t>
            </a:r>
            <a:endParaRPr lang="en-US" sz="4000" smtClean="0"/>
          </a:p>
        </p:txBody>
      </p:sp>
      <p:pic>
        <p:nvPicPr>
          <p:cNvPr id="4" name="Content Placeholder 3"/>
          <p:cNvPicPr>
            <a:picLocks noGrp="1" noChangeAspect="1" noChangeArrowheads="1"/>
          </p:cNvPicPr>
          <p:nvPr>
            <p:ph idx="1"/>
          </p:nvPr>
        </p:nvPicPr>
        <p:blipFill>
          <a:blip r:embed="rId3"/>
          <a:srcRect/>
          <a:stretch>
            <a:fillRect/>
          </a:stretch>
        </p:blipFill>
        <p:spPr>
          <a:xfrm>
            <a:off x="1371600" y="990600"/>
            <a:ext cx="6163786" cy="498792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03428" name="Picture 4" descr="HSLS logo"/>
          <p:cNvPicPr>
            <a:picLocks noChangeAspect="1" noChangeArrowheads="1"/>
          </p:cNvPicPr>
          <p:nvPr/>
        </p:nvPicPr>
        <p:blipFill>
          <a:blip r:embed="rId4"/>
          <a:srcRect/>
          <a:stretch>
            <a:fillRect/>
          </a:stretch>
        </p:blipFill>
        <p:spPr bwMode="auto">
          <a:xfrm>
            <a:off x="8382000" y="6219825"/>
            <a:ext cx="762000" cy="638175"/>
          </a:xfrm>
          <a:prstGeom prst="rect">
            <a:avLst/>
          </a:prstGeom>
          <a:noFill/>
          <a:ln w="9525">
            <a:noFill/>
            <a:miter lim="800000"/>
            <a:headEnd/>
            <a:tailEnd/>
          </a:ln>
        </p:spPr>
      </p:pic>
      <p:sp>
        <p:nvSpPr>
          <p:cNvPr id="103429" name="Text Box 5"/>
          <p:cNvSpPr txBox="1">
            <a:spLocks noChangeArrowheads="1"/>
          </p:cNvSpPr>
          <p:nvPr/>
        </p:nvSpPr>
        <p:spPr bwMode="auto">
          <a:xfrm>
            <a:off x="990600" y="6400800"/>
            <a:ext cx="7239000" cy="274638"/>
          </a:xfrm>
          <a:prstGeom prst="rect">
            <a:avLst/>
          </a:prstGeom>
          <a:noFill/>
          <a:ln w="9525">
            <a:noFill/>
            <a:miter lim="800000"/>
            <a:headEnd/>
            <a:tailEnd/>
          </a:ln>
        </p:spPr>
        <p:txBody>
          <a:bodyPr>
            <a:spAutoFit/>
          </a:bodyPr>
          <a:lstStyle/>
          <a:p>
            <a:pPr algn="ctr">
              <a:spcBef>
                <a:spcPct val="50000"/>
              </a:spcBef>
            </a:pPr>
            <a:r>
              <a:rPr lang="en-US" sz="1200">
                <a:solidFill>
                  <a:schemeClr val="tx2"/>
                </a:solidFill>
                <a:latin typeface="Arial Unicode MS" pitchFamily="34" charset="-128"/>
                <a:ea typeface="Arial Unicode MS" pitchFamily="34" charset="-128"/>
                <a:cs typeface="Arial Unicode MS" pitchFamily="34" charset="-128"/>
                <a:hlinkClick r:id="rId5"/>
              </a:rPr>
              <a:t>http://www.hsls.pitt.edu/guides/genetics</a:t>
            </a:r>
            <a:endParaRPr lang="en-US" sz="1200">
              <a:solidFill>
                <a:schemeClr val="tx2"/>
              </a:solidFill>
              <a:latin typeface="Arial Unicode MS" pitchFamily="34" charset="-128"/>
              <a:ea typeface="Arial Unicode MS" pitchFamily="34" charset="-128"/>
              <a:cs typeface="Arial Unicode MS" pitchFamily="34" charset="-128"/>
            </a:endParaRPr>
          </a:p>
        </p:txBody>
      </p:sp>
      <p:pic>
        <p:nvPicPr>
          <p:cNvPr id="103430" name="Picture 6"/>
          <p:cNvPicPr>
            <a:picLocks noChangeAspect="1" noChangeArrowheads="1"/>
          </p:cNvPicPr>
          <p:nvPr/>
        </p:nvPicPr>
        <p:blipFill>
          <a:blip r:embed="rId6"/>
          <a:srcRect/>
          <a:stretch>
            <a:fillRect/>
          </a:stretch>
        </p:blipFill>
        <p:spPr bwMode="auto">
          <a:xfrm>
            <a:off x="76200" y="6019800"/>
            <a:ext cx="7239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dge">
  <a:themeElements>
    <a:clrScheme name="Edge 12">
      <a:dk1>
        <a:srgbClr val="333333"/>
      </a:dk1>
      <a:lt1>
        <a:srgbClr val="FFCC00"/>
      </a:lt1>
      <a:dk2>
        <a:srgbClr val="0B0506"/>
      </a:dk2>
      <a:lt2>
        <a:srgbClr val="FFFFFF"/>
      </a:lt2>
      <a:accent1>
        <a:srgbClr val="3366CC"/>
      </a:accent1>
      <a:accent2>
        <a:srgbClr val="3333CC"/>
      </a:accent2>
      <a:accent3>
        <a:srgbClr val="AAAAAA"/>
      </a:accent3>
      <a:accent4>
        <a:srgbClr val="DAAE00"/>
      </a:accent4>
      <a:accent5>
        <a:srgbClr val="ADB8E2"/>
      </a:accent5>
      <a:accent6>
        <a:srgbClr val="2D2DB9"/>
      </a:accent6>
      <a:hlink>
        <a:srgbClr val="6699FF"/>
      </a:hlink>
      <a:folHlink>
        <a:srgbClr val="99CCFF"/>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10">
        <a:dk1>
          <a:srgbClr val="333333"/>
        </a:dk1>
        <a:lt1>
          <a:srgbClr val="CCCCFF"/>
        </a:lt1>
        <a:dk2>
          <a:srgbClr val="0B0506"/>
        </a:dk2>
        <a:lt2>
          <a:srgbClr val="FFCC00"/>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11">
        <a:dk1>
          <a:srgbClr val="333333"/>
        </a:dk1>
        <a:lt1>
          <a:srgbClr val="FFCC00"/>
        </a:lt1>
        <a:dk2>
          <a:srgbClr val="0B0506"/>
        </a:dk2>
        <a:lt2>
          <a:srgbClr val="FFFFFF"/>
        </a:lt2>
        <a:accent1>
          <a:srgbClr val="3366CC"/>
        </a:accent1>
        <a:accent2>
          <a:srgbClr val="3333CC"/>
        </a:accent2>
        <a:accent3>
          <a:srgbClr val="AAAAAA"/>
        </a:accent3>
        <a:accent4>
          <a:srgbClr val="DAAE00"/>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12">
        <a:dk1>
          <a:srgbClr val="333333"/>
        </a:dk1>
        <a:lt1>
          <a:srgbClr val="FFCC00"/>
        </a:lt1>
        <a:dk2>
          <a:srgbClr val="0B0506"/>
        </a:dk2>
        <a:lt2>
          <a:srgbClr val="FFFFFF"/>
        </a:lt2>
        <a:accent1>
          <a:srgbClr val="3366CC"/>
        </a:accent1>
        <a:accent2>
          <a:srgbClr val="3333CC"/>
        </a:accent2>
        <a:accent3>
          <a:srgbClr val="AAAAAA"/>
        </a:accent3>
        <a:accent4>
          <a:srgbClr val="DAAE00"/>
        </a:accent4>
        <a:accent5>
          <a:srgbClr val="ADB8E2"/>
        </a:accent5>
        <a:accent6>
          <a:srgbClr val="2D2DB9"/>
        </a:accent6>
        <a:hlink>
          <a:srgbClr val="6699FF"/>
        </a:hlink>
        <a:folHlink>
          <a:srgbClr val="99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10670</TotalTime>
  <Words>2396</Words>
  <Application>Microsoft PowerPoint</Application>
  <PresentationFormat>On-screen Show (4:3)</PresentationFormat>
  <Paragraphs>602</Paragraphs>
  <Slides>115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115</vt:i4>
      </vt:variant>
    </vt:vector>
  </HeadingPairs>
  <TitlesOfParts>
    <vt:vector size="122" baseType="lpstr">
      <vt:lpstr>Times New Roman</vt:lpstr>
      <vt:lpstr>Arial</vt:lpstr>
      <vt:lpstr>Garamond</vt:lpstr>
      <vt:lpstr>Wingdings</vt:lpstr>
      <vt:lpstr>Arial Rounded MT Bold</vt:lpstr>
      <vt:lpstr>Arial Unicode MS</vt:lpstr>
      <vt:lpstr>Edge</vt:lpstr>
      <vt:lpstr>Online Resources for  Psychiatric Genetics  19th March, 2009</vt:lpstr>
      <vt:lpstr>How to</vt:lpstr>
      <vt:lpstr>Slide 3</vt:lpstr>
      <vt:lpstr>Molecular Biology Information Service</vt:lpstr>
      <vt:lpstr>HSLS Molecular Biology Information Service</vt:lpstr>
      <vt:lpstr>In silico Support</vt:lpstr>
      <vt:lpstr>HSLS Molecular Biology Information Service</vt:lpstr>
      <vt:lpstr>Slide 8</vt:lpstr>
      <vt:lpstr>Literature Informatics</vt:lpstr>
      <vt:lpstr>PubMed (http://pubmed.gov)</vt:lpstr>
      <vt:lpstr>PubMed Search Stats</vt:lpstr>
      <vt:lpstr>PubMed Display: Abstract Plus</vt:lpstr>
      <vt:lpstr>PubMed Display: Medline</vt:lpstr>
      <vt:lpstr>Medical Subject Headings (MeSH)</vt:lpstr>
      <vt:lpstr>MeSH Vocabulary</vt:lpstr>
      <vt:lpstr>MeSH Tree Structure</vt:lpstr>
      <vt:lpstr>MeSH Indexing</vt:lpstr>
      <vt:lpstr>MeSH Indexing</vt:lpstr>
      <vt:lpstr>Information Overload</vt:lpstr>
      <vt:lpstr>PubMed Search</vt:lpstr>
      <vt:lpstr>PubMed Search: Dengue Outbreaks</vt:lpstr>
      <vt:lpstr>PubMed Search: Dengue Outbreaks MESH DATABASE</vt:lpstr>
      <vt:lpstr>PubMed Search: Building Query</vt:lpstr>
      <vt:lpstr>PubMed Search: Building Query</vt:lpstr>
      <vt:lpstr>PubMed Search: Building Query</vt:lpstr>
      <vt:lpstr>PubMed Search: Building Query</vt:lpstr>
      <vt:lpstr>PubMed Search: Building Query</vt:lpstr>
      <vt:lpstr>PubMed Search: Building Query</vt:lpstr>
      <vt:lpstr>PubMed Search: Building Query</vt:lpstr>
      <vt:lpstr>PubMed Search: Building Query</vt:lpstr>
      <vt:lpstr>PubMed Search: Building Query</vt:lpstr>
      <vt:lpstr>Search Result Clustering</vt:lpstr>
      <vt:lpstr>Search Result Clustering</vt:lpstr>
      <vt:lpstr>Vivisimo ClusterMed</vt:lpstr>
      <vt:lpstr>Query Details</vt:lpstr>
      <vt:lpstr>ClusterMed</vt:lpstr>
      <vt:lpstr>Clustering in PubMed: ClusterMed</vt:lpstr>
      <vt:lpstr>Topical Clusters</vt:lpstr>
      <vt:lpstr>GoPubMed Developed by Transinsight</vt:lpstr>
      <vt:lpstr>GoPubMed</vt:lpstr>
      <vt:lpstr>GoPubMed</vt:lpstr>
      <vt:lpstr>PubMed Advanced Search</vt:lpstr>
      <vt:lpstr>Literature Search Workflow</vt:lpstr>
      <vt:lpstr>PubMed Query with Boolean</vt:lpstr>
      <vt:lpstr>Research on Optimal Search Strategies</vt:lpstr>
      <vt:lpstr>PubMed Pre-Build Queries</vt:lpstr>
      <vt:lpstr>PubMed Query with Boolean</vt:lpstr>
      <vt:lpstr>GoPubMed Analysis</vt:lpstr>
      <vt:lpstr>GoPubMed Search Result Statistics</vt:lpstr>
      <vt:lpstr>Go PubMed Authors Network</vt:lpstr>
      <vt:lpstr>GoPubMed World Map of Publications</vt:lpstr>
      <vt:lpstr>My NCBI: an Automated email Notification Tool</vt:lpstr>
      <vt:lpstr>My NCBI</vt:lpstr>
      <vt:lpstr>My NCBI</vt:lpstr>
      <vt:lpstr>NovoSeek : a Search Engine for Biomedical Literature in Medline and US Grants </vt:lpstr>
      <vt:lpstr>NovoSeek Search: Alzheimer Clinical Trials</vt:lpstr>
      <vt:lpstr>Literature Search Workflow</vt:lpstr>
      <vt:lpstr>eTBLAST </vt:lpstr>
      <vt:lpstr>eTBLAST</vt:lpstr>
      <vt:lpstr>eTBLAST Analysis</vt:lpstr>
      <vt:lpstr>eTBLAST Analysis on Scientific Papers</vt:lpstr>
      <vt:lpstr>Growth of Molecular Databases</vt:lpstr>
      <vt:lpstr>Molecular Databases</vt:lpstr>
      <vt:lpstr>HSLS OBRC </vt:lpstr>
      <vt:lpstr>Molecular Databases Catalog</vt:lpstr>
      <vt:lpstr>Online Bioinformatics Resources Collection</vt:lpstr>
      <vt:lpstr>HSLS OBRC</vt:lpstr>
      <vt:lpstr>HSLS OBRC</vt:lpstr>
      <vt:lpstr>Bioinformatics Resources on Psychiatric Disorders</vt:lpstr>
      <vt:lpstr>Disease Gene Databases</vt:lpstr>
      <vt:lpstr>Slide 71</vt:lpstr>
      <vt:lpstr>Identify Disease Causing Genes</vt:lpstr>
      <vt:lpstr>Identify Disease Causing Genes </vt:lpstr>
      <vt:lpstr>Informatics Tools for Human Epidemiology</vt:lpstr>
      <vt:lpstr>Finding Disease Causing Genes</vt:lpstr>
      <vt:lpstr>Gene to Diseases</vt:lpstr>
      <vt:lpstr>Slide 77</vt:lpstr>
      <vt:lpstr>Gene/Protein Centered Information</vt:lpstr>
      <vt:lpstr>US NCBI Databases</vt:lpstr>
      <vt:lpstr>Slide 80</vt:lpstr>
      <vt:lpstr>Your Favorite Gene Search</vt:lpstr>
      <vt:lpstr>Your Favorite Gene Display</vt:lpstr>
      <vt:lpstr>Millipore Pathway Search</vt:lpstr>
      <vt:lpstr>Slide 84</vt:lpstr>
      <vt:lpstr>Single Nucleotide Polymorphisms</vt:lpstr>
      <vt:lpstr>Human Genetic Variations </vt:lpstr>
      <vt:lpstr>Single Nucleotide Polymorphism</vt:lpstr>
      <vt:lpstr>Estimated Numbers of Human Genetic Variations </vt:lpstr>
      <vt:lpstr>Polymorphisms and Disease Markers</vt:lpstr>
      <vt:lpstr>SNPs and Mutations</vt:lpstr>
      <vt:lpstr>Life Cycle of SNPs and Mutations </vt:lpstr>
      <vt:lpstr>Classification of SNPs </vt:lpstr>
      <vt:lpstr>Coding SNPs </vt:lpstr>
      <vt:lpstr>Genetic Variations Databases</vt:lpstr>
      <vt:lpstr>dbSNP</vt:lpstr>
      <vt:lpstr>dbSNP Data Type</vt:lpstr>
      <vt:lpstr>Functional Analysis of SNPs </vt:lpstr>
      <vt:lpstr>SNPs and the Structure of a Gene</vt:lpstr>
      <vt:lpstr>Decision Tree for SNP Analysis</vt:lpstr>
      <vt:lpstr>Exonic Splicing Enhancer/Silencer </vt:lpstr>
      <vt:lpstr>Functional Analysis of SNPs</vt:lpstr>
      <vt:lpstr>SNP Gene View for SCN5A </vt:lpstr>
      <vt:lpstr>Multiple Sequence Alignment</vt:lpstr>
      <vt:lpstr>Amino Acids Comparison</vt:lpstr>
      <vt:lpstr>Compare Amino Acids Properties</vt:lpstr>
      <vt:lpstr>Amino Acids Substitution Preference</vt:lpstr>
      <vt:lpstr>Tools for Amino Acid Substitution Effect Prediction</vt:lpstr>
      <vt:lpstr>Comparison of AAS prediction tools</vt:lpstr>
      <vt:lpstr>Tools on Functional SNP Analysis</vt:lpstr>
      <vt:lpstr>FASTSNP Analysis</vt:lpstr>
      <vt:lpstr>FASTSNP Analysis</vt:lpstr>
      <vt:lpstr>F-SNP: A Collection of Functional SNPs Specifically Prioritized for Disease Association studies</vt:lpstr>
      <vt:lpstr>F-SNP: A Collection of Functional SNPs Specifically Prioritized for Disease Association Studies</vt:lpstr>
      <vt:lpstr>Summary</vt:lpstr>
      <vt:lpstr>Thank you!  </vt:lpstr>
    </vt:vector>
  </TitlesOfParts>
  <Company>University of Pittsburgh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techuser</dc:creator>
  <cp:lastModifiedBy>HSLS</cp:lastModifiedBy>
  <cp:revision>663</cp:revision>
  <dcterms:created xsi:type="dcterms:W3CDTF">2002-12-02T14:54:17Z</dcterms:created>
  <dcterms:modified xsi:type="dcterms:W3CDTF">2009-03-16T17:34:46Z</dcterms:modified>
</cp:coreProperties>
</file>