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0"/>
  </p:notesMasterIdLst>
  <p:handoutMasterIdLst>
    <p:handoutMasterId r:id="rId81"/>
  </p:handoutMasterIdLst>
  <p:sldIdLst>
    <p:sldId id="798" r:id="rId2"/>
    <p:sldId id="739" r:id="rId3"/>
    <p:sldId id="740" r:id="rId4"/>
    <p:sldId id="741" r:id="rId5"/>
    <p:sldId id="689" r:id="rId6"/>
    <p:sldId id="742" r:id="rId7"/>
    <p:sldId id="743" r:id="rId8"/>
    <p:sldId id="799" r:id="rId9"/>
    <p:sldId id="800" r:id="rId10"/>
    <p:sldId id="745" r:id="rId11"/>
    <p:sldId id="746" r:id="rId12"/>
    <p:sldId id="801" r:id="rId13"/>
    <p:sldId id="802" r:id="rId14"/>
    <p:sldId id="718" r:id="rId15"/>
    <p:sldId id="692" r:id="rId16"/>
    <p:sldId id="693" r:id="rId17"/>
    <p:sldId id="719" r:id="rId18"/>
    <p:sldId id="694" r:id="rId19"/>
    <p:sldId id="748" r:id="rId20"/>
    <p:sldId id="749" r:id="rId21"/>
    <p:sldId id="764" r:id="rId22"/>
    <p:sldId id="808" r:id="rId23"/>
    <p:sldId id="775" r:id="rId24"/>
    <p:sldId id="803" r:id="rId25"/>
    <p:sldId id="804" r:id="rId26"/>
    <p:sldId id="810" r:id="rId27"/>
    <p:sldId id="805" r:id="rId28"/>
    <p:sldId id="811" r:id="rId29"/>
    <p:sldId id="812" r:id="rId30"/>
    <p:sldId id="813" r:id="rId31"/>
    <p:sldId id="826" r:id="rId32"/>
    <p:sldId id="814" r:id="rId33"/>
    <p:sldId id="815" r:id="rId34"/>
    <p:sldId id="816" r:id="rId35"/>
    <p:sldId id="817" r:id="rId36"/>
    <p:sldId id="779" r:id="rId37"/>
    <p:sldId id="780" r:id="rId38"/>
    <p:sldId id="781" r:id="rId39"/>
    <p:sldId id="782" r:id="rId40"/>
    <p:sldId id="806" r:id="rId41"/>
    <p:sldId id="807" r:id="rId42"/>
    <p:sldId id="778" r:id="rId43"/>
    <p:sldId id="777" r:id="rId44"/>
    <p:sldId id="753" r:id="rId45"/>
    <p:sldId id="762" r:id="rId46"/>
    <p:sldId id="821" r:id="rId47"/>
    <p:sldId id="757" r:id="rId48"/>
    <p:sldId id="758" r:id="rId49"/>
    <p:sldId id="759" r:id="rId50"/>
    <p:sldId id="760" r:id="rId51"/>
    <p:sldId id="761" r:id="rId52"/>
    <p:sldId id="666" r:id="rId53"/>
    <p:sldId id="687" r:id="rId54"/>
    <p:sldId id="663" r:id="rId55"/>
    <p:sldId id="766" r:id="rId56"/>
    <p:sldId id="819" r:id="rId57"/>
    <p:sldId id="767" r:id="rId58"/>
    <p:sldId id="820" r:id="rId59"/>
    <p:sldId id="769" r:id="rId60"/>
    <p:sldId id="785" r:id="rId61"/>
    <p:sldId id="786" r:id="rId62"/>
    <p:sldId id="787" r:id="rId63"/>
    <p:sldId id="789" r:id="rId64"/>
    <p:sldId id="790" r:id="rId65"/>
    <p:sldId id="791" r:id="rId66"/>
    <p:sldId id="792" r:id="rId67"/>
    <p:sldId id="794" r:id="rId68"/>
    <p:sldId id="793" r:id="rId69"/>
    <p:sldId id="795" r:id="rId70"/>
    <p:sldId id="796" r:id="rId71"/>
    <p:sldId id="788" r:id="rId72"/>
    <p:sldId id="688" r:id="rId73"/>
    <p:sldId id="642" r:id="rId74"/>
    <p:sldId id="655" r:id="rId75"/>
    <p:sldId id="643" r:id="rId76"/>
    <p:sldId id="822" r:id="rId77"/>
    <p:sldId id="823" r:id="rId78"/>
    <p:sldId id="825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F946"/>
    <a:srgbClr val="FF3300"/>
    <a:srgbClr val="FFCC00"/>
    <a:srgbClr val="FFFF99"/>
    <a:srgbClr val="CC00CC"/>
    <a:srgbClr val="008000"/>
    <a:srgbClr val="D51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9" autoAdjust="0"/>
    <p:restoredTop sz="94697" autoAdjust="0"/>
  </p:normalViewPr>
  <p:slideViewPr>
    <p:cSldViewPr>
      <p:cViewPr varScale="1">
        <p:scale>
          <a:sx n="73" d="100"/>
          <a:sy n="73" d="100"/>
        </p:scale>
        <p:origin x="3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5D2C8-68F2-4368-9FF2-71D715CE5C4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708B96-6C45-4ABD-98FD-3258702C8E60}">
      <dgm:prSet phldrT="[Text]"/>
      <dgm:spPr/>
      <dgm:t>
        <a:bodyPr/>
        <a:lstStyle/>
        <a:p>
          <a:r>
            <a:rPr lang="en-US" b="1" spc="600" dirty="0" smtClean="0"/>
            <a:t>List of Genes</a:t>
          </a:r>
          <a:endParaRPr lang="en-US" b="1" spc="600" dirty="0"/>
        </a:p>
      </dgm:t>
    </dgm:pt>
    <dgm:pt modelId="{76A80B6D-273A-4C13-A916-16854D67B287}" type="parTrans" cxnId="{D82A41A6-EBA6-4D31-898E-0E29DFB7BE7F}">
      <dgm:prSet/>
      <dgm:spPr/>
      <dgm:t>
        <a:bodyPr/>
        <a:lstStyle/>
        <a:p>
          <a:endParaRPr lang="en-US"/>
        </a:p>
      </dgm:t>
    </dgm:pt>
    <dgm:pt modelId="{FCCEF27E-DBF5-4C78-9441-30E197264681}" type="sibTrans" cxnId="{D82A41A6-EBA6-4D31-898E-0E29DFB7BE7F}">
      <dgm:prSet/>
      <dgm:spPr/>
      <dgm:t>
        <a:bodyPr/>
        <a:lstStyle/>
        <a:p>
          <a:endParaRPr lang="en-US"/>
        </a:p>
      </dgm:t>
    </dgm:pt>
    <dgm:pt modelId="{09DF6F12-473E-4AFF-ABF6-F2B09B31F0BD}">
      <dgm:prSet phldrT="[Text]"/>
      <dgm:spPr/>
      <dgm:t>
        <a:bodyPr/>
        <a:lstStyle/>
        <a:p>
          <a:r>
            <a:rPr lang="en-US" b="1" dirty="0" smtClean="0"/>
            <a:t>Protein-Protein Interaction Database</a:t>
          </a:r>
          <a:endParaRPr lang="en-US" b="1" dirty="0"/>
        </a:p>
      </dgm:t>
    </dgm:pt>
    <dgm:pt modelId="{50F33040-E19B-4A37-8EFF-C73AA4679FE9}" type="parTrans" cxnId="{B9A55BF1-27F3-424C-A924-EC30981CC1AD}">
      <dgm:prSet/>
      <dgm:spPr/>
      <dgm:t>
        <a:bodyPr/>
        <a:lstStyle/>
        <a:p>
          <a:endParaRPr lang="en-US"/>
        </a:p>
      </dgm:t>
    </dgm:pt>
    <dgm:pt modelId="{45CA91E1-C303-4941-BACA-E9F4C61F01E7}" type="sibTrans" cxnId="{B9A55BF1-27F3-424C-A924-EC30981CC1AD}">
      <dgm:prSet/>
      <dgm:spPr/>
      <dgm:t>
        <a:bodyPr/>
        <a:lstStyle/>
        <a:p>
          <a:endParaRPr lang="en-US"/>
        </a:p>
      </dgm:t>
    </dgm:pt>
    <dgm:pt modelId="{235FCEFA-5B28-4D20-95D2-3760A54C33F8}">
      <dgm:prSet phldrT="[Text]"/>
      <dgm:spPr/>
      <dgm:t>
        <a:bodyPr/>
        <a:lstStyle/>
        <a:p>
          <a:r>
            <a:rPr lang="en-US" b="1" spc="600" dirty="0" smtClean="0"/>
            <a:t>Pathway Map</a:t>
          </a:r>
          <a:endParaRPr lang="en-US" b="1" spc="600" dirty="0"/>
        </a:p>
      </dgm:t>
    </dgm:pt>
    <dgm:pt modelId="{46DA87A5-9FFD-4294-8D86-A9FC1729419C}" type="parTrans" cxnId="{4EA01678-0D22-4338-B503-CE5A7D17295F}">
      <dgm:prSet/>
      <dgm:spPr/>
      <dgm:t>
        <a:bodyPr/>
        <a:lstStyle/>
        <a:p>
          <a:endParaRPr lang="en-US"/>
        </a:p>
      </dgm:t>
    </dgm:pt>
    <dgm:pt modelId="{1712D04B-729A-4552-9119-D06746D7F3A6}" type="sibTrans" cxnId="{4EA01678-0D22-4338-B503-CE5A7D17295F}">
      <dgm:prSet/>
      <dgm:spPr/>
      <dgm:t>
        <a:bodyPr/>
        <a:lstStyle/>
        <a:p>
          <a:endParaRPr lang="en-US"/>
        </a:p>
      </dgm:t>
    </dgm:pt>
    <dgm:pt modelId="{73CA4808-8E57-46C1-8067-3058320D9846}" type="pres">
      <dgm:prSet presAssocID="{A3C5D2C8-68F2-4368-9FF2-71D715CE5C4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8F17121-E508-442C-B4F0-6062FBC2C81C}" type="pres">
      <dgm:prSet presAssocID="{E4708B96-6C45-4ABD-98FD-3258702C8E60}" presName="Accent1" presStyleCnt="0"/>
      <dgm:spPr/>
    </dgm:pt>
    <dgm:pt modelId="{53108D46-1B59-4077-988B-6B8EDA307683}" type="pres">
      <dgm:prSet presAssocID="{E4708B96-6C45-4ABD-98FD-3258702C8E60}" presName="Accent" presStyleLbl="node1" presStyleIdx="0" presStyleCnt="3"/>
      <dgm:spPr>
        <a:solidFill>
          <a:srgbClr val="FFFF00"/>
        </a:solidFill>
      </dgm:spPr>
    </dgm:pt>
    <dgm:pt modelId="{179D29C9-C957-465A-A0F9-E014D399C54D}" type="pres">
      <dgm:prSet presAssocID="{E4708B96-6C45-4ABD-98FD-3258702C8E6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AAB9B-7B99-4AD8-B9B5-BEAF5096C198}" type="pres">
      <dgm:prSet presAssocID="{09DF6F12-473E-4AFF-ABF6-F2B09B31F0BD}" presName="Accent2" presStyleCnt="0"/>
      <dgm:spPr/>
    </dgm:pt>
    <dgm:pt modelId="{9145019C-02BC-4CBE-B463-05BC05EE18BE}" type="pres">
      <dgm:prSet presAssocID="{09DF6F12-473E-4AFF-ABF6-F2B09B31F0BD}" presName="Accent" presStyleLbl="node1" presStyleIdx="1" presStyleCnt="3"/>
      <dgm:spPr>
        <a:solidFill>
          <a:srgbClr val="07F946"/>
        </a:solidFill>
      </dgm:spPr>
    </dgm:pt>
    <dgm:pt modelId="{A3139C3A-C7E8-465C-BB56-BA11E337FBE3}" type="pres">
      <dgm:prSet presAssocID="{09DF6F12-473E-4AFF-ABF6-F2B09B31F0B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05471-BCF4-41D7-B740-2AECA85F74DC}" type="pres">
      <dgm:prSet presAssocID="{235FCEFA-5B28-4D20-95D2-3760A54C33F8}" presName="Accent3" presStyleCnt="0"/>
      <dgm:spPr/>
    </dgm:pt>
    <dgm:pt modelId="{5526A2D4-B9EF-448E-8B3E-A14AC898251C}" type="pres">
      <dgm:prSet presAssocID="{235FCEFA-5B28-4D20-95D2-3760A54C33F8}" presName="Accent" presStyleLbl="node1" presStyleIdx="2" presStyleCnt="3"/>
      <dgm:spPr>
        <a:solidFill>
          <a:srgbClr val="FF0000"/>
        </a:solidFill>
      </dgm:spPr>
    </dgm:pt>
    <dgm:pt modelId="{0E29B39B-27C9-4591-92FD-518A4D097636}" type="pres">
      <dgm:prSet presAssocID="{235FCEFA-5B28-4D20-95D2-3760A54C33F8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A01678-0D22-4338-B503-CE5A7D17295F}" srcId="{A3C5D2C8-68F2-4368-9FF2-71D715CE5C4C}" destId="{235FCEFA-5B28-4D20-95D2-3760A54C33F8}" srcOrd="2" destOrd="0" parTransId="{46DA87A5-9FFD-4294-8D86-A9FC1729419C}" sibTransId="{1712D04B-729A-4552-9119-D06746D7F3A6}"/>
    <dgm:cxn modelId="{B9A55BF1-27F3-424C-A924-EC30981CC1AD}" srcId="{A3C5D2C8-68F2-4368-9FF2-71D715CE5C4C}" destId="{09DF6F12-473E-4AFF-ABF6-F2B09B31F0BD}" srcOrd="1" destOrd="0" parTransId="{50F33040-E19B-4A37-8EFF-C73AA4679FE9}" sibTransId="{45CA91E1-C303-4941-BACA-E9F4C61F01E7}"/>
    <dgm:cxn modelId="{68626A17-420C-4829-A0E9-6B4BAEA3C361}" type="presOf" srcId="{A3C5D2C8-68F2-4368-9FF2-71D715CE5C4C}" destId="{73CA4808-8E57-46C1-8067-3058320D9846}" srcOrd="0" destOrd="0" presId="urn:microsoft.com/office/officeart/2009/layout/CircleArrowProcess"/>
    <dgm:cxn modelId="{58F4F0E1-ECE2-432A-865F-B45A79696378}" type="presOf" srcId="{09DF6F12-473E-4AFF-ABF6-F2B09B31F0BD}" destId="{A3139C3A-C7E8-465C-BB56-BA11E337FBE3}" srcOrd="0" destOrd="0" presId="urn:microsoft.com/office/officeart/2009/layout/CircleArrowProcess"/>
    <dgm:cxn modelId="{D82A41A6-EBA6-4D31-898E-0E29DFB7BE7F}" srcId="{A3C5D2C8-68F2-4368-9FF2-71D715CE5C4C}" destId="{E4708B96-6C45-4ABD-98FD-3258702C8E60}" srcOrd="0" destOrd="0" parTransId="{76A80B6D-273A-4C13-A916-16854D67B287}" sibTransId="{FCCEF27E-DBF5-4C78-9441-30E197264681}"/>
    <dgm:cxn modelId="{E66B9F26-166D-41C0-B9C3-F0118611F610}" type="presOf" srcId="{E4708B96-6C45-4ABD-98FD-3258702C8E60}" destId="{179D29C9-C957-465A-A0F9-E014D399C54D}" srcOrd="0" destOrd="0" presId="urn:microsoft.com/office/officeart/2009/layout/CircleArrowProcess"/>
    <dgm:cxn modelId="{BE191072-1678-4AFB-9251-0DA7B2AF4A87}" type="presOf" srcId="{235FCEFA-5B28-4D20-95D2-3760A54C33F8}" destId="{0E29B39B-27C9-4591-92FD-518A4D097636}" srcOrd="0" destOrd="0" presId="urn:microsoft.com/office/officeart/2009/layout/CircleArrowProcess"/>
    <dgm:cxn modelId="{8849C25C-E20C-40F5-9D31-851695B435CA}" type="presParOf" srcId="{73CA4808-8E57-46C1-8067-3058320D9846}" destId="{C8F17121-E508-442C-B4F0-6062FBC2C81C}" srcOrd="0" destOrd="0" presId="urn:microsoft.com/office/officeart/2009/layout/CircleArrowProcess"/>
    <dgm:cxn modelId="{37259139-C0BF-4A59-8D34-C8C68D8813B4}" type="presParOf" srcId="{C8F17121-E508-442C-B4F0-6062FBC2C81C}" destId="{53108D46-1B59-4077-988B-6B8EDA307683}" srcOrd="0" destOrd="0" presId="urn:microsoft.com/office/officeart/2009/layout/CircleArrowProcess"/>
    <dgm:cxn modelId="{737ACDE4-2CF8-44A3-8E1A-3DC56DF170E9}" type="presParOf" srcId="{73CA4808-8E57-46C1-8067-3058320D9846}" destId="{179D29C9-C957-465A-A0F9-E014D399C54D}" srcOrd="1" destOrd="0" presId="urn:microsoft.com/office/officeart/2009/layout/CircleArrowProcess"/>
    <dgm:cxn modelId="{6F253AD6-4425-41FC-9531-0785839D04FD}" type="presParOf" srcId="{73CA4808-8E57-46C1-8067-3058320D9846}" destId="{044AAB9B-7B99-4AD8-B9B5-BEAF5096C198}" srcOrd="2" destOrd="0" presId="urn:microsoft.com/office/officeart/2009/layout/CircleArrowProcess"/>
    <dgm:cxn modelId="{E7BF102A-31DC-4EB2-AFF4-79419EF2B527}" type="presParOf" srcId="{044AAB9B-7B99-4AD8-B9B5-BEAF5096C198}" destId="{9145019C-02BC-4CBE-B463-05BC05EE18BE}" srcOrd="0" destOrd="0" presId="urn:microsoft.com/office/officeart/2009/layout/CircleArrowProcess"/>
    <dgm:cxn modelId="{934E5C09-9687-4FAC-803B-66BA45C7AD60}" type="presParOf" srcId="{73CA4808-8E57-46C1-8067-3058320D9846}" destId="{A3139C3A-C7E8-465C-BB56-BA11E337FBE3}" srcOrd="3" destOrd="0" presId="urn:microsoft.com/office/officeart/2009/layout/CircleArrowProcess"/>
    <dgm:cxn modelId="{E714AC5A-C557-4A15-9D64-636952E01BBD}" type="presParOf" srcId="{73CA4808-8E57-46C1-8067-3058320D9846}" destId="{E5C05471-BCF4-41D7-B740-2AECA85F74DC}" srcOrd="4" destOrd="0" presId="urn:microsoft.com/office/officeart/2009/layout/CircleArrowProcess"/>
    <dgm:cxn modelId="{BD5BAB8A-674F-498D-B061-F261E68BFD9B}" type="presParOf" srcId="{E5C05471-BCF4-41D7-B740-2AECA85F74DC}" destId="{5526A2D4-B9EF-448E-8B3E-A14AC898251C}" srcOrd="0" destOrd="0" presId="urn:microsoft.com/office/officeart/2009/layout/CircleArrowProcess"/>
    <dgm:cxn modelId="{A44A46FE-150E-4922-A4DA-24D23D5CDC9B}" type="presParOf" srcId="{73CA4808-8E57-46C1-8067-3058320D9846}" destId="{0E29B39B-27C9-4591-92FD-518A4D09763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431F2-C71F-4D41-9989-C50C337A6D30}" type="doc">
      <dgm:prSet loTypeId="urn:microsoft.com/office/officeart/2005/8/layout/vList2" loCatId="list" qsTypeId="urn:microsoft.com/office/officeart/2005/8/quickstyle/3d1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E6A6C28-7C65-47CA-8D9E-1FD5D61B17D0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NCBI</a:t>
          </a:r>
          <a:endParaRPr lang="en-US" dirty="0">
            <a:solidFill>
              <a:schemeClr val="tx2"/>
            </a:solidFill>
          </a:endParaRPr>
        </a:p>
      </dgm:t>
    </dgm:pt>
    <dgm:pt modelId="{30CE5EA4-8264-492A-95F9-6A580D364968}" type="parTrans" cxnId="{D6BCB555-FF13-428D-A83C-7357232BBB84}">
      <dgm:prSet/>
      <dgm:spPr/>
      <dgm:t>
        <a:bodyPr/>
        <a:lstStyle/>
        <a:p>
          <a:endParaRPr lang="en-US"/>
        </a:p>
      </dgm:t>
    </dgm:pt>
    <dgm:pt modelId="{40A27E6B-C509-4847-BB7E-4D45F9F2B91E}" type="sibTrans" cxnId="{D6BCB555-FF13-428D-A83C-7357232BBB84}">
      <dgm:prSet/>
      <dgm:spPr/>
      <dgm:t>
        <a:bodyPr/>
        <a:lstStyle/>
        <a:p>
          <a:endParaRPr lang="en-US"/>
        </a:p>
      </dgm:t>
    </dgm:pt>
    <dgm:pt modelId="{B7717C25-2CCB-4AB2-81A8-12B07927FD06}">
      <dgm:prSet phldrT="[Text]"/>
      <dgm:spPr/>
      <dgm:t>
        <a:bodyPr/>
        <a:lstStyle/>
        <a:p>
          <a:r>
            <a:rPr lang="en-US" dirty="0" smtClean="0"/>
            <a:t>Gene Expression Omnibus (GEO)</a:t>
          </a:r>
          <a:endParaRPr lang="en-US" dirty="0"/>
        </a:p>
      </dgm:t>
    </dgm:pt>
    <dgm:pt modelId="{1B54A346-DA37-4089-BF96-AF3012D2E218}" type="parTrans" cxnId="{8F37042D-4892-4FE2-BB85-BCBADB0F202D}">
      <dgm:prSet/>
      <dgm:spPr/>
      <dgm:t>
        <a:bodyPr/>
        <a:lstStyle/>
        <a:p>
          <a:endParaRPr lang="en-US"/>
        </a:p>
      </dgm:t>
    </dgm:pt>
    <dgm:pt modelId="{E3ADB03E-B183-4850-AF69-D0BE1C969E6F}" type="sibTrans" cxnId="{8F37042D-4892-4FE2-BB85-BCBADB0F202D}">
      <dgm:prSet/>
      <dgm:spPr/>
      <dgm:t>
        <a:bodyPr/>
        <a:lstStyle/>
        <a:p>
          <a:endParaRPr lang="en-US"/>
        </a:p>
      </dgm:t>
    </dgm:pt>
    <dgm:pt modelId="{9B877037-9995-4D9A-8082-ACFE0AA5B0C1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EBI</a:t>
          </a:r>
          <a:endParaRPr lang="en-US" dirty="0">
            <a:solidFill>
              <a:schemeClr val="tx2"/>
            </a:solidFill>
          </a:endParaRPr>
        </a:p>
      </dgm:t>
    </dgm:pt>
    <dgm:pt modelId="{D4720EE7-D96E-4012-8C4A-294EB4F222B7}" type="parTrans" cxnId="{D4E8F344-91EF-4AF6-AE65-297FB150DF94}">
      <dgm:prSet/>
      <dgm:spPr/>
      <dgm:t>
        <a:bodyPr/>
        <a:lstStyle/>
        <a:p>
          <a:endParaRPr lang="en-US"/>
        </a:p>
      </dgm:t>
    </dgm:pt>
    <dgm:pt modelId="{52E50BEA-00FE-41F3-916B-075033168096}" type="sibTrans" cxnId="{D4E8F344-91EF-4AF6-AE65-297FB150DF94}">
      <dgm:prSet/>
      <dgm:spPr/>
      <dgm:t>
        <a:bodyPr/>
        <a:lstStyle/>
        <a:p>
          <a:endParaRPr lang="en-US"/>
        </a:p>
      </dgm:t>
    </dgm:pt>
    <dgm:pt modelId="{A7A8EB2D-8D18-436D-90DB-A1D991D15BED}">
      <dgm:prSet phldrT="[Text]"/>
      <dgm:spPr/>
      <dgm:t>
        <a:bodyPr/>
        <a:lstStyle/>
        <a:p>
          <a:r>
            <a:rPr lang="en-US" dirty="0" err="1" smtClean="0"/>
            <a:t>ArrayExpress</a:t>
          </a:r>
          <a:endParaRPr lang="en-US" dirty="0"/>
        </a:p>
      </dgm:t>
    </dgm:pt>
    <dgm:pt modelId="{4C611435-2773-48ED-92A3-C4974E25778B}" type="parTrans" cxnId="{17AE5967-6E14-440A-8D8D-4A3ACB047AD7}">
      <dgm:prSet/>
      <dgm:spPr/>
      <dgm:t>
        <a:bodyPr/>
        <a:lstStyle/>
        <a:p>
          <a:endParaRPr lang="en-US"/>
        </a:p>
      </dgm:t>
    </dgm:pt>
    <dgm:pt modelId="{7D61F735-0C10-403C-B121-6AC660E803AC}" type="sibTrans" cxnId="{17AE5967-6E14-440A-8D8D-4A3ACB047AD7}">
      <dgm:prSet/>
      <dgm:spPr/>
      <dgm:t>
        <a:bodyPr/>
        <a:lstStyle/>
        <a:p>
          <a:endParaRPr lang="en-US"/>
        </a:p>
      </dgm:t>
    </dgm:pt>
    <dgm:pt modelId="{B5ABFD0A-DB3C-4D4F-8056-A7FC1DB38D4C}" type="pres">
      <dgm:prSet presAssocID="{3F1431F2-C71F-4D41-9989-C50C337A6D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B8B612-95F3-404F-A6A6-1CCFFEDA255C}" type="pres">
      <dgm:prSet presAssocID="{8E6A6C28-7C65-47CA-8D9E-1FD5D61B17D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F3F83-EFD5-4E49-81A1-51F130EF8DA0}" type="pres">
      <dgm:prSet presAssocID="{8E6A6C28-7C65-47CA-8D9E-1FD5D61B17D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0E622-B4E3-4B3B-9F3F-C24DF74E6824}" type="pres">
      <dgm:prSet presAssocID="{9B877037-9995-4D9A-8082-ACFE0AA5B0C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02ACB-1C21-44D3-81DA-53C8F7582441}" type="pres">
      <dgm:prSet presAssocID="{9B877037-9995-4D9A-8082-ACFE0AA5B0C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AE5967-6E14-440A-8D8D-4A3ACB047AD7}" srcId="{9B877037-9995-4D9A-8082-ACFE0AA5B0C1}" destId="{A7A8EB2D-8D18-436D-90DB-A1D991D15BED}" srcOrd="0" destOrd="0" parTransId="{4C611435-2773-48ED-92A3-C4974E25778B}" sibTransId="{7D61F735-0C10-403C-B121-6AC660E803AC}"/>
    <dgm:cxn modelId="{DD25A59A-FA84-467D-96E8-087651938201}" type="presOf" srcId="{8E6A6C28-7C65-47CA-8D9E-1FD5D61B17D0}" destId="{6CB8B612-95F3-404F-A6A6-1CCFFEDA255C}" srcOrd="0" destOrd="0" presId="urn:microsoft.com/office/officeart/2005/8/layout/vList2"/>
    <dgm:cxn modelId="{F99E1415-B0B5-470A-8C48-BF83F1310FC5}" type="presOf" srcId="{3F1431F2-C71F-4D41-9989-C50C337A6D30}" destId="{B5ABFD0A-DB3C-4D4F-8056-A7FC1DB38D4C}" srcOrd="0" destOrd="0" presId="urn:microsoft.com/office/officeart/2005/8/layout/vList2"/>
    <dgm:cxn modelId="{D6BCB555-FF13-428D-A83C-7357232BBB84}" srcId="{3F1431F2-C71F-4D41-9989-C50C337A6D30}" destId="{8E6A6C28-7C65-47CA-8D9E-1FD5D61B17D0}" srcOrd="0" destOrd="0" parTransId="{30CE5EA4-8264-492A-95F9-6A580D364968}" sibTransId="{40A27E6B-C509-4847-BB7E-4D45F9F2B91E}"/>
    <dgm:cxn modelId="{60B81CBF-27C5-47AE-A9BB-F5EA69CDDED5}" type="presOf" srcId="{9B877037-9995-4D9A-8082-ACFE0AA5B0C1}" destId="{ED10E622-B4E3-4B3B-9F3F-C24DF74E6824}" srcOrd="0" destOrd="0" presId="urn:microsoft.com/office/officeart/2005/8/layout/vList2"/>
    <dgm:cxn modelId="{D4E8F344-91EF-4AF6-AE65-297FB150DF94}" srcId="{3F1431F2-C71F-4D41-9989-C50C337A6D30}" destId="{9B877037-9995-4D9A-8082-ACFE0AA5B0C1}" srcOrd="1" destOrd="0" parTransId="{D4720EE7-D96E-4012-8C4A-294EB4F222B7}" sibTransId="{52E50BEA-00FE-41F3-916B-075033168096}"/>
    <dgm:cxn modelId="{DA918786-4460-41B6-B374-80EB117BFB5C}" type="presOf" srcId="{A7A8EB2D-8D18-436D-90DB-A1D991D15BED}" destId="{EDA02ACB-1C21-44D3-81DA-53C8F7582441}" srcOrd="0" destOrd="0" presId="urn:microsoft.com/office/officeart/2005/8/layout/vList2"/>
    <dgm:cxn modelId="{394286A5-AED7-48AF-942D-71C89A98992D}" type="presOf" srcId="{B7717C25-2CCB-4AB2-81A8-12B07927FD06}" destId="{932F3F83-EFD5-4E49-81A1-51F130EF8DA0}" srcOrd="0" destOrd="0" presId="urn:microsoft.com/office/officeart/2005/8/layout/vList2"/>
    <dgm:cxn modelId="{8F37042D-4892-4FE2-BB85-BCBADB0F202D}" srcId="{8E6A6C28-7C65-47CA-8D9E-1FD5D61B17D0}" destId="{B7717C25-2CCB-4AB2-81A8-12B07927FD06}" srcOrd="0" destOrd="0" parTransId="{1B54A346-DA37-4089-BF96-AF3012D2E218}" sibTransId="{E3ADB03E-B183-4850-AF69-D0BE1C969E6F}"/>
    <dgm:cxn modelId="{9AE1C8D5-EB16-4868-9060-782BDB086269}" type="presParOf" srcId="{B5ABFD0A-DB3C-4D4F-8056-A7FC1DB38D4C}" destId="{6CB8B612-95F3-404F-A6A6-1CCFFEDA255C}" srcOrd="0" destOrd="0" presId="urn:microsoft.com/office/officeart/2005/8/layout/vList2"/>
    <dgm:cxn modelId="{7D03E5F0-71B3-45E2-88FF-395768B12B85}" type="presParOf" srcId="{B5ABFD0A-DB3C-4D4F-8056-A7FC1DB38D4C}" destId="{932F3F83-EFD5-4E49-81A1-51F130EF8DA0}" srcOrd="1" destOrd="0" presId="urn:microsoft.com/office/officeart/2005/8/layout/vList2"/>
    <dgm:cxn modelId="{7A3F19E4-80EB-41CB-A591-713A6E74FEC0}" type="presParOf" srcId="{B5ABFD0A-DB3C-4D4F-8056-A7FC1DB38D4C}" destId="{ED10E622-B4E3-4B3B-9F3F-C24DF74E6824}" srcOrd="2" destOrd="0" presId="urn:microsoft.com/office/officeart/2005/8/layout/vList2"/>
    <dgm:cxn modelId="{B4DF37A9-5256-40D1-BC33-FCDA43FF3A6D}" type="presParOf" srcId="{B5ABFD0A-DB3C-4D4F-8056-A7FC1DB38D4C}" destId="{EDA02ACB-1C21-44D3-81DA-53C8F75824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8A978F-8F60-4F97-A1A6-5682212F332B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EF9488-C3C5-4339-BB58-4299CD556B5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E11E685-5E7E-432A-A791-BF2A9A1CD841}" type="parTrans" cxnId="{DF5CA7D2-32B6-41A4-96DB-B7A0F1B428BA}">
      <dgm:prSet/>
      <dgm:spPr/>
      <dgm:t>
        <a:bodyPr/>
        <a:lstStyle/>
        <a:p>
          <a:endParaRPr lang="en-US"/>
        </a:p>
      </dgm:t>
    </dgm:pt>
    <dgm:pt modelId="{C74831F9-2F27-4E9E-BBA2-F44696DD9BE5}" type="sibTrans" cxnId="{DF5CA7D2-32B6-41A4-96DB-B7A0F1B428BA}">
      <dgm:prSet/>
      <dgm:spPr/>
      <dgm:t>
        <a:bodyPr/>
        <a:lstStyle/>
        <a:p>
          <a:endParaRPr lang="en-US"/>
        </a:p>
      </dgm:t>
    </dgm:pt>
    <dgm:pt modelId="{64C11DFB-9DAE-40DF-B76C-9F57CEFFAE26}">
      <dgm:prSet phldrT="[Text]" custT="1"/>
      <dgm:spPr>
        <a:solidFill>
          <a:schemeClr val="tx2"/>
        </a:solidFill>
      </dgm:spPr>
      <dgm:t>
        <a:bodyPr/>
        <a:lstStyle/>
        <a:p>
          <a:pPr algn="l"/>
          <a:r>
            <a:rPr lang="en-US" sz="2000" dirty="0" smtClean="0">
              <a:solidFill>
                <a:schemeClr val="bg1"/>
              </a:solidFill>
            </a:rPr>
            <a:t>	         </a:t>
          </a:r>
          <a:r>
            <a:rPr lang="en-US" sz="2400" u="sng" dirty="0" smtClean="0">
              <a:solidFill>
                <a:srgbClr val="FF0000"/>
              </a:solidFill>
            </a:rPr>
            <a:t>Control</a:t>
          </a:r>
        </a:p>
        <a:p>
          <a:pPr algn="ctr"/>
          <a:r>
            <a:rPr lang="en-US" sz="2000" dirty="0" smtClean="0">
              <a:solidFill>
                <a:schemeClr val="bg1"/>
              </a:solidFill>
            </a:rPr>
            <a:t> A549 cell </a:t>
          </a:r>
        </a:p>
        <a:p>
          <a:pPr algn="ctr"/>
          <a:r>
            <a:rPr lang="en-US" sz="2000" dirty="0" smtClean="0">
              <a:solidFill>
                <a:schemeClr val="bg1"/>
              </a:solidFill>
            </a:rPr>
            <a:t>+</a:t>
          </a:r>
        </a:p>
        <a:p>
          <a:pPr algn="ctr"/>
          <a:r>
            <a:rPr lang="en-US" sz="2000" dirty="0" smtClean="0">
              <a:solidFill>
                <a:schemeClr val="bg1"/>
              </a:solidFill>
            </a:rPr>
            <a:t>Ethanol (</a:t>
          </a:r>
          <a:r>
            <a:rPr lang="en-US" sz="2000" dirty="0" smtClean="0">
              <a:solidFill>
                <a:schemeClr val="bg1"/>
              </a:solidFill>
              <a:latin typeface="+mn-lt"/>
            </a:rPr>
            <a:t>25</a:t>
          </a:r>
          <a:r>
            <a:rPr lang="en-US" sz="2000" dirty="0" smtClean="0">
              <a:solidFill>
                <a:schemeClr val="bg1"/>
              </a:solidFill>
              <a:latin typeface="Symbol" pitchFamily="18" charset="2"/>
            </a:rPr>
            <a:t>m</a:t>
          </a:r>
          <a:r>
            <a:rPr lang="en-US" sz="2000" dirty="0" smtClean="0">
              <a:solidFill>
                <a:schemeClr val="bg1"/>
              </a:solidFill>
              <a:latin typeface="+mn-lt"/>
            </a:rPr>
            <a:t>mol/L) 48 hr</a:t>
          </a:r>
          <a:endParaRPr lang="en-US" sz="2000" dirty="0">
            <a:solidFill>
              <a:schemeClr val="bg1"/>
            </a:solidFill>
          </a:endParaRPr>
        </a:p>
      </dgm:t>
    </dgm:pt>
    <dgm:pt modelId="{C9BF298F-DC49-401C-8176-17BC17426E85}" type="parTrans" cxnId="{B9278A5D-5370-4311-93F6-430F65124E42}">
      <dgm:prSet/>
      <dgm:spPr/>
      <dgm:t>
        <a:bodyPr/>
        <a:lstStyle/>
        <a:p>
          <a:endParaRPr lang="en-US"/>
        </a:p>
      </dgm:t>
    </dgm:pt>
    <dgm:pt modelId="{6A8FC55B-C8DA-4344-8E21-3B96F8219AED}" type="sibTrans" cxnId="{B9278A5D-5370-4311-93F6-430F65124E42}">
      <dgm:prSet/>
      <dgm:spPr/>
      <dgm:t>
        <a:bodyPr/>
        <a:lstStyle/>
        <a:p>
          <a:endParaRPr lang="en-US"/>
        </a:p>
      </dgm:t>
    </dgm:pt>
    <dgm:pt modelId="{3CCEA85F-92D7-47DC-8218-66B29A572B9D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sz="2400" u="sng" dirty="0" smtClean="0">
              <a:solidFill>
                <a:srgbClr val="FF0000"/>
              </a:solidFill>
            </a:rPr>
            <a:t>Treated</a:t>
          </a:r>
        </a:p>
        <a:p>
          <a:r>
            <a:rPr lang="en-US" sz="2000" dirty="0" smtClean="0">
              <a:solidFill>
                <a:schemeClr val="bg1"/>
              </a:solidFill>
            </a:rPr>
            <a:t>A549 cell </a:t>
          </a:r>
        </a:p>
        <a:p>
          <a:r>
            <a:rPr lang="en-US" sz="2000" dirty="0" smtClean="0">
              <a:solidFill>
                <a:schemeClr val="bg1"/>
              </a:solidFill>
            </a:rPr>
            <a:t>+</a:t>
          </a:r>
        </a:p>
        <a:p>
          <a:r>
            <a:rPr lang="en-US" sz="2000" dirty="0" err="1" smtClean="0">
              <a:solidFill>
                <a:schemeClr val="bg1"/>
              </a:solidFill>
            </a:rPr>
            <a:t>Resveratrol</a:t>
          </a:r>
          <a:r>
            <a:rPr lang="en-US" sz="2000" dirty="0" smtClean="0">
              <a:solidFill>
                <a:schemeClr val="bg1"/>
              </a:solidFill>
            </a:rPr>
            <a:t> (25</a:t>
          </a:r>
          <a:r>
            <a:rPr lang="en-US" sz="2000" dirty="0" smtClean="0">
              <a:solidFill>
                <a:schemeClr val="bg1"/>
              </a:solidFill>
              <a:latin typeface="Symbol" pitchFamily="18" charset="2"/>
            </a:rPr>
            <a:t>m</a:t>
          </a:r>
          <a:r>
            <a:rPr lang="en-US" sz="2000" dirty="0" smtClean="0">
              <a:solidFill>
                <a:schemeClr val="bg1"/>
              </a:solidFill>
              <a:latin typeface="+mn-lt"/>
            </a:rPr>
            <a:t>mol/L) 48 hr</a:t>
          </a:r>
          <a:endParaRPr lang="en-US" sz="2000" dirty="0">
            <a:solidFill>
              <a:schemeClr val="bg1"/>
            </a:solidFill>
          </a:endParaRPr>
        </a:p>
      </dgm:t>
    </dgm:pt>
    <dgm:pt modelId="{10B085D1-6A1D-4D6D-A6A7-96D7DE7EB694}" type="parTrans" cxnId="{57E02623-5B36-4C99-887A-4A096972196B}">
      <dgm:prSet/>
      <dgm:spPr/>
      <dgm:t>
        <a:bodyPr/>
        <a:lstStyle/>
        <a:p>
          <a:endParaRPr lang="en-US"/>
        </a:p>
      </dgm:t>
    </dgm:pt>
    <dgm:pt modelId="{A2A9F33F-3975-4FE4-ACCE-279206DC3F33}" type="sibTrans" cxnId="{57E02623-5B36-4C99-887A-4A096972196B}">
      <dgm:prSet/>
      <dgm:spPr/>
      <dgm:t>
        <a:bodyPr/>
        <a:lstStyle/>
        <a:p>
          <a:endParaRPr lang="en-US"/>
        </a:p>
      </dgm:t>
    </dgm:pt>
    <dgm:pt modelId="{77DFC0A5-A36B-4032-B0BF-6CC84D60E2AA}" type="pres">
      <dgm:prSet presAssocID="{A28A978F-8F60-4F97-A1A6-5682212F332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1E25487-DB98-49D5-94DD-C444CB14E3DE}" type="pres">
      <dgm:prSet presAssocID="{4EEF9488-C3C5-4339-BB58-4299CD556B5B}" presName="vertOne" presStyleCnt="0"/>
      <dgm:spPr/>
    </dgm:pt>
    <dgm:pt modelId="{2F76AE50-0F89-46BD-BC87-29D13DA43D74}" type="pres">
      <dgm:prSet presAssocID="{4EEF9488-C3C5-4339-BB58-4299CD556B5B}" presName="txOne" presStyleLbl="node0" presStyleIdx="0" presStyleCnt="1" custScaleY="1967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E6AA10-E102-4C42-9074-2AF979843DF0}" type="pres">
      <dgm:prSet presAssocID="{4EEF9488-C3C5-4339-BB58-4299CD556B5B}" presName="parTransOne" presStyleCnt="0"/>
      <dgm:spPr/>
    </dgm:pt>
    <dgm:pt modelId="{46F34679-3B92-4658-9D80-AC3BED36093F}" type="pres">
      <dgm:prSet presAssocID="{4EEF9488-C3C5-4339-BB58-4299CD556B5B}" presName="horzOne" presStyleCnt="0"/>
      <dgm:spPr/>
    </dgm:pt>
    <dgm:pt modelId="{0C59B623-1749-4EFE-866B-AE23A788C6E3}" type="pres">
      <dgm:prSet presAssocID="{64C11DFB-9DAE-40DF-B76C-9F57CEFFAE26}" presName="vertTwo" presStyleCnt="0"/>
      <dgm:spPr/>
    </dgm:pt>
    <dgm:pt modelId="{0F5960D0-6AFD-4DF0-8B02-15B52283230D}" type="pres">
      <dgm:prSet presAssocID="{64C11DFB-9DAE-40DF-B76C-9F57CEFFAE2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B4DB0D-322C-4FB3-A7D7-F57D1D41D2E6}" type="pres">
      <dgm:prSet presAssocID="{64C11DFB-9DAE-40DF-B76C-9F57CEFFAE26}" presName="horzTwo" presStyleCnt="0"/>
      <dgm:spPr/>
    </dgm:pt>
    <dgm:pt modelId="{C7F69C07-9777-4AEE-9143-B5A909B92DCB}" type="pres">
      <dgm:prSet presAssocID="{6A8FC55B-C8DA-4344-8E21-3B96F8219AED}" presName="sibSpaceTwo" presStyleCnt="0"/>
      <dgm:spPr/>
    </dgm:pt>
    <dgm:pt modelId="{898AA4FD-E992-480A-BE9E-7BD640C15686}" type="pres">
      <dgm:prSet presAssocID="{3CCEA85F-92D7-47DC-8218-66B29A572B9D}" presName="vertTwo" presStyleCnt="0"/>
      <dgm:spPr/>
    </dgm:pt>
    <dgm:pt modelId="{2B5380C3-BC65-41D4-B69E-E38AF5382081}" type="pres">
      <dgm:prSet presAssocID="{3CCEA85F-92D7-47DC-8218-66B29A572B9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3A3B72-57FB-4120-BEC7-7318178BADD4}" type="pres">
      <dgm:prSet presAssocID="{3CCEA85F-92D7-47DC-8218-66B29A572B9D}" presName="horzTwo" presStyleCnt="0"/>
      <dgm:spPr/>
    </dgm:pt>
  </dgm:ptLst>
  <dgm:cxnLst>
    <dgm:cxn modelId="{BF51EFE2-2FF9-4B45-9E56-448D12976B9F}" type="presOf" srcId="{4EEF9488-C3C5-4339-BB58-4299CD556B5B}" destId="{2F76AE50-0F89-46BD-BC87-29D13DA43D74}" srcOrd="0" destOrd="0" presId="urn:microsoft.com/office/officeart/2005/8/layout/hierarchy4"/>
    <dgm:cxn modelId="{DF5CA7D2-32B6-41A4-96DB-B7A0F1B428BA}" srcId="{A28A978F-8F60-4F97-A1A6-5682212F332B}" destId="{4EEF9488-C3C5-4339-BB58-4299CD556B5B}" srcOrd="0" destOrd="0" parTransId="{AE11E685-5E7E-432A-A791-BF2A9A1CD841}" sibTransId="{C74831F9-2F27-4E9E-BBA2-F44696DD9BE5}"/>
    <dgm:cxn modelId="{29C987F5-CDAA-4A44-AD65-77666B626FAC}" type="presOf" srcId="{64C11DFB-9DAE-40DF-B76C-9F57CEFFAE26}" destId="{0F5960D0-6AFD-4DF0-8B02-15B52283230D}" srcOrd="0" destOrd="0" presId="urn:microsoft.com/office/officeart/2005/8/layout/hierarchy4"/>
    <dgm:cxn modelId="{51D0FE82-DEC6-4A54-8B77-C9ADCE70B4A2}" type="presOf" srcId="{3CCEA85F-92D7-47DC-8218-66B29A572B9D}" destId="{2B5380C3-BC65-41D4-B69E-E38AF5382081}" srcOrd="0" destOrd="0" presId="urn:microsoft.com/office/officeart/2005/8/layout/hierarchy4"/>
    <dgm:cxn modelId="{57E02623-5B36-4C99-887A-4A096972196B}" srcId="{4EEF9488-C3C5-4339-BB58-4299CD556B5B}" destId="{3CCEA85F-92D7-47DC-8218-66B29A572B9D}" srcOrd="1" destOrd="0" parTransId="{10B085D1-6A1D-4D6D-A6A7-96D7DE7EB694}" sibTransId="{A2A9F33F-3975-4FE4-ACCE-279206DC3F33}"/>
    <dgm:cxn modelId="{F4A9EB92-EA0F-4C81-811F-C2AAC5670C02}" type="presOf" srcId="{A28A978F-8F60-4F97-A1A6-5682212F332B}" destId="{77DFC0A5-A36B-4032-B0BF-6CC84D60E2AA}" srcOrd="0" destOrd="0" presId="urn:microsoft.com/office/officeart/2005/8/layout/hierarchy4"/>
    <dgm:cxn modelId="{B9278A5D-5370-4311-93F6-430F65124E42}" srcId="{4EEF9488-C3C5-4339-BB58-4299CD556B5B}" destId="{64C11DFB-9DAE-40DF-B76C-9F57CEFFAE26}" srcOrd="0" destOrd="0" parTransId="{C9BF298F-DC49-401C-8176-17BC17426E85}" sibTransId="{6A8FC55B-C8DA-4344-8E21-3B96F8219AED}"/>
    <dgm:cxn modelId="{C6FD0FD7-4D7F-4496-A568-01B2DD7DE10D}" type="presParOf" srcId="{77DFC0A5-A36B-4032-B0BF-6CC84D60E2AA}" destId="{11E25487-DB98-49D5-94DD-C444CB14E3DE}" srcOrd="0" destOrd="0" presId="urn:microsoft.com/office/officeart/2005/8/layout/hierarchy4"/>
    <dgm:cxn modelId="{F0894EA5-74AB-4DDF-897F-DD5A1F09C2E7}" type="presParOf" srcId="{11E25487-DB98-49D5-94DD-C444CB14E3DE}" destId="{2F76AE50-0F89-46BD-BC87-29D13DA43D74}" srcOrd="0" destOrd="0" presId="urn:microsoft.com/office/officeart/2005/8/layout/hierarchy4"/>
    <dgm:cxn modelId="{B6C59B62-BCDB-444F-B057-A6ED446C557A}" type="presParOf" srcId="{11E25487-DB98-49D5-94DD-C444CB14E3DE}" destId="{20E6AA10-E102-4C42-9074-2AF979843DF0}" srcOrd="1" destOrd="0" presId="urn:microsoft.com/office/officeart/2005/8/layout/hierarchy4"/>
    <dgm:cxn modelId="{EDC5C31D-B996-4186-91B8-CAFC35F8D8E8}" type="presParOf" srcId="{11E25487-DB98-49D5-94DD-C444CB14E3DE}" destId="{46F34679-3B92-4658-9D80-AC3BED36093F}" srcOrd="2" destOrd="0" presId="urn:microsoft.com/office/officeart/2005/8/layout/hierarchy4"/>
    <dgm:cxn modelId="{1FB54728-B711-44F2-ADB0-F3069A2A8A03}" type="presParOf" srcId="{46F34679-3B92-4658-9D80-AC3BED36093F}" destId="{0C59B623-1749-4EFE-866B-AE23A788C6E3}" srcOrd="0" destOrd="0" presId="urn:microsoft.com/office/officeart/2005/8/layout/hierarchy4"/>
    <dgm:cxn modelId="{771633F4-FFA8-4021-A437-E7A81FF114EE}" type="presParOf" srcId="{0C59B623-1749-4EFE-866B-AE23A788C6E3}" destId="{0F5960D0-6AFD-4DF0-8B02-15B52283230D}" srcOrd="0" destOrd="0" presId="urn:microsoft.com/office/officeart/2005/8/layout/hierarchy4"/>
    <dgm:cxn modelId="{DD01EDD5-2405-48DC-B0B3-4D40ED4BC720}" type="presParOf" srcId="{0C59B623-1749-4EFE-866B-AE23A788C6E3}" destId="{A0B4DB0D-322C-4FB3-A7D7-F57D1D41D2E6}" srcOrd="1" destOrd="0" presId="urn:microsoft.com/office/officeart/2005/8/layout/hierarchy4"/>
    <dgm:cxn modelId="{16EAA137-D755-4565-B953-FBA6B42C6924}" type="presParOf" srcId="{46F34679-3B92-4658-9D80-AC3BED36093F}" destId="{C7F69C07-9777-4AEE-9143-B5A909B92DCB}" srcOrd="1" destOrd="0" presId="urn:microsoft.com/office/officeart/2005/8/layout/hierarchy4"/>
    <dgm:cxn modelId="{7EA0B047-A9F4-4DF8-B972-DA1B1FF8D0A8}" type="presParOf" srcId="{46F34679-3B92-4658-9D80-AC3BED36093F}" destId="{898AA4FD-E992-480A-BE9E-7BD640C15686}" srcOrd="2" destOrd="0" presId="urn:microsoft.com/office/officeart/2005/8/layout/hierarchy4"/>
    <dgm:cxn modelId="{3DE7BD62-7E34-49C0-9652-DCC0C80D731D}" type="presParOf" srcId="{898AA4FD-E992-480A-BE9E-7BD640C15686}" destId="{2B5380C3-BC65-41D4-B69E-E38AF5382081}" srcOrd="0" destOrd="0" presId="urn:microsoft.com/office/officeart/2005/8/layout/hierarchy4"/>
    <dgm:cxn modelId="{B997F814-07D9-4996-88AA-BA12D269B3D7}" type="presParOf" srcId="{898AA4FD-E992-480A-BE9E-7BD640C15686}" destId="{603A3B72-57FB-4120-BEC7-7318178BADD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A05CB6-7741-45C6-99C7-1F1B94637C9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B992194-7576-4B12-910E-B16705172D6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GEO</a:t>
          </a:r>
          <a:endParaRPr lang="en-US" dirty="0">
            <a:solidFill>
              <a:schemeClr val="bg1"/>
            </a:solidFill>
          </a:endParaRPr>
        </a:p>
      </dgm:t>
    </dgm:pt>
    <dgm:pt modelId="{80C0D909-B8A1-41CA-ACD8-1C6A4D9E91CA}" type="parTrans" cxnId="{3BF4992E-0A5B-4E0A-B9CA-8F1BD89526CE}">
      <dgm:prSet/>
      <dgm:spPr/>
      <dgm:t>
        <a:bodyPr/>
        <a:lstStyle/>
        <a:p>
          <a:endParaRPr lang="en-US"/>
        </a:p>
      </dgm:t>
    </dgm:pt>
    <dgm:pt modelId="{0AC6B1AF-FE3D-4059-845E-5264B25AD526}" type="sibTrans" cxnId="{3BF4992E-0A5B-4E0A-B9CA-8F1BD89526CE}">
      <dgm:prSet/>
      <dgm:spPr/>
      <dgm:t>
        <a:bodyPr/>
        <a:lstStyle/>
        <a:p>
          <a:endParaRPr lang="en-US"/>
        </a:p>
      </dgm:t>
    </dgm:pt>
    <dgm:pt modelId="{5C328C9F-7B2D-4652-96AE-2DC7F68DCDD8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Geo2R</a:t>
          </a:r>
          <a:endParaRPr lang="en-US" dirty="0">
            <a:solidFill>
              <a:schemeClr val="accent2"/>
            </a:solidFill>
          </a:endParaRPr>
        </a:p>
      </dgm:t>
    </dgm:pt>
    <dgm:pt modelId="{1902CA7D-F56B-4A44-A0FA-B2CFC522CF14}" type="parTrans" cxnId="{6EDAE692-48B5-4FAB-ADAA-F34B300F9BC1}">
      <dgm:prSet/>
      <dgm:spPr/>
      <dgm:t>
        <a:bodyPr/>
        <a:lstStyle/>
        <a:p>
          <a:endParaRPr lang="en-US"/>
        </a:p>
      </dgm:t>
    </dgm:pt>
    <dgm:pt modelId="{9C9F1B0E-10F0-4666-A0D2-2A194B6443CE}" type="sibTrans" cxnId="{6EDAE692-48B5-4FAB-ADAA-F34B300F9BC1}">
      <dgm:prSet/>
      <dgm:spPr/>
      <dgm:t>
        <a:bodyPr/>
        <a:lstStyle/>
        <a:p>
          <a:endParaRPr lang="en-US"/>
        </a:p>
      </dgm:t>
    </dgm:pt>
    <dgm:pt modelId="{41EAAC1E-58BB-4827-BA59-1C528825782C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rgbClr val="FF3300"/>
              </a:solidFill>
            </a:rPr>
            <a:t>Gene List</a:t>
          </a:r>
          <a:endParaRPr lang="en-US" dirty="0">
            <a:solidFill>
              <a:srgbClr val="FF3300"/>
            </a:solidFill>
          </a:endParaRPr>
        </a:p>
      </dgm:t>
    </dgm:pt>
    <dgm:pt modelId="{0C43BAFD-8D61-4700-89FC-B8C9E3630361}" type="parTrans" cxnId="{0C55CF24-104C-4101-A75B-6AD836558396}">
      <dgm:prSet/>
      <dgm:spPr/>
      <dgm:t>
        <a:bodyPr/>
        <a:lstStyle/>
        <a:p>
          <a:endParaRPr lang="en-US"/>
        </a:p>
      </dgm:t>
    </dgm:pt>
    <dgm:pt modelId="{AD9ABA4F-3BC0-4BF4-9CE1-D11F44E75BA8}" type="sibTrans" cxnId="{0C55CF24-104C-4101-A75B-6AD836558396}">
      <dgm:prSet/>
      <dgm:spPr/>
      <dgm:t>
        <a:bodyPr/>
        <a:lstStyle/>
        <a:p>
          <a:endParaRPr lang="en-US"/>
        </a:p>
      </dgm:t>
    </dgm:pt>
    <dgm:pt modelId="{82D8B1C2-1D4C-400C-A7FC-742349E0EC3F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 err="1" smtClean="0">
              <a:solidFill>
                <a:schemeClr val="accent2"/>
              </a:solidFill>
            </a:rPr>
            <a:t>NextBio</a:t>
          </a:r>
          <a:endParaRPr lang="en-US" dirty="0">
            <a:solidFill>
              <a:schemeClr val="accent2"/>
            </a:solidFill>
          </a:endParaRPr>
        </a:p>
      </dgm:t>
    </dgm:pt>
    <dgm:pt modelId="{1430B5CF-7916-4E8A-977E-6CE0B3963100}" type="parTrans" cxnId="{30C9416F-9533-44AD-A24F-F899F7CD8358}">
      <dgm:prSet/>
      <dgm:spPr/>
      <dgm:t>
        <a:bodyPr/>
        <a:lstStyle/>
        <a:p>
          <a:endParaRPr lang="en-US"/>
        </a:p>
      </dgm:t>
    </dgm:pt>
    <dgm:pt modelId="{6461B15A-1793-4676-84C0-3E87AF6A6092}" type="sibTrans" cxnId="{30C9416F-9533-44AD-A24F-F899F7CD8358}">
      <dgm:prSet/>
      <dgm:spPr/>
      <dgm:t>
        <a:bodyPr/>
        <a:lstStyle/>
        <a:p>
          <a:endParaRPr lang="en-US"/>
        </a:p>
      </dgm:t>
    </dgm:pt>
    <dgm:pt modelId="{3C9BCCC4-AA80-472B-B398-F4018D3A3E27}" type="pres">
      <dgm:prSet presAssocID="{31A05CB6-7741-45C6-99C7-1F1B94637C91}" presName="linearFlow" presStyleCnt="0">
        <dgm:presLayoutVars>
          <dgm:resizeHandles val="exact"/>
        </dgm:presLayoutVars>
      </dgm:prSet>
      <dgm:spPr/>
    </dgm:pt>
    <dgm:pt modelId="{41845721-4B30-4D47-B09E-7EA4B1CBBF1F}" type="pres">
      <dgm:prSet presAssocID="{9B992194-7576-4B12-910E-B16705172D67}" presName="node" presStyleLbl="node1" presStyleIdx="0" presStyleCnt="4" custLinFactNeighborX="20599" custLinFactNeighborY="-466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E2B6E-6E6D-407A-935C-7B9EDFFA3E2C}" type="pres">
      <dgm:prSet presAssocID="{0AC6B1AF-FE3D-4059-845E-5264B25AD526}" presName="sibTrans" presStyleLbl="sibTrans2D1" presStyleIdx="0" presStyleCnt="3" custAng="20305234" custScaleX="96578" custLinFactNeighborX="55603" custLinFactNeighborY="-11064"/>
      <dgm:spPr/>
      <dgm:t>
        <a:bodyPr/>
        <a:lstStyle/>
        <a:p>
          <a:endParaRPr lang="en-US"/>
        </a:p>
      </dgm:t>
    </dgm:pt>
    <dgm:pt modelId="{77D61255-12BB-4056-869D-8F48ACDA4ACF}" type="pres">
      <dgm:prSet presAssocID="{0AC6B1AF-FE3D-4059-845E-5264B25AD52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12F53C0-A571-4BFC-B1EA-551AAA0F9B44}" type="pres">
      <dgm:prSet presAssocID="{5C328C9F-7B2D-4652-96AE-2DC7F68DCDD8}" presName="node" presStyleLbl="node1" presStyleIdx="1" presStyleCnt="4" custLinFactY="16416" custLinFactNeighborX="-2701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E1EBF-56EB-4671-A9E2-1D9992FD3D92}" type="pres">
      <dgm:prSet presAssocID="{9C9F1B0E-10F0-4666-A0D2-2A194B6443CE}" presName="sibTrans" presStyleLbl="sibTrans2D1" presStyleIdx="1" presStyleCnt="3" custAng="2503163" custScaleX="545820" custLinFactX="-200000" custLinFactY="100000" custLinFactNeighborX="-214830" custLinFactNeighborY="169503"/>
      <dgm:spPr/>
      <dgm:t>
        <a:bodyPr/>
        <a:lstStyle/>
        <a:p>
          <a:endParaRPr lang="en-US"/>
        </a:p>
      </dgm:t>
    </dgm:pt>
    <dgm:pt modelId="{EB8E0871-A2FA-44F3-9674-C7060CC07FB2}" type="pres">
      <dgm:prSet presAssocID="{9C9F1B0E-10F0-4666-A0D2-2A194B6443CE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8A5472D-FE31-41CC-BAD9-1B239A9E7A2B}" type="pres">
      <dgm:prSet presAssocID="{82D8B1C2-1D4C-400C-A7FC-742349E0EC3F}" presName="node" presStyleLbl="node1" presStyleIdx="2" presStyleCnt="4" custLinFactY="-33584" custLinFactNeighborX="9009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F6582-ED6B-4CAC-BA04-30195B0F193F}" type="pres">
      <dgm:prSet presAssocID="{6461B15A-1793-4676-84C0-3E87AF6A6092}" presName="sibTrans" presStyleLbl="sibTrans2D1" presStyleIdx="2" presStyleCnt="3" custLinFactNeighborX="4800" custLinFactNeighborY="-2101"/>
      <dgm:spPr/>
      <dgm:t>
        <a:bodyPr/>
        <a:lstStyle/>
        <a:p>
          <a:endParaRPr lang="en-US"/>
        </a:p>
      </dgm:t>
    </dgm:pt>
    <dgm:pt modelId="{4B76FE7C-F546-45F0-A53C-BFC170B0E268}" type="pres">
      <dgm:prSet presAssocID="{6461B15A-1793-4676-84C0-3E87AF6A6092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6480551-67D2-47A1-80A2-B37769193FBC}" type="pres">
      <dgm:prSet presAssocID="{41EAAC1E-58BB-4827-BA59-1C528825782C}" presName="node" presStyleLbl="node1" presStyleIdx="3" presStyleCnt="4" custLinFactNeighborX="25945" custLinFactNeighborY="-6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9416F-9533-44AD-A24F-F899F7CD8358}" srcId="{31A05CB6-7741-45C6-99C7-1F1B94637C91}" destId="{82D8B1C2-1D4C-400C-A7FC-742349E0EC3F}" srcOrd="2" destOrd="0" parTransId="{1430B5CF-7916-4E8A-977E-6CE0B3963100}" sibTransId="{6461B15A-1793-4676-84C0-3E87AF6A6092}"/>
    <dgm:cxn modelId="{5E919AF2-832A-4AFE-A79E-D84FF656F4E4}" type="presOf" srcId="{0AC6B1AF-FE3D-4059-845E-5264B25AD526}" destId="{77D61255-12BB-4056-869D-8F48ACDA4ACF}" srcOrd="1" destOrd="0" presId="urn:microsoft.com/office/officeart/2005/8/layout/process2"/>
    <dgm:cxn modelId="{3BF4992E-0A5B-4E0A-B9CA-8F1BD89526CE}" srcId="{31A05CB6-7741-45C6-99C7-1F1B94637C91}" destId="{9B992194-7576-4B12-910E-B16705172D67}" srcOrd="0" destOrd="0" parTransId="{80C0D909-B8A1-41CA-ACD8-1C6A4D9E91CA}" sibTransId="{0AC6B1AF-FE3D-4059-845E-5264B25AD526}"/>
    <dgm:cxn modelId="{5345BC4E-3FBB-4619-A4AE-C7D7F97D34DE}" type="presOf" srcId="{6461B15A-1793-4676-84C0-3E87AF6A6092}" destId="{4B76FE7C-F546-45F0-A53C-BFC170B0E268}" srcOrd="1" destOrd="0" presId="urn:microsoft.com/office/officeart/2005/8/layout/process2"/>
    <dgm:cxn modelId="{B8F30B90-BF99-45E2-BEBB-928BB8DEA66B}" type="presOf" srcId="{82D8B1C2-1D4C-400C-A7FC-742349E0EC3F}" destId="{C8A5472D-FE31-41CC-BAD9-1B239A9E7A2B}" srcOrd="0" destOrd="0" presId="urn:microsoft.com/office/officeart/2005/8/layout/process2"/>
    <dgm:cxn modelId="{0C55CF24-104C-4101-A75B-6AD836558396}" srcId="{31A05CB6-7741-45C6-99C7-1F1B94637C91}" destId="{41EAAC1E-58BB-4827-BA59-1C528825782C}" srcOrd="3" destOrd="0" parTransId="{0C43BAFD-8D61-4700-89FC-B8C9E3630361}" sibTransId="{AD9ABA4F-3BC0-4BF4-9CE1-D11F44E75BA8}"/>
    <dgm:cxn modelId="{53A7246A-88CC-4A65-B078-3420811544E2}" type="presOf" srcId="{6461B15A-1793-4676-84C0-3E87AF6A6092}" destId="{FADF6582-ED6B-4CAC-BA04-30195B0F193F}" srcOrd="0" destOrd="0" presId="urn:microsoft.com/office/officeart/2005/8/layout/process2"/>
    <dgm:cxn modelId="{3772D1E1-FA98-4925-B765-D1AAFBCD8A0C}" type="presOf" srcId="{41EAAC1E-58BB-4827-BA59-1C528825782C}" destId="{96480551-67D2-47A1-80A2-B37769193FBC}" srcOrd="0" destOrd="0" presId="urn:microsoft.com/office/officeart/2005/8/layout/process2"/>
    <dgm:cxn modelId="{10769CCB-E917-442B-B464-342C4B804628}" type="presOf" srcId="{9C9F1B0E-10F0-4666-A0D2-2A194B6443CE}" destId="{A6BE1EBF-56EB-4671-A9E2-1D9992FD3D92}" srcOrd="0" destOrd="0" presId="urn:microsoft.com/office/officeart/2005/8/layout/process2"/>
    <dgm:cxn modelId="{711BD1A8-7214-4DFA-BEE6-294DF7729F60}" type="presOf" srcId="{0AC6B1AF-FE3D-4059-845E-5264B25AD526}" destId="{8A0E2B6E-6E6D-407A-935C-7B9EDFFA3E2C}" srcOrd="0" destOrd="0" presId="urn:microsoft.com/office/officeart/2005/8/layout/process2"/>
    <dgm:cxn modelId="{AD070762-E9B5-4531-AFE2-A4CDCA3D4179}" type="presOf" srcId="{5C328C9F-7B2D-4652-96AE-2DC7F68DCDD8}" destId="{D12F53C0-A571-4BFC-B1EA-551AAA0F9B44}" srcOrd="0" destOrd="0" presId="urn:microsoft.com/office/officeart/2005/8/layout/process2"/>
    <dgm:cxn modelId="{946FC0B8-0084-4BED-9E5B-6F06D224ECE3}" type="presOf" srcId="{9C9F1B0E-10F0-4666-A0D2-2A194B6443CE}" destId="{EB8E0871-A2FA-44F3-9674-C7060CC07FB2}" srcOrd="1" destOrd="0" presId="urn:microsoft.com/office/officeart/2005/8/layout/process2"/>
    <dgm:cxn modelId="{6EDAE692-48B5-4FAB-ADAA-F34B300F9BC1}" srcId="{31A05CB6-7741-45C6-99C7-1F1B94637C91}" destId="{5C328C9F-7B2D-4652-96AE-2DC7F68DCDD8}" srcOrd="1" destOrd="0" parTransId="{1902CA7D-F56B-4A44-A0FA-B2CFC522CF14}" sibTransId="{9C9F1B0E-10F0-4666-A0D2-2A194B6443CE}"/>
    <dgm:cxn modelId="{D5ECA744-8F23-4598-B48E-9A23B19EA854}" type="presOf" srcId="{31A05CB6-7741-45C6-99C7-1F1B94637C91}" destId="{3C9BCCC4-AA80-472B-B398-F4018D3A3E27}" srcOrd="0" destOrd="0" presId="urn:microsoft.com/office/officeart/2005/8/layout/process2"/>
    <dgm:cxn modelId="{A93673B5-9A73-4FA2-A13E-8E1FAA78E1C1}" type="presOf" srcId="{9B992194-7576-4B12-910E-B16705172D67}" destId="{41845721-4B30-4D47-B09E-7EA4B1CBBF1F}" srcOrd="0" destOrd="0" presId="urn:microsoft.com/office/officeart/2005/8/layout/process2"/>
    <dgm:cxn modelId="{3013BB48-E378-4512-89FA-5049298BA2CB}" type="presParOf" srcId="{3C9BCCC4-AA80-472B-B398-F4018D3A3E27}" destId="{41845721-4B30-4D47-B09E-7EA4B1CBBF1F}" srcOrd="0" destOrd="0" presId="urn:microsoft.com/office/officeart/2005/8/layout/process2"/>
    <dgm:cxn modelId="{69AA9D8D-7336-4F3A-AEB5-7392F945056B}" type="presParOf" srcId="{3C9BCCC4-AA80-472B-B398-F4018D3A3E27}" destId="{8A0E2B6E-6E6D-407A-935C-7B9EDFFA3E2C}" srcOrd="1" destOrd="0" presId="urn:microsoft.com/office/officeart/2005/8/layout/process2"/>
    <dgm:cxn modelId="{E229D2C4-1DF4-493D-8FD1-2EC99577DBFE}" type="presParOf" srcId="{8A0E2B6E-6E6D-407A-935C-7B9EDFFA3E2C}" destId="{77D61255-12BB-4056-869D-8F48ACDA4ACF}" srcOrd="0" destOrd="0" presId="urn:microsoft.com/office/officeart/2005/8/layout/process2"/>
    <dgm:cxn modelId="{F3877211-E581-497B-B8BE-8AEB03022CBF}" type="presParOf" srcId="{3C9BCCC4-AA80-472B-B398-F4018D3A3E27}" destId="{D12F53C0-A571-4BFC-B1EA-551AAA0F9B44}" srcOrd="2" destOrd="0" presId="urn:microsoft.com/office/officeart/2005/8/layout/process2"/>
    <dgm:cxn modelId="{A5CE512E-08B3-4BB7-8E2C-352C98AF04B2}" type="presParOf" srcId="{3C9BCCC4-AA80-472B-B398-F4018D3A3E27}" destId="{A6BE1EBF-56EB-4671-A9E2-1D9992FD3D92}" srcOrd="3" destOrd="0" presId="urn:microsoft.com/office/officeart/2005/8/layout/process2"/>
    <dgm:cxn modelId="{D475E5B0-D7A1-46F5-A64C-C6A592D92544}" type="presParOf" srcId="{A6BE1EBF-56EB-4671-A9E2-1D9992FD3D92}" destId="{EB8E0871-A2FA-44F3-9674-C7060CC07FB2}" srcOrd="0" destOrd="0" presId="urn:microsoft.com/office/officeart/2005/8/layout/process2"/>
    <dgm:cxn modelId="{2B322946-587D-4B90-A002-DAF7D1170702}" type="presParOf" srcId="{3C9BCCC4-AA80-472B-B398-F4018D3A3E27}" destId="{C8A5472D-FE31-41CC-BAD9-1B239A9E7A2B}" srcOrd="4" destOrd="0" presId="urn:microsoft.com/office/officeart/2005/8/layout/process2"/>
    <dgm:cxn modelId="{DA26B0F3-BCDD-4242-873C-7091834D60E0}" type="presParOf" srcId="{3C9BCCC4-AA80-472B-B398-F4018D3A3E27}" destId="{FADF6582-ED6B-4CAC-BA04-30195B0F193F}" srcOrd="5" destOrd="0" presId="urn:microsoft.com/office/officeart/2005/8/layout/process2"/>
    <dgm:cxn modelId="{AB6DBD0F-61D3-4340-A90D-2218B697BD61}" type="presParOf" srcId="{FADF6582-ED6B-4CAC-BA04-30195B0F193F}" destId="{4B76FE7C-F546-45F0-A53C-BFC170B0E268}" srcOrd="0" destOrd="0" presId="urn:microsoft.com/office/officeart/2005/8/layout/process2"/>
    <dgm:cxn modelId="{08261A78-A47F-4B96-9F32-21516DA7384E}" type="presParOf" srcId="{3C9BCCC4-AA80-472B-B398-F4018D3A3E27}" destId="{96480551-67D2-47A1-80A2-B37769193FB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954952-891B-42CD-BE93-259357BEE40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C926B9-8B28-44A0-B70D-DE039B7BD9CB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3200" b="1" dirty="0" smtClean="0">
              <a:solidFill>
                <a:schemeClr val="bg1"/>
              </a:solidFill>
            </a:rPr>
            <a:t>DAVID</a:t>
          </a:r>
          <a:endParaRPr lang="en-US" sz="3200" b="1" dirty="0">
            <a:solidFill>
              <a:schemeClr val="bg1"/>
            </a:solidFill>
          </a:endParaRPr>
        </a:p>
      </dgm:t>
    </dgm:pt>
    <dgm:pt modelId="{35F16231-DC47-47FF-B1CB-DF7315B5E1FF}" type="parTrans" cxnId="{27EA3ACD-8EB0-416A-AF86-F3170E8CBFE2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4717B962-C0C0-438E-9691-F6EEA319135A}" type="sibTrans" cxnId="{27EA3ACD-8EB0-416A-AF86-F3170E8CBFE2}">
      <dgm:prSet/>
      <dgm:spPr/>
      <dgm:t>
        <a:bodyPr/>
        <a:lstStyle/>
        <a:p>
          <a:endParaRPr lang="en-US"/>
        </a:p>
      </dgm:t>
    </dgm:pt>
    <dgm:pt modelId="{DCCCF9B2-B954-40C3-B0A4-E673DF77BF8C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b="1" i="1" dirty="0" err="1" smtClean="0">
              <a:solidFill>
                <a:srgbClr val="FF0000"/>
              </a:solidFill>
            </a:rPr>
            <a:t>Metacore</a:t>
          </a:r>
          <a:endParaRPr lang="en-US" sz="3200" b="1" i="1" dirty="0">
            <a:solidFill>
              <a:srgbClr val="FF0000"/>
            </a:solidFill>
          </a:endParaRPr>
        </a:p>
      </dgm:t>
    </dgm:pt>
    <dgm:pt modelId="{F09F330B-A543-41A2-8D8D-1D2866FB420F}" type="parTrans" cxnId="{F08FB0E3-CD83-47CA-86D5-A59577C41A3F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212AA311-E6EE-4367-A626-7379CAB6E95D}" type="sibTrans" cxnId="{F08FB0E3-CD83-47CA-86D5-A59577C41A3F}">
      <dgm:prSet/>
      <dgm:spPr/>
      <dgm:t>
        <a:bodyPr/>
        <a:lstStyle/>
        <a:p>
          <a:endParaRPr lang="en-US"/>
        </a:p>
      </dgm:t>
    </dgm:pt>
    <dgm:pt modelId="{D9D6DCD3-34C5-4343-ABAE-09F79A9292FC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3200" b="1" i="1" dirty="0" smtClean="0">
              <a:solidFill>
                <a:srgbClr val="FF0000"/>
              </a:solidFill>
            </a:rPr>
            <a:t>Ingenuity IPA</a:t>
          </a:r>
          <a:endParaRPr lang="en-US" sz="3200" b="1" i="1" dirty="0">
            <a:solidFill>
              <a:srgbClr val="FF0000"/>
            </a:solidFill>
          </a:endParaRPr>
        </a:p>
      </dgm:t>
    </dgm:pt>
    <dgm:pt modelId="{9805BE75-1C08-4756-8B12-38B1928B8174}" type="sibTrans" cxnId="{67F3AE85-8D23-4689-8ABC-98B357E3472E}">
      <dgm:prSet/>
      <dgm:spPr/>
      <dgm:t>
        <a:bodyPr/>
        <a:lstStyle/>
        <a:p>
          <a:endParaRPr lang="en-US"/>
        </a:p>
      </dgm:t>
    </dgm:pt>
    <dgm:pt modelId="{87B25B6A-13EC-430A-BA71-18236C11EEF4}" type="parTrans" cxnId="{67F3AE85-8D23-4689-8ABC-98B357E3472E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80CE5762-2FC3-418D-8062-C7635818362F}">
      <dgm:prSet phldrT="[Text]" phldr="1"/>
      <dgm:spPr/>
      <dgm:t>
        <a:bodyPr/>
        <a:lstStyle/>
        <a:p>
          <a:endParaRPr lang="en-US" dirty="0"/>
        </a:p>
      </dgm:t>
    </dgm:pt>
    <dgm:pt modelId="{6F8819C8-0F33-4FF5-81C7-D9C69351545F}" type="sibTrans" cxnId="{B0262DE9-FC7F-4596-BEFE-6EFC83108210}">
      <dgm:prSet/>
      <dgm:spPr/>
      <dgm:t>
        <a:bodyPr/>
        <a:lstStyle/>
        <a:p>
          <a:endParaRPr lang="en-US"/>
        </a:p>
      </dgm:t>
    </dgm:pt>
    <dgm:pt modelId="{F796E9BF-6CBD-49EC-9A2A-46ED664F2BDE}" type="parTrans" cxnId="{B0262DE9-FC7F-4596-BEFE-6EFC83108210}">
      <dgm:prSet/>
      <dgm:spPr/>
      <dgm:t>
        <a:bodyPr/>
        <a:lstStyle/>
        <a:p>
          <a:endParaRPr lang="en-US"/>
        </a:p>
      </dgm:t>
    </dgm:pt>
    <dgm:pt modelId="{474F62F2-3EA7-494B-8EA5-59F68182DE7A}" type="pres">
      <dgm:prSet presAssocID="{7A954952-891B-42CD-BE93-259357BEE4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B86314-44DC-43BD-81EB-C64B7077F251}" type="pres">
      <dgm:prSet presAssocID="{80CE5762-2FC3-418D-8062-C7635818362F}" presName="root1" presStyleCnt="0"/>
      <dgm:spPr/>
    </dgm:pt>
    <dgm:pt modelId="{EE1C2DCD-8C54-4CF6-BE2E-26280C6C7A98}" type="pres">
      <dgm:prSet presAssocID="{80CE5762-2FC3-418D-8062-C7635818362F}" presName="LevelOneTextNode" presStyleLbl="node0" presStyleIdx="0" presStyleCnt="1" custScaleX="58193" custScaleY="1321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FC5523-D292-4719-9795-835A6A03D474}" type="pres">
      <dgm:prSet presAssocID="{80CE5762-2FC3-418D-8062-C7635818362F}" presName="level2hierChild" presStyleCnt="0"/>
      <dgm:spPr/>
    </dgm:pt>
    <dgm:pt modelId="{39FF9FA5-FA5A-403A-8BA7-D4F5A0C1D48E}" type="pres">
      <dgm:prSet presAssocID="{87B25B6A-13EC-430A-BA71-18236C11EEF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5CF5634-D6B8-4BCA-BAD7-277D64035FE9}" type="pres">
      <dgm:prSet presAssocID="{87B25B6A-13EC-430A-BA71-18236C11EEF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4D11F4D2-8177-4842-9C2D-0726C0353EEA}" type="pres">
      <dgm:prSet presAssocID="{D9D6DCD3-34C5-4343-ABAE-09F79A9292FC}" presName="root2" presStyleCnt="0"/>
      <dgm:spPr/>
    </dgm:pt>
    <dgm:pt modelId="{1DAA7683-243F-4F71-9A7E-FDDB644977ED}" type="pres">
      <dgm:prSet presAssocID="{D9D6DCD3-34C5-4343-ABAE-09F79A9292FC}" presName="LevelTwoTextNode" presStyleLbl="node2" presStyleIdx="0" presStyleCnt="3" custLinFactNeighborX="31871" custLinFactNeighborY="-311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AF21E8-0A35-47A9-B84E-914D8F5F35ED}" type="pres">
      <dgm:prSet presAssocID="{D9D6DCD3-34C5-4343-ABAE-09F79A9292FC}" presName="level3hierChild" presStyleCnt="0"/>
      <dgm:spPr/>
    </dgm:pt>
    <dgm:pt modelId="{061D28EC-958D-4865-BF04-16668E486545}" type="pres">
      <dgm:prSet presAssocID="{35F16231-DC47-47FF-B1CB-DF7315B5E1FF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99A25E8F-9A7D-44F4-9DD2-284AA575266E}" type="pres">
      <dgm:prSet presAssocID="{35F16231-DC47-47FF-B1CB-DF7315B5E1FF}" presName="connTx" presStyleLbl="parChTrans1D2" presStyleIdx="1" presStyleCnt="3"/>
      <dgm:spPr/>
      <dgm:t>
        <a:bodyPr/>
        <a:lstStyle/>
        <a:p>
          <a:endParaRPr lang="en-US"/>
        </a:p>
      </dgm:t>
    </dgm:pt>
    <dgm:pt modelId="{0A6DCEF5-A0D2-4B6E-8739-551FEDC9B863}" type="pres">
      <dgm:prSet presAssocID="{3EC926B9-8B28-44A0-B70D-DE039B7BD9CB}" presName="root2" presStyleCnt="0"/>
      <dgm:spPr/>
    </dgm:pt>
    <dgm:pt modelId="{F6C12C11-1D52-45CF-8BFB-2A8D2F46DA5A}" type="pres">
      <dgm:prSet presAssocID="{3EC926B9-8B28-44A0-B70D-DE039B7BD9CB}" presName="LevelTwoTextNode" presStyleLbl="node2" presStyleIdx="1" presStyleCnt="3" custLinFactNeighborX="31871" custLinFactNeighborY="-3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EE45FD-1B6E-4A10-8A0A-0BD71C270D51}" type="pres">
      <dgm:prSet presAssocID="{3EC926B9-8B28-44A0-B70D-DE039B7BD9CB}" presName="level3hierChild" presStyleCnt="0"/>
      <dgm:spPr/>
    </dgm:pt>
    <dgm:pt modelId="{76DCC815-1526-4E97-AD60-CED0487DAAE1}" type="pres">
      <dgm:prSet presAssocID="{F09F330B-A543-41A2-8D8D-1D2866FB420F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17ABB7F-2584-4634-B987-BF10A6664CF8}" type="pres">
      <dgm:prSet presAssocID="{F09F330B-A543-41A2-8D8D-1D2866FB420F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24EFFB9-D4FB-4F6E-8918-2B214E269AC8}" type="pres">
      <dgm:prSet presAssocID="{DCCCF9B2-B954-40C3-B0A4-E673DF77BF8C}" presName="root2" presStyleCnt="0"/>
      <dgm:spPr/>
    </dgm:pt>
    <dgm:pt modelId="{4CF08DA4-76AF-441D-B221-90D5133ACD57}" type="pres">
      <dgm:prSet presAssocID="{DCCCF9B2-B954-40C3-B0A4-E673DF77BF8C}" presName="LevelTwoTextNode" presStyleLbl="node2" presStyleIdx="2" presStyleCnt="3" custLinFactNeighborX="25678" custLinFactNeighborY="-1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BB1D64-7130-4726-BC9F-C54AAB0B05D1}" type="pres">
      <dgm:prSet presAssocID="{DCCCF9B2-B954-40C3-B0A4-E673DF77BF8C}" presName="level3hierChild" presStyleCnt="0"/>
      <dgm:spPr/>
    </dgm:pt>
  </dgm:ptLst>
  <dgm:cxnLst>
    <dgm:cxn modelId="{FC2704C1-0CB4-4D7C-82E0-423318A9B854}" type="presOf" srcId="{80CE5762-2FC3-418D-8062-C7635818362F}" destId="{EE1C2DCD-8C54-4CF6-BE2E-26280C6C7A98}" srcOrd="0" destOrd="0" presId="urn:microsoft.com/office/officeart/2005/8/layout/hierarchy2"/>
    <dgm:cxn modelId="{1901E50D-FE84-4888-B2FF-2802E3372488}" type="presOf" srcId="{F09F330B-A543-41A2-8D8D-1D2866FB420F}" destId="{76DCC815-1526-4E97-AD60-CED0487DAAE1}" srcOrd="0" destOrd="0" presId="urn:microsoft.com/office/officeart/2005/8/layout/hierarchy2"/>
    <dgm:cxn modelId="{B0262DE9-FC7F-4596-BEFE-6EFC83108210}" srcId="{7A954952-891B-42CD-BE93-259357BEE40A}" destId="{80CE5762-2FC3-418D-8062-C7635818362F}" srcOrd="0" destOrd="0" parTransId="{F796E9BF-6CBD-49EC-9A2A-46ED664F2BDE}" sibTransId="{6F8819C8-0F33-4FF5-81C7-D9C69351545F}"/>
    <dgm:cxn modelId="{6C860077-6CCA-43E9-870F-DFEFE3230BA5}" type="presOf" srcId="{87B25B6A-13EC-430A-BA71-18236C11EEF4}" destId="{05CF5634-D6B8-4BCA-BAD7-277D64035FE9}" srcOrd="1" destOrd="0" presId="urn:microsoft.com/office/officeart/2005/8/layout/hierarchy2"/>
    <dgm:cxn modelId="{D4BB5C17-FC44-4FE1-95AD-96573875D8E0}" type="presOf" srcId="{DCCCF9B2-B954-40C3-B0A4-E673DF77BF8C}" destId="{4CF08DA4-76AF-441D-B221-90D5133ACD57}" srcOrd="0" destOrd="0" presId="urn:microsoft.com/office/officeart/2005/8/layout/hierarchy2"/>
    <dgm:cxn modelId="{603AA38C-5655-418D-9157-E4AC9BBB34DC}" type="presOf" srcId="{F09F330B-A543-41A2-8D8D-1D2866FB420F}" destId="{717ABB7F-2584-4634-B987-BF10A6664CF8}" srcOrd="1" destOrd="0" presId="urn:microsoft.com/office/officeart/2005/8/layout/hierarchy2"/>
    <dgm:cxn modelId="{67F3AE85-8D23-4689-8ABC-98B357E3472E}" srcId="{80CE5762-2FC3-418D-8062-C7635818362F}" destId="{D9D6DCD3-34C5-4343-ABAE-09F79A9292FC}" srcOrd="0" destOrd="0" parTransId="{87B25B6A-13EC-430A-BA71-18236C11EEF4}" sibTransId="{9805BE75-1C08-4756-8B12-38B1928B8174}"/>
    <dgm:cxn modelId="{27EA3ACD-8EB0-416A-AF86-F3170E8CBFE2}" srcId="{80CE5762-2FC3-418D-8062-C7635818362F}" destId="{3EC926B9-8B28-44A0-B70D-DE039B7BD9CB}" srcOrd="1" destOrd="0" parTransId="{35F16231-DC47-47FF-B1CB-DF7315B5E1FF}" sibTransId="{4717B962-C0C0-438E-9691-F6EEA319135A}"/>
    <dgm:cxn modelId="{D986C8CE-3B83-474D-BBA0-DD3ED3172CFA}" type="presOf" srcId="{3EC926B9-8B28-44A0-B70D-DE039B7BD9CB}" destId="{F6C12C11-1D52-45CF-8BFB-2A8D2F46DA5A}" srcOrd="0" destOrd="0" presId="urn:microsoft.com/office/officeart/2005/8/layout/hierarchy2"/>
    <dgm:cxn modelId="{40CA9216-98CF-43B3-86F4-65996F6B26E2}" type="presOf" srcId="{D9D6DCD3-34C5-4343-ABAE-09F79A9292FC}" destId="{1DAA7683-243F-4F71-9A7E-FDDB644977ED}" srcOrd="0" destOrd="0" presId="urn:microsoft.com/office/officeart/2005/8/layout/hierarchy2"/>
    <dgm:cxn modelId="{F08FB0E3-CD83-47CA-86D5-A59577C41A3F}" srcId="{80CE5762-2FC3-418D-8062-C7635818362F}" destId="{DCCCF9B2-B954-40C3-B0A4-E673DF77BF8C}" srcOrd="2" destOrd="0" parTransId="{F09F330B-A543-41A2-8D8D-1D2866FB420F}" sibTransId="{212AA311-E6EE-4367-A626-7379CAB6E95D}"/>
    <dgm:cxn modelId="{8DBE5994-45FB-4C12-8EFE-65AAB360C4DD}" type="presOf" srcId="{7A954952-891B-42CD-BE93-259357BEE40A}" destId="{474F62F2-3EA7-494B-8EA5-59F68182DE7A}" srcOrd="0" destOrd="0" presId="urn:microsoft.com/office/officeart/2005/8/layout/hierarchy2"/>
    <dgm:cxn modelId="{489E1135-8C12-4ACA-AB91-853917D8582F}" type="presOf" srcId="{35F16231-DC47-47FF-B1CB-DF7315B5E1FF}" destId="{061D28EC-958D-4865-BF04-16668E486545}" srcOrd="0" destOrd="0" presId="urn:microsoft.com/office/officeart/2005/8/layout/hierarchy2"/>
    <dgm:cxn modelId="{7E906036-4CCC-41CC-A85C-884C20D228DA}" type="presOf" srcId="{87B25B6A-13EC-430A-BA71-18236C11EEF4}" destId="{39FF9FA5-FA5A-403A-8BA7-D4F5A0C1D48E}" srcOrd="0" destOrd="0" presId="urn:microsoft.com/office/officeart/2005/8/layout/hierarchy2"/>
    <dgm:cxn modelId="{FE3E1CC6-E325-4A26-922F-C1E9C98ACA24}" type="presOf" srcId="{35F16231-DC47-47FF-B1CB-DF7315B5E1FF}" destId="{99A25E8F-9A7D-44F4-9DD2-284AA575266E}" srcOrd="1" destOrd="0" presId="urn:microsoft.com/office/officeart/2005/8/layout/hierarchy2"/>
    <dgm:cxn modelId="{BF36C95C-B728-42C2-9576-829E235444D2}" type="presParOf" srcId="{474F62F2-3EA7-494B-8EA5-59F68182DE7A}" destId="{74B86314-44DC-43BD-81EB-C64B7077F251}" srcOrd="0" destOrd="0" presId="urn:microsoft.com/office/officeart/2005/8/layout/hierarchy2"/>
    <dgm:cxn modelId="{0088E9BF-C4BC-438C-921E-0596AE544731}" type="presParOf" srcId="{74B86314-44DC-43BD-81EB-C64B7077F251}" destId="{EE1C2DCD-8C54-4CF6-BE2E-26280C6C7A98}" srcOrd="0" destOrd="0" presId="urn:microsoft.com/office/officeart/2005/8/layout/hierarchy2"/>
    <dgm:cxn modelId="{E77F2119-93C6-4457-B013-7BB75E240185}" type="presParOf" srcId="{74B86314-44DC-43BD-81EB-C64B7077F251}" destId="{12FC5523-D292-4719-9795-835A6A03D474}" srcOrd="1" destOrd="0" presId="urn:microsoft.com/office/officeart/2005/8/layout/hierarchy2"/>
    <dgm:cxn modelId="{2709660B-DCC6-4162-813E-4F53E0273067}" type="presParOf" srcId="{12FC5523-D292-4719-9795-835A6A03D474}" destId="{39FF9FA5-FA5A-403A-8BA7-D4F5A0C1D48E}" srcOrd="0" destOrd="0" presId="urn:microsoft.com/office/officeart/2005/8/layout/hierarchy2"/>
    <dgm:cxn modelId="{2A8ABAAB-1BCA-43B8-BB76-9786A5D85343}" type="presParOf" srcId="{39FF9FA5-FA5A-403A-8BA7-D4F5A0C1D48E}" destId="{05CF5634-D6B8-4BCA-BAD7-277D64035FE9}" srcOrd="0" destOrd="0" presId="urn:microsoft.com/office/officeart/2005/8/layout/hierarchy2"/>
    <dgm:cxn modelId="{49D6BBD9-612A-41B2-8A19-7876CB249EE9}" type="presParOf" srcId="{12FC5523-D292-4719-9795-835A6A03D474}" destId="{4D11F4D2-8177-4842-9C2D-0726C0353EEA}" srcOrd="1" destOrd="0" presId="urn:microsoft.com/office/officeart/2005/8/layout/hierarchy2"/>
    <dgm:cxn modelId="{D94742D2-44C0-44A2-999A-ECA52A8D3671}" type="presParOf" srcId="{4D11F4D2-8177-4842-9C2D-0726C0353EEA}" destId="{1DAA7683-243F-4F71-9A7E-FDDB644977ED}" srcOrd="0" destOrd="0" presId="urn:microsoft.com/office/officeart/2005/8/layout/hierarchy2"/>
    <dgm:cxn modelId="{3C45D947-4E96-4789-9B99-83B5E6503583}" type="presParOf" srcId="{4D11F4D2-8177-4842-9C2D-0726C0353EEA}" destId="{C3AF21E8-0A35-47A9-B84E-914D8F5F35ED}" srcOrd="1" destOrd="0" presId="urn:microsoft.com/office/officeart/2005/8/layout/hierarchy2"/>
    <dgm:cxn modelId="{3F155302-54AD-45DA-A9AC-C91FB9FDF22C}" type="presParOf" srcId="{12FC5523-D292-4719-9795-835A6A03D474}" destId="{061D28EC-958D-4865-BF04-16668E486545}" srcOrd="2" destOrd="0" presId="urn:microsoft.com/office/officeart/2005/8/layout/hierarchy2"/>
    <dgm:cxn modelId="{3EA7A069-3A36-4DEB-80EC-5A30BD758A9E}" type="presParOf" srcId="{061D28EC-958D-4865-BF04-16668E486545}" destId="{99A25E8F-9A7D-44F4-9DD2-284AA575266E}" srcOrd="0" destOrd="0" presId="urn:microsoft.com/office/officeart/2005/8/layout/hierarchy2"/>
    <dgm:cxn modelId="{75E80785-927A-495B-8EE7-CC7F64D3E370}" type="presParOf" srcId="{12FC5523-D292-4719-9795-835A6A03D474}" destId="{0A6DCEF5-A0D2-4B6E-8739-551FEDC9B863}" srcOrd="3" destOrd="0" presId="urn:microsoft.com/office/officeart/2005/8/layout/hierarchy2"/>
    <dgm:cxn modelId="{22C58D93-DA21-47B4-9D73-7FCD4EC58311}" type="presParOf" srcId="{0A6DCEF5-A0D2-4B6E-8739-551FEDC9B863}" destId="{F6C12C11-1D52-45CF-8BFB-2A8D2F46DA5A}" srcOrd="0" destOrd="0" presId="urn:microsoft.com/office/officeart/2005/8/layout/hierarchy2"/>
    <dgm:cxn modelId="{9E6C541A-4EC5-47A8-994E-61375EE31494}" type="presParOf" srcId="{0A6DCEF5-A0D2-4B6E-8739-551FEDC9B863}" destId="{5EEE45FD-1B6E-4A10-8A0A-0BD71C270D51}" srcOrd="1" destOrd="0" presId="urn:microsoft.com/office/officeart/2005/8/layout/hierarchy2"/>
    <dgm:cxn modelId="{FB6971CA-1379-4F04-9EA2-0CF05B53AE0D}" type="presParOf" srcId="{12FC5523-D292-4719-9795-835A6A03D474}" destId="{76DCC815-1526-4E97-AD60-CED0487DAAE1}" srcOrd="4" destOrd="0" presId="urn:microsoft.com/office/officeart/2005/8/layout/hierarchy2"/>
    <dgm:cxn modelId="{A1BD0F8B-CF4C-4C67-B546-CD92D65F3BAF}" type="presParOf" srcId="{76DCC815-1526-4E97-AD60-CED0487DAAE1}" destId="{717ABB7F-2584-4634-B987-BF10A6664CF8}" srcOrd="0" destOrd="0" presId="urn:microsoft.com/office/officeart/2005/8/layout/hierarchy2"/>
    <dgm:cxn modelId="{FDFA335C-1F6C-438C-91AF-4882D46ECE5C}" type="presParOf" srcId="{12FC5523-D292-4719-9795-835A6A03D474}" destId="{C24EFFB9-D4FB-4F6E-8918-2B214E269AC8}" srcOrd="5" destOrd="0" presId="urn:microsoft.com/office/officeart/2005/8/layout/hierarchy2"/>
    <dgm:cxn modelId="{6106941B-2A08-43B5-861E-051BA8CAB2DE}" type="presParOf" srcId="{C24EFFB9-D4FB-4F6E-8918-2B214E269AC8}" destId="{4CF08DA4-76AF-441D-B221-90D5133ACD57}" srcOrd="0" destOrd="0" presId="urn:microsoft.com/office/officeart/2005/8/layout/hierarchy2"/>
    <dgm:cxn modelId="{0A371D46-0D93-4F98-86EB-80675044E057}" type="presParOf" srcId="{C24EFFB9-D4FB-4F6E-8918-2B214E269AC8}" destId="{F9BB1D64-7130-4726-BC9F-C54AAB0B05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08D46-1B59-4077-988B-6B8EDA307683}">
      <dsp:nvSpPr>
        <dsp:cNvPr id="0" name=""/>
        <dsp:cNvSpPr/>
      </dsp:nvSpPr>
      <dsp:spPr>
        <a:xfrm>
          <a:off x="2855454" y="0"/>
          <a:ext cx="2273980" cy="227432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D29C9-C957-465A-A0F9-E014D399C54D}">
      <dsp:nvSpPr>
        <dsp:cNvPr id="0" name=""/>
        <dsp:cNvSpPr/>
      </dsp:nvSpPr>
      <dsp:spPr>
        <a:xfrm>
          <a:off x="3358079" y="821100"/>
          <a:ext cx="1263606" cy="63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pc="600" dirty="0" smtClean="0"/>
            <a:t>List of Genes</a:t>
          </a:r>
          <a:endParaRPr lang="en-US" sz="1300" b="1" kern="1200" spc="600" dirty="0"/>
        </a:p>
      </dsp:txBody>
      <dsp:txXfrm>
        <a:off x="3358079" y="821100"/>
        <a:ext cx="1263606" cy="631652"/>
      </dsp:txXfrm>
    </dsp:sp>
    <dsp:sp modelId="{9145019C-02BC-4CBE-B463-05BC05EE18BE}">
      <dsp:nvSpPr>
        <dsp:cNvPr id="0" name=""/>
        <dsp:cNvSpPr/>
      </dsp:nvSpPr>
      <dsp:spPr>
        <a:xfrm>
          <a:off x="2223864" y="1306769"/>
          <a:ext cx="2273980" cy="22743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7F9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39C3A-C7E8-465C-BB56-BA11E337FBE3}">
      <dsp:nvSpPr>
        <dsp:cNvPr id="0" name=""/>
        <dsp:cNvSpPr/>
      </dsp:nvSpPr>
      <dsp:spPr>
        <a:xfrm>
          <a:off x="2729051" y="2135428"/>
          <a:ext cx="1263606" cy="63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Protein-Protein Interaction Database</a:t>
          </a:r>
          <a:endParaRPr lang="en-US" sz="1300" b="1" kern="1200" dirty="0"/>
        </a:p>
      </dsp:txBody>
      <dsp:txXfrm>
        <a:off x="2729051" y="2135428"/>
        <a:ext cx="1263606" cy="631652"/>
      </dsp:txXfrm>
    </dsp:sp>
    <dsp:sp modelId="{5526A2D4-B9EF-448E-8B3E-A14AC898251C}">
      <dsp:nvSpPr>
        <dsp:cNvPr id="0" name=""/>
        <dsp:cNvSpPr/>
      </dsp:nvSpPr>
      <dsp:spPr>
        <a:xfrm>
          <a:off x="3017302" y="2769915"/>
          <a:ext cx="1953701" cy="195448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9B39B-27C9-4591-92FD-518A4D097636}">
      <dsp:nvSpPr>
        <dsp:cNvPr id="0" name=""/>
        <dsp:cNvSpPr/>
      </dsp:nvSpPr>
      <dsp:spPr>
        <a:xfrm>
          <a:off x="3361068" y="3451646"/>
          <a:ext cx="1263606" cy="63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pc="600" dirty="0" smtClean="0"/>
            <a:t>Pathway Map</a:t>
          </a:r>
          <a:endParaRPr lang="en-US" sz="1300" b="1" kern="1200" spc="600" dirty="0"/>
        </a:p>
      </dsp:txBody>
      <dsp:txXfrm>
        <a:off x="3361068" y="3451646"/>
        <a:ext cx="1263606" cy="631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8B612-95F3-404F-A6A6-1CCFFEDA255C}">
      <dsp:nvSpPr>
        <dsp:cNvPr id="0" name=""/>
        <dsp:cNvSpPr/>
      </dsp:nvSpPr>
      <dsp:spPr>
        <a:xfrm>
          <a:off x="0" y="12527"/>
          <a:ext cx="8229600" cy="12168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>
              <a:solidFill>
                <a:schemeClr val="tx2"/>
              </a:solidFill>
            </a:rPr>
            <a:t>NCBI</a:t>
          </a:r>
          <a:endParaRPr lang="en-US" sz="5200" kern="1200" dirty="0">
            <a:solidFill>
              <a:schemeClr val="tx2"/>
            </a:solidFill>
          </a:endParaRPr>
        </a:p>
      </dsp:txBody>
      <dsp:txXfrm>
        <a:off x="59399" y="71926"/>
        <a:ext cx="8110802" cy="1098002"/>
      </dsp:txXfrm>
    </dsp:sp>
    <dsp:sp modelId="{932F3F83-EFD5-4E49-81A1-51F130EF8DA0}">
      <dsp:nvSpPr>
        <dsp:cNvPr id="0" name=""/>
        <dsp:cNvSpPr/>
      </dsp:nvSpPr>
      <dsp:spPr>
        <a:xfrm>
          <a:off x="0" y="1229327"/>
          <a:ext cx="8229600" cy="1210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6040" rIns="369824" bIns="6604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100" kern="1200" dirty="0" smtClean="0"/>
            <a:t>Gene Expression Omnibus (GEO)</a:t>
          </a:r>
          <a:endParaRPr lang="en-US" sz="4100" kern="1200" dirty="0"/>
        </a:p>
      </dsp:txBody>
      <dsp:txXfrm>
        <a:off x="0" y="1229327"/>
        <a:ext cx="8229600" cy="1210949"/>
      </dsp:txXfrm>
    </dsp:sp>
    <dsp:sp modelId="{ED10E622-B4E3-4B3B-9F3F-C24DF74E6824}">
      <dsp:nvSpPr>
        <dsp:cNvPr id="0" name=""/>
        <dsp:cNvSpPr/>
      </dsp:nvSpPr>
      <dsp:spPr>
        <a:xfrm>
          <a:off x="0" y="2440277"/>
          <a:ext cx="8229600" cy="121680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5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>
              <a:solidFill>
                <a:schemeClr val="tx2"/>
              </a:solidFill>
            </a:rPr>
            <a:t>EBI</a:t>
          </a:r>
          <a:endParaRPr lang="en-US" sz="5200" kern="1200" dirty="0">
            <a:solidFill>
              <a:schemeClr val="tx2"/>
            </a:solidFill>
          </a:endParaRPr>
        </a:p>
      </dsp:txBody>
      <dsp:txXfrm>
        <a:off x="59399" y="2499676"/>
        <a:ext cx="8110802" cy="1098002"/>
      </dsp:txXfrm>
    </dsp:sp>
    <dsp:sp modelId="{EDA02ACB-1C21-44D3-81DA-53C8F7582441}">
      <dsp:nvSpPr>
        <dsp:cNvPr id="0" name=""/>
        <dsp:cNvSpPr/>
      </dsp:nvSpPr>
      <dsp:spPr>
        <a:xfrm>
          <a:off x="0" y="3657077"/>
          <a:ext cx="8229600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6040" rIns="369824" bIns="6604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100" kern="1200" dirty="0" err="1" smtClean="0"/>
            <a:t>ArrayExpress</a:t>
          </a:r>
          <a:endParaRPr lang="en-US" sz="4100" kern="1200" dirty="0"/>
        </a:p>
      </dsp:txBody>
      <dsp:txXfrm>
        <a:off x="0" y="3657077"/>
        <a:ext cx="8229600" cy="861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6AE50-0F89-46BD-BC87-29D13DA43D74}">
      <dsp:nvSpPr>
        <dsp:cNvPr id="0" name=""/>
        <dsp:cNvSpPr/>
      </dsp:nvSpPr>
      <dsp:spPr>
        <a:xfrm>
          <a:off x="3037" y="151"/>
          <a:ext cx="8223524" cy="28811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7424" y="84538"/>
        <a:ext cx="8054750" cy="2712421"/>
      </dsp:txXfrm>
    </dsp:sp>
    <dsp:sp modelId="{0F5960D0-6AFD-4DF0-8B02-15B52283230D}">
      <dsp:nvSpPr>
        <dsp:cNvPr id="0" name=""/>
        <dsp:cNvSpPr/>
      </dsp:nvSpPr>
      <dsp:spPr>
        <a:xfrm>
          <a:off x="3037" y="3031440"/>
          <a:ext cx="3946028" cy="1464208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	         </a:t>
          </a:r>
          <a:r>
            <a:rPr lang="en-US" sz="2400" u="sng" kern="1200" dirty="0" smtClean="0">
              <a:solidFill>
                <a:srgbClr val="FF0000"/>
              </a:solidFill>
            </a:rPr>
            <a:t>Control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 A549 cell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+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Ethanol (</a:t>
          </a:r>
          <a:r>
            <a:rPr lang="en-US" sz="2000" kern="1200" dirty="0" smtClean="0">
              <a:solidFill>
                <a:schemeClr val="bg1"/>
              </a:solidFill>
              <a:latin typeface="+mn-lt"/>
            </a:rPr>
            <a:t>25</a:t>
          </a:r>
          <a:r>
            <a:rPr lang="en-US" sz="2000" kern="1200" dirty="0" smtClean="0">
              <a:solidFill>
                <a:schemeClr val="bg1"/>
              </a:solidFill>
              <a:latin typeface="Symbol" pitchFamily="18" charset="2"/>
            </a:rPr>
            <a:t>m</a:t>
          </a:r>
          <a:r>
            <a:rPr lang="en-US" sz="2000" kern="1200" dirty="0" smtClean="0">
              <a:solidFill>
                <a:schemeClr val="bg1"/>
              </a:solidFill>
              <a:latin typeface="+mn-lt"/>
            </a:rPr>
            <a:t>mol/L) 48 hr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5922" y="3074325"/>
        <a:ext cx="3860258" cy="1378438"/>
      </dsp:txXfrm>
    </dsp:sp>
    <dsp:sp modelId="{2B5380C3-BC65-41D4-B69E-E38AF5382081}">
      <dsp:nvSpPr>
        <dsp:cNvPr id="0" name=""/>
        <dsp:cNvSpPr/>
      </dsp:nvSpPr>
      <dsp:spPr>
        <a:xfrm>
          <a:off x="4280533" y="3031440"/>
          <a:ext cx="3946028" cy="1464208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 smtClean="0">
              <a:solidFill>
                <a:srgbClr val="FF0000"/>
              </a:solidFill>
            </a:rPr>
            <a:t>Treated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A549 cell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+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bg1"/>
              </a:solidFill>
            </a:rPr>
            <a:t>Resveratrol</a:t>
          </a:r>
          <a:r>
            <a:rPr lang="en-US" sz="2000" kern="1200" dirty="0" smtClean="0">
              <a:solidFill>
                <a:schemeClr val="bg1"/>
              </a:solidFill>
            </a:rPr>
            <a:t> (25</a:t>
          </a:r>
          <a:r>
            <a:rPr lang="en-US" sz="2000" kern="1200" dirty="0" smtClean="0">
              <a:solidFill>
                <a:schemeClr val="bg1"/>
              </a:solidFill>
              <a:latin typeface="Symbol" pitchFamily="18" charset="2"/>
            </a:rPr>
            <a:t>m</a:t>
          </a:r>
          <a:r>
            <a:rPr lang="en-US" sz="2000" kern="1200" dirty="0" smtClean="0">
              <a:solidFill>
                <a:schemeClr val="bg1"/>
              </a:solidFill>
              <a:latin typeface="+mn-lt"/>
            </a:rPr>
            <a:t>mol/L) 48 hr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323418" y="3074325"/>
        <a:ext cx="3860258" cy="13784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45721-4B30-4D47-B09E-7EA4B1CBBF1F}">
      <dsp:nvSpPr>
        <dsp:cNvPr id="0" name=""/>
        <dsp:cNvSpPr/>
      </dsp:nvSpPr>
      <dsp:spPr>
        <a:xfrm>
          <a:off x="1905000" y="0"/>
          <a:ext cx="1425461" cy="7919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1"/>
              </a:solidFill>
            </a:rPr>
            <a:t>GEO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1928195" y="23195"/>
        <a:ext cx="1379071" cy="745532"/>
      </dsp:txXfrm>
    </dsp:sp>
    <dsp:sp modelId="{8A0E2B6E-6E6D-407A-935C-7B9EDFFA3E2C}">
      <dsp:nvSpPr>
        <dsp:cNvPr id="0" name=""/>
        <dsp:cNvSpPr/>
      </dsp:nvSpPr>
      <dsp:spPr>
        <a:xfrm rot="5400000">
          <a:off x="2332895" y="1036338"/>
          <a:ext cx="719774" cy="356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-5400000">
        <a:off x="2585873" y="854634"/>
        <a:ext cx="213819" cy="612865"/>
      </dsp:txXfrm>
    </dsp:sp>
    <dsp:sp modelId="{D12F53C0-A571-4BFC-B1EA-551AAA0F9B44}">
      <dsp:nvSpPr>
        <dsp:cNvPr id="0" name=""/>
        <dsp:cNvSpPr/>
      </dsp:nvSpPr>
      <dsp:spPr>
        <a:xfrm>
          <a:off x="1226310" y="1715976"/>
          <a:ext cx="1425461" cy="7919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accent2"/>
              </a:solidFill>
            </a:rPr>
            <a:t>Geo2R</a:t>
          </a:r>
          <a:endParaRPr lang="en-US" sz="2200" kern="1200" dirty="0">
            <a:solidFill>
              <a:schemeClr val="accent2"/>
            </a:solidFill>
          </a:endParaRPr>
        </a:p>
      </dsp:txBody>
      <dsp:txXfrm>
        <a:off x="1249505" y="1739171"/>
        <a:ext cx="1379071" cy="745532"/>
      </dsp:txXfrm>
    </dsp:sp>
    <dsp:sp modelId="{A6BE1EBF-56EB-4671-A9E2-1D9992FD3D92}">
      <dsp:nvSpPr>
        <dsp:cNvPr id="0" name=""/>
        <dsp:cNvSpPr/>
      </dsp:nvSpPr>
      <dsp:spPr>
        <a:xfrm rot="2503163">
          <a:off x="1516021" y="2894170"/>
          <a:ext cx="998134" cy="356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529576" y="2929870"/>
        <a:ext cx="891225" cy="213819"/>
      </dsp:txXfrm>
    </dsp:sp>
    <dsp:sp modelId="{C8A5472D-FE31-41CC-BAD9-1B239A9E7A2B}">
      <dsp:nvSpPr>
        <dsp:cNvPr id="0" name=""/>
        <dsp:cNvSpPr/>
      </dsp:nvSpPr>
      <dsp:spPr>
        <a:xfrm>
          <a:off x="2895596" y="1715976"/>
          <a:ext cx="1425461" cy="7919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solidFill>
                <a:schemeClr val="accent2"/>
              </a:solidFill>
            </a:rPr>
            <a:t>NextBio</a:t>
          </a:r>
          <a:endParaRPr lang="en-US" sz="2200" kern="1200" dirty="0">
            <a:solidFill>
              <a:schemeClr val="accent2"/>
            </a:solidFill>
          </a:endParaRPr>
        </a:p>
      </dsp:txBody>
      <dsp:txXfrm>
        <a:off x="2918791" y="1739171"/>
        <a:ext cx="1379071" cy="745532"/>
      </dsp:txXfrm>
    </dsp:sp>
    <dsp:sp modelId="{FADF6582-ED6B-4CAC-BA04-30195B0F193F}">
      <dsp:nvSpPr>
        <dsp:cNvPr id="0" name=""/>
        <dsp:cNvSpPr/>
      </dsp:nvSpPr>
      <dsp:spPr>
        <a:xfrm rot="6998481">
          <a:off x="2760188" y="2837622"/>
          <a:ext cx="864917" cy="3563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-5400000">
        <a:off x="3109706" y="2589022"/>
        <a:ext cx="213819" cy="758008"/>
      </dsp:txXfrm>
    </dsp:sp>
    <dsp:sp modelId="{96480551-67D2-47A1-80A2-B37769193FBC}">
      <dsp:nvSpPr>
        <dsp:cNvPr id="0" name=""/>
        <dsp:cNvSpPr/>
      </dsp:nvSpPr>
      <dsp:spPr>
        <a:xfrm>
          <a:off x="1981205" y="3538685"/>
          <a:ext cx="1425461" cy="7919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3300"/>
              </a:solidFill>
            </a:rPr>
            <a:t>Gene List</a:t>
          </a:r>
          <a:endParaRPr lang="en-US" sz="2200" kern="1200" dirty="0">
            <a:solidFill>
              <a:srgbClr val="FF3300"/>
            </a:solidFill>
          </a:endParaRPr>
        </a:p>
      </dsp:txBody>
      <dsp:txXfrm>
        <a:off x="2004400" y="3561880"/>
        <a:ext cx="1379071" cy="745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C2DCD-8C54-4CF6-BE2E-26280C6C7A98}">
      <dsp:nvSpPr>
        <dsp:cNvPr id="0" name=""/>
        <dsp:cNvSpPr/>
      </dsp:nvSpPr>
      <dsp:spPr>
        <a:xfrm>
          <a:off x="609606" y="1219200"/>
          <a:ext cx="1431911" cy="1625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651545" y="1261139"/>
        <a:ext cx="1348033" cy="1541721"/>
      </dsp:txXfrm>
    </dsp:sp>
    <dsp:sp modelId="{39FF9FA5-FA5A-403A-8BA7-D4F5A0C1D48E}">
      <dsp:nvSpPr>
        <dsp:cNvPr id="0" name=""/>
        <dsp:cNvSpPr/>
      </dsp:nvSpPr>
      <dsp:spPr>
        <a:xfrm rot="19101889">
          <a:off x="1772165" y="1296332"/>
          <a:ext cx="213256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32563" y="27246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785132" y="1270264"/>
        <a:ext cx="106628" cy="106628"/>
      </dsp:txXfrm>
    </dsp:sp>
    <dsp:sp modelId="{1DAA7683-243F-4F71-9A7E-FDDB644977ED}">
      <dsp:nvSpPr>
        <dsp:cNvPr id="0" name=""/>
        <dsp:cNvSpPr/>
      </dsp:nvSpPr>
      <dsp:spPr>
        <a:xfrm>
          <a:off x="3635375" y="0"/>
          <a:ext cx="2460625" cy="1230312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smtClean="0">
              <a:solidFill>
                <a:srgbClr val="FF0000"/>
              </a:solidFill>
            </a:rPr>
            <a:t>Ingenuity IPA</a:t>
          </a:r>
          <a:endParaRPr lang="en-US" sz="3200" b="1" i="1" kern="1200" dirty="0">
            <a:solidFill>
              <a:srgbClr val="FF0000"/>
            </a:solidFill>
          </a:endParaRPr>
        </a:p>
      </dsp:txBody>
      <dsp:txXfrm>
        <a:off x="3671410" y="36035"/>
        <a:ext cx="2388555" cy="1158242"/>
      </dsp:txXfrm>
    </dsp:sp>
    <dsp:sp modelId="{061D28EC-958D-4865-BF04-16668E486545}">
      <dsp:nvSpPr>
        <dsp:cNvPr id="0" name=""/>
        <dsp:cNvSpPr/>
      </dsp:nvSpPr>
      <dsp:spPr>
        <a:xfrm rot="21502452">
          <a:off x="2041197" y="1982134"/>
          <a:ext cx="159449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94498" y="27246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98584" y="1969518"/>
        <a:ext cx="79724" cy="79724"/>
      </dsp:txXfrm>
    </dsp:sp>
    <dsp:sp modelId="{F6C12C11-1D52-45CF-8BFB-2A8D2F46DA5A}">
      <dsp:nvSpPr>
        <dsp:cNvPr id="0" name=""/>
        <dsp:cNvSpPr/>
      </dsp:nvSpPr>
      <dsp:spPr>
        <a:xfrm>
          <a:off x="3635375" y="1371605"/>
          <a:ext cx="2460625" cy="123031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DAVID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3671410" y="1407640"/>
        <a:ext cx="2388555" cy="1158242"/>
      </dsp:txXfrm>
    </dsp:sp>
    <dsp:sp modelId="{76DCC815-1526-4E97-AD60-CED0487DAAE1}">
      <dsp:nvSpPr>
        <dsp:cNvPr id="0" name=""/>
        <dsp:cNvSpPr/>
      </dsp:nvSpPr>
      <dsp:spPr>
        <a:xfrm rot="2480821">
          <a:off x="1776897" y="2706032"/>
          <a:ext cx="212309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123097" y="27246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785369" y="2680200"/>
        <a:ext cx="106154" cy="106154"/>
      </dsp:txXfrm>
    </dsp:sp>
    <dsp:sp modelId="{4CF08DA4-76AF-441D-B221-90D5133ACD57}">
      <dsp:nvSpPr>
        <dsp:cNvPr id="0" name=""/>
        <dsp:cNvSpPr/>
      </dsp:nvSpPr>
      <dsp:spPr>
        <a:xfrm>
          <a:off x="3635375" y="2819400"/>
          <a:ext cx="2460625" cy="12303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 smtClean="0">
              <a:solidFill>
                <a:srgbClr val="FF0000"/>
              </a:solidFill>
            </a:rPr>
            <a:t>Metacore</a:t>
          </a:r>
          <a:endParaRPr lang="en-US" sz="3200" b="1" i="1" kern="1200" dirty="0">
            <a:solidFill>
              <a:srgbClr val="FF0000"/>
            </a:solidFill>
          </a:endParaRPr>
        </a:p>
      </dsp:txBody>
      <dsp:txXfrm>
        <a:off x="3671410" y="2855435"/>
        <a:ext cx="2388555" cy="1158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608A24-8989-4DF4-8F8D-FD70B193E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01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22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A45308-63B3-4E4A-9B3B-158C23340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00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9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8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8252A-5C4E-4A79-A717-FDD66421BC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CE500-9DD1-473A-BD1A-5B3CEE8D3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2734-74C5-4AA6-BBE4-3471192E2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EDFB9-D5F5-4FBE-B282-B2130F0A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D039F-32BA-4C52-84D4-C25167F29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86396-2422-4F79-A008-D684F1F35A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E8AE9-EC15-4803-B52A-D2E05210D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D6C1-CB0E-4A2C-A89E-EF4A34739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50440-AF84-45A5-8D64-21C89D694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D8A9-63EE-459D-B20B-26C3AB609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C7D4D-12A4-45F9-8E93-5B6230A1F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7C5CD028-B044-467C-AA0C-7F6D65C5B8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371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4372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nsuman@pitt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pathwaycommons.org/pc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ncbi.nlm.nih.gov/biosyste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5.appliedbiosystems.com/tools/pathway/" TargetMode="External"/><Relationship Id="rId5" Type="http://schemas.openxmlformats.org/officeDocument/2006/relationships/hyperlink" Target="http://www.millipore.com/pathways/pw/pathways" TargetMode="External"/><Relationship Id="rId4" Type="http://schemas.openxmlformats.org/officeDocument/2006/relationships/hyperlink" Target="http://www.sigmaaldrich.com/life-science/your-favorite-gene-search.html" TargetMode="External"/><Relationship Id="rId9" Type="http://schemas.openxmlformats.org/officeDocument/2006/relationships/hyperlink" Target="http://www.hsls.pitt.edu/molbi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molbi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molbio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ring-db.org/" TargetMode="External"/><Relationship Id="rId5" Type="http://schemas.openxmlformats.org/officeDocument/2006/relationships/hyperlink" Target="http://thebiogrid.org/" TargetMode="External"/><Relationship Id="rId4" Type="http://schemas.openxmlformats.org/officeDocument/2006/relationships/hyperlink" Target="http://media.hsls.pitt.edu/media/molbiovideos/ppi.sw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embl.org/" TargetMode="External"/><Relationship Id="rId7" Type="http://schemas.openxmlformats.org/officeDocument/2006/relationships/hyperlink" Target="http://www.uzh.ch/" TargetMode="External"/><Relationship Id="rId2" Type="http://schemas.openxmlformats.org/officeDocument/2006/relationships/hyperlink" Target="http://www.cpr.ku.d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otec.tu-dresden.de/" TargetMode="External"/><Relationship Id="rId5" Type="http://schemas.openxmlformats.org/officeDocument/2006/relationships/hyperlink" Target="http://healthsciences.ku.dk/" TargetMode="External"/><Relationship Id="rId4" Type="http://schemas.openxmlformats.org/officeDocument/2006/relationships/hyperlink" Target="http://www.isb-sib.ch/" TargetMode="External"/><Relationship Id="rId9" Type="http://schemas.openxmlformats.org/officeDocument/2006/relationships/hyperlink" Target="http://www.hsls.pitt.edu/molbio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ls.pitt.edu/molbio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hyperlink" Target="http://goo.gl/yD2h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ls.pitt.edu/molbio/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hsls.pitt.edu/molbio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nextbio.com/b/register/register.n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hyperlink" Target="http://www.hsls.pitt.edu/molbio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gx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guides/genetics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://www.hsls.pitt.edu/molbio/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://www.ploscollections.org/article/info:doi/10.1371/journal.pcbi.1002820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hyperlink" Target="http://www.hsls.pitt.edu/molbio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molbio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molbio/" TargetMode="Externa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5.xml"/><Relationship Id="rId9" Type="http://schemas.openxmlformats.org/officeDocument/2006/relationships/hyperlink" Target="http://www.hsls.pitt.edu/molbio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nature.com/nprot/journal/v4/n1/fig_tab/nprot.2008.211_T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guides/genetics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molbio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guides/genetics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guides/genetics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hsls.pitt.edu/guides/genetics" TargetMode="Externa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guides/genetics" TargetMode="External"/><Relationship Id="rId7" Type="http://schemas.openxmlformats.org/officeDocument/2006/relationships/image" Target="../media/image12.jpeg"/><Relationship Id="rId2" Type="http://schemas.openxmlformats.org/officeDocument/2006/relationships/hyperlink" Target="mailto:ansuman@pit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hsls.pitt.edu/molbi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sigmaaldrich.com/life-science.html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millipore.com/pathways/pw/pathway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pathwaycommons.org/about/" TargetMode="External"/><Relationship Id="rId4" Type="http://schemas.openxmlformats.org/officeDocument/2006/relationships/hyperlink" Target="http://www5.appliedbiosystems.com/tools/pathway/" TargetMode="External"/><Relationship Id="rId9" Type="http://schemas.openxmlformats.org/officeDocument/2006/relationships/hyperlink" Target="http://www.hsls.pitt.edu/molb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22098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Pathway Informatics</a:t>
            </a:r>
            <a:b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2000">
                <a:solidFill>
                  <a:schemeClr val="tx1"/>
                </a:solidFill>
                <a:latin typeface="Arial Rounded MT Bold" pitchFamily="34" charset="0"/>
              </a:rPr>
              <a:t>6</a:t>
            </a:r>
            <a:r>
              <a:rPr lang="en-US" sz="2000" baseline="30000" smtClean="0">
                <a:solidFill>
                  <a:schemeClr val="tx1"/>
                </a:solidFill>
                <a:latin typeface="Arial Rounded MT Bold" pitchFamily="34" charset="0"/>
              </a:rPr>
              <a:t>th</a:t>
            </a:r>
            <a:r>
              <a:rPr lang="en-US" sz="2000" smtClean="0">
                <a:solidFill>
                  <a:schemeClr val="tx1"/>
                </a:solidFill>
                <a:latin typeface="Arial Rounded MT Bold" pitchFamily="34" charset="0"/>
              </a:rPr>
              <a:t>   July,  2015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</a:br>
            <a:endParaRPr lang="en-US" sz="2000" dirty="0" smtClean="0">
              <a:latin typeface="Arial Rounded MT Bold" pitchFamily="34" charset="0"/>
            </a:endParaRPr>
          </a:p>
        </p:txBody>
      </p:sp>
      <p:sp>
        <p:nvSpPr>
          <p:cNvPr id="15362" name="Text Box 18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err="1" smtClean="0">
                <a:solidFill>
                  <a:schemeClr val="tx2"/>
                </a:solidFill>
              </a:rPr>
              <a:t>Ansuman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</a:rPr>
              <a:t>Chattopadhyay</a:t>
            </a:r>
            <a:r>
              <a:rPr lang="en-US" sz="1600" b="1" dirty="0" smtClean="0">
                <a:solidFill>
                  <a:schemeClr val="tx2"/>
                </a:solidFill>
              </a:rPr>
              <a:t>, PhD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Head, Molecular Biology Information Services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Health Sciences Library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University of Pittsburgh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  <a:hlinkClick r:id="rId2"/>
              </a:rPr>
              <a:t>ansuman@pitt.edu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</p:txBody>
      </p:sp>
      <p:pic>
        <p:nvPicPr>
          <p:cNvPr id="15363" name="Picture 19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2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Databases-Pathways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6800"/>
            <a:ext cx="8229600" cy="4530725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NCBI </a:t>
            </a:r>
            <a:r>
              <a:rPr lang="en-US" sz="2800" dirty="0" err="1" smtClean="0"/>
              <a:t>Biosystems</a:t>
            </a:r>
            <a:endParaRPr lang="en-US" sz="2800" dirty="0" smtClean="0"/>
          </a:p>
          <a:p>
            <a:pPr lvl="1"/>
            <a:r>
              <a:rPr lang="en-US" sz="1600" dirty="0" smtClean="0"/>
              <a:t>KEGG</a:t>
            </a:r>
          </a:p>
          <a:p>
            <a:pPr lvl="1"/>
            <a:r>
              <a:rPr lang="en-US" sz="1600" dirty="0" smtClean="0">
                <a:hlinkClick r:id="rId2"/>
              </a:rPr>
              <a:t>http://www.ncbi.nlm.nih.gov/biosystems</a:t>
            </a:r>
            <a:endParaRPr lang="en-US" sz="2400" dirty="0" smtClean="0"/>
          </a:p>
          <a:p>
            <a:r>
              <a:rPr lang="en-US" sz="2800" dirty="0" smtClean="0"/>
              <a:t>Pathway Commons: </a:t>
            </a:r>
            <a:r>
              <a:rPr lang="en-US" sz="1600" dirty="0" smtClean="0">
                <a:hlinkClick r:id="rId3"/>
              </a:rPr>
              <a:t>http://www.pathwaycommons.org/pc/</a:t>
            </a:r>
            <a:endParaRPr lang="en-US" sz="1600" dirty="0" smtClean="0"/>
          </a:p>
          <a:p>
            <a:endParaRPr lang="en-US" sz="2400" dirty="0" smtClean="0"/>
          </a:p>
          <a:p>
            <a:pPr marL="342900" lvl="2" indent="-342900"/>
            <a:r>
              <a:rPr lang="en-US" sz="2800" dirty="0" smtClean="0">
                <a:solidFill>
                  <a:schemeClr val="tx2"/>
                </a:solidFill>
              </a:rPr>
              <a:t>YFG – Sigma Aldrich: </a:t>
            </a:r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4"/>
              </a:rPr>
              <a:t>Your Favorite Gene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schemeClr val="tx2"/>
                </a:solidFill>
              </a:rPr>
              <a:t>Millipore Pathways: </a:t>
            </a: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5"/>
              </a:rPr>
              <a:t>http://www.millipore.com/pathways/pw/pathways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Applied </a:t>
            </a:r>
            <a:r>
              <a:rPr lang="en-US" sz="2800" dirty="0" err="1" smtClean="0">
                <a:solidFill>
                  <a:schemeClr val="tx2"/>
                </a:solidFill>
              </a:rPr>
              <a:t>BioSystems</a:t>
            </a:r>
            <a:r>
              <a:rPr lang="en-US" sz="2800" dirty="0" smtClean="0">
                <a:solidFill>
                  <a:schemeClr val="tx2"/>
                </a:solidFill>
              </a:rPr>
              <a:t>: </a:t>
            </a:r>
            <a:r>
              <a:rPr lang="en-US" sz="1400" dirty="0">
                <a:hlinkClick r:id="rId6"/>
              </a:rPr>
              <a:t>http://www5.appliedbiosystems.com/tools/pathway</a:t>
            </a:r>
            <a:r>
              <a:rPr lang="en-US" sz="1400" dirty="0" smtClean="0">
                <a:hlinkClick r:id="rId6"/>
              </a:rPr>
              <a:t>/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5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PPI  Databases</a:t>
            </a:r>
            <a:endParaRPr lang="en-US" b="1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51" y="2057400"/>
            <a:ext cx="4258651" cy="28956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84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What </a:t>
            </a:r>
            <a:r>
              <a:rPr lang="en-US" dirty="0"/>
              <a:t>proteins interact with my favorite protein?</a:t>
            </a:r>
          </a:p>
          <a:p>
            <a:endParaRPr lang="en-US" dirty="0"/>
          </a:p>
        </p:txBody>
      </p:sp>
      <p:pic>
        <p:nvPicPr>
          <p:cNvPr id="6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0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PPI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dirty="0" err="1" smtClean="0"/>
              <a:t>BioGRID</a:t>
            </a:r>
            <a:endParaRPr lang="en-US" dirty="0" smtClean="0"/>
          </a:p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8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43600"/>
            <a:ext cx="967344" cy="809625"/>
          </a:xfrm>
          <a:prstGeom prst="rect">
            <a:avLst/>
          </a:prstGeom>
          <a:noFill/>
        </p:spPr>
      </p:pic>
      <p:pic>
        <p:nvPicPr>
          <p:cNvPr id="8" name="Picture 23" descr="dn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5943600"/>
            <a:ext cx="404206" cy="724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381000" y="23622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1000" y="46482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724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Link to the video tutorial:</a:t>
            </a:r>
          </a:p>
          <a:p>
            <a:r>
              <a:rPr lang="en-US" sz="2000" dirty="0" smtClean="0">
                <a:latin typeface="+mn-lt"/>
                <a:hlinkClick r:id="rId4"/>
              </a:rPr>
              <a:t>http://media.hsls.pitt.edu/media/molbiovideos/ppi.swf</a:t>
            </a:r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514600"/>
            <a:ext cx="7848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Resources</a:t>
            </a:r>
          </a:p>
          <a:p>
            <a:pPr algn="l"/>
            <a:endParaRPr lang="en-US" b="1" dirty="0" smtClean="0">
              <a:latin typeface="+mn-lt"/>
            </a:endParaRPr>
          </a:p>
          <a:p>
            <a:pPr algn="l"/>
            <a:r>
              <a:rPr lang="en-US" sz="2000" b="1" dirty="0" err="1" smtClean="0">
                <a:latin typeface="+mn-lt"/>
              </a:rPr>
              <a:t>BioGrid</a:t>
            </a:r>
            <a:r>
              <a:rPr lang="en-US" sz="2000" b="1" dirty="0" smtClean="0">
                <a:latin typeface="+mn-lt"/>
              </a:rPr>
              <a:t>:  </a:t>
            </a:r>
            <a:r>
              <a:rPr lang="en-US" sz="2000" dirty="0" smtClean="0">
                <a:hlinkClick r:id="rId5"/>
              </a:rPr>
              <a:t>http://thebiogrid.org/</a:t>
            </a:r>
            <a:endParaRPr lang="en-US" sz="2000" b="1" dirty="0" smtClean="0">
              <a:latin typeface="+mn-lt"/>
            </a:endParaRPr>
          </a:p>
          <a:p>
            <a:pPr algn="l"/>
            <a:endParaRPr lang="en-US" sz="2000" b="1" dirty="0" smtClean="0">
              <a:latin typeface="+mn-lt"/>
            </a:endParaRPr>
          </a:p>
          <a:p>
            <a:pPr algn="l"/>
            <a:r>
              <a:rPr lang="en-US" sz="2000" b="1" dirty="0" smtClean="0">
                <a:latin typeface="+mn-lt"/>
              </a:rPr>
              <a:t>STRING:  </a:t>
            </a:r>
            <a:r>
              <a:rPr lang="en-US" sz="2000" dirty="0" smtClean="0">
                <a:hlinkClick r:id="rId6"/>
              </a:rPr>
              <a:t>http://string-db.org/</a:t>
            </a:r>
            <a:endParaRPr lang="en-US" sz="2000" dirty="0" smtClean="0">
              <a:latin typeface="+mn-lt"/>
            </a:endParaRPr>
          </a:p>
          <a:p>
            <a:pPr algn="l"/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457200"/>
            <a:ext cx="7696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en-US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Retrieve interacting partners of a protein of your interest</a:t>
            </a:r>
          </a:p>
          <a:p>
            <a:pPr algn="l"/>
            <a:r>
              <a:rPr lang="en-US" sz="2800" dirty="0" smtClean="0">
                <a:solidFill>
                  <a:schemeClr val="tx2"/>
                </a:solidFill>
                <a:latin typeface="+mn-lt"/>
              </a:rPr>
              <a:t> </a:t>
            </a:r>
          </a:p>
          <a:p>
            <a:pPr algn="l"/>
            <a:r>
              <a:rPr lang="en-US" sz="2800" dirty="0" smtClean="0">
                <a:solidFill>
                  <a:schemeClr val="tx2"/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What proteins interact with human EGFR?</a:t>
            </a:r>
            <a:endParaRPr lang="en-US" sz="2800" dirty="0" smtClean="0">
              <a:solidFill>
                <a:schemeClr val="tx2"/>
              </a:solidFill>
              <a:latin typeface="+mn-lt"/>
            </a:endParaRPr>
          </a:p>
          <a:p>
            <a:pPr algn="l">
              <a:buFontTx/>
              <a:buChar char="-"/>
            </a:pPr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pPr algn="l"/>
            <a:endParaRPr lang="en-US" dirty="0" smtClean="0">
              <a:latin typeface="+mn-lt"/>
            </a:endParaRPr>
          </a:p>
          <a:p>
            <a:pPr algn="l"/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en-US" dirty="0" smtClean="0">
                <a:solidFill>
                  <a:schemeClr val="tx2"/>
                </a:solidFill>
                <a:latin typeface="+mn-lt"/>
              </a:rPr>
              <a:t>-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BioGrid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59436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BioGrid</a:t>
            </a:r>
            <a:r>
              <a:rPr lang="en-US" dirty="0" smtClean="0"/>
              <a:t> Search Result Page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11" y="1295400"/>
            <a:ext cx="758537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STRING - Known and Predicted Protein-Protein Interactions</a:t>
            </a:r>
            <a:br>
              <a:rPr lang="en-US" sz="3200" b="1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An ultimate resource for finding both predicted and experimental verified PPI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Not limited to human, mouse and rat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Developed at </a:t>
            </a:r>
            <a:r>
              <a:rPr lang="en-US" sz="2800" dirty="0" smtClean="0">
                <a:hlinkClick r:id="rId2"/>
              </a:rPr>
              <a:t>CPR</a:t>
            </a:r>
            <a:r>
              <a:rPr lang="en-US" sz="2800" dirty="0" smtClean="0"/>
              <a:t>, </a:t>
            </a:r>
            <a:r>
              <a:rPr lang="en-US" sz="2800" dirty="0" smtClean="0">
                <a:hlinkClick r:id="rId3"/>
              </a:rPr>
              <a:t>EMBL</a:t>
            </a:r>
            <a:r>
              <a:rPr lang="en-US" sz="2800" dirty="0" smtClean="0"/>
              <a:t>, </a:t>
            </a:r>
            <a:r>
              <a:rPr lang="en-US" sz="2800" dirty="0" smtClean="0">
                <a:hlinkClick r:id="rId4"/>
              </a:rPr>
              <a:t>SIB</a:t>
            </a:r>
            <a:r>
              <a:rPr lang="en-US" sz="2800" dirty="0" smtClean="0"/>
              <a:t>, </a:t>
            </a:r>
            <a:r>
              <a:rPr lang="en-US" sz="2800" dirty="0" smtClean="0">
                <a:hlinkClick r:id="rId5"/>
              </a:rPr>
              <a:t>KU</a:t>
            </a:r>
            <a:r>
              <a:rPr lang="en-US" sz="2800" dirty="0" smtClean="0"/>
              <a:t>, </a:t>
            </a:r>
            <a:r>
              <a:rPr lang="en-US" sz="2800" dirty="0" smtClean="0">
                <a:hlinkClick r:id="rId6"/>
              </a:rPr>
              <a:t>TUD</a:t>
            </a:r>
            <a:r>
              <a:rPr lang="en-US" sz="2800" dirty="0" smtClean="0"/>
              <a:t> and </a:t>
            </a:r>
            <a:r>
              <a:rPr lang="en-US" sz="2800" dirty="0" smtClean="0">
                <a:hlinkClick r:id="rId7"/>
              </a:rPr>
              <a:t>UZH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5638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51" y="2057400"/>
            <a:ext cx="4258651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3505200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Gene Lists</a:t>
            </a:r>
            <a:endParaRPr lang="en-US" sz="3200" b="1" dirty="0">
              <a:latin typeface="+mn-lt"/>
            </a:endParaRPr>
          </a:p>
        </p:txBody>
      </p:sp>
      <p:pic>
        <p:nvPicPr>
          <p:cNvPr id="10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5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Biological Pathway Map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676400"/>
            <a:ext cx="6400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445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Gene Lists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336675"/>
            <a:ext cx="8229600" cy="4530725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icroarrays</a:t>
            </a:r>
          </a:p>
          <a:p>
            <a:r>
              <a:rPr lang="en-US" dirty="0" smtClean="0"/>
              <a:t>Protein arrays</a:t>
            </a:r>
          </a:p>
          <a:p>
            <a:r>
              <a:rPr lang="en-US" dirty="0" smtClean="0"/>
              <a:t>CHIP-chip</a:t>
            </a:r>
          </a:p>
          <a:p>
            <a:r>
              <a:rPr lang="en-US" dirty="0" smtClean="0"/>
              <a:t>SNP arrays</a:t>
            </a:r>
          </a:p>
          <a:p>
            <a:r>
              <a:rPr lang="en-US" dirty="0" smtClean="0"/>
              <a:t>RNA </a:t>
            </a:r>
            <a:r>
              <a:rPr lang="en-US" dirty="0" err="1" smtClean="0"/>
              <a:t>Seq</a:t>
            </a:r>
            <a:endParaRPr lang="en-US" dirty="0" smtClean="0"/>
          </a:p>
          <a:p>
            <a:r>
              <a:rPr lang="en-US" dirty="0" smtClean="0"/>
              <a:t>Literature Search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71" y="2111679"/>
            <a:ext cx="415013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528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Gene  Expression Databases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63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Expression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09674"/>
            <a:ext cx="8382001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59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Use of GEO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r>
              <a:rPr lang="en-US" dirty="0">
                <a:hlinkClick r:id="rId2"/>
              </a:rPr>
              <a:t>http://goo.gl/yD2hR</a:t>
            </a:r>
            <a:endParaRPr lang="en-US" dirty="0"/>
          </a:p>
          <a:p>
            <a:pPr lvl="8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8822"/>
            <a:ext cx="3186112" cy="387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6340"/>
            <a:ext cx="3677344" cy="277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96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Generate a gene list</a:t>
            </a:r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11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Pathway Analysis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81000" y="1219201"/>
          <a:ext cx="822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609600" y="2971800"/>
            <a:ext cx="914400" cy="228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none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676400" y="3124200"/>
            <a:ext cx="1295400" cy="304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C00CC">
                <a:alpha val="60000"/>
              </a:srgbClr>
            </a:glow>
          </a:effectLst>
        </p:spPr>
        <p:txBody>
          <a:bodyPr wrap="none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5257800" y="3581400"/>
            <a:ext cx="2971800" cy="152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none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733800"/>
            <a:ext cx="3200400" cy="228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none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4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15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Retrieve Gene Expression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NCBI GEO</a:t>
            </a:r>
          </a:p>
          <a:p>
            <a:r>
              <a:rPr lang="en-US" dirty="0" smtClean="0"/>
              <a:t>EBI </a:t>
            </a:r>
            <a:r>
              <a:rPr lang="en-US" dirty="0" err="1" smtClean="0"/>
              <a:t>ArrayExpress</a:t>
            </a:r>
            <a:endParaRPr lang="en-US" dirty="0" smtClean="0"/>
          </a:p>
          <a:p>
            <a:r>
              <a:rPr lang="en-US" dirty="0" err="1" smtClean="0"/>
              <a:t>NextBio</a:t>
            </a:r>
            <a:r>
              <a:rPr lang="en-US" dirty="0" smtClean="0"/>
              <a:t> Research</a:t>
            </a:r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1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Expression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09674"/>
            <a:ext cx="8382001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9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758718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4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76400"/>
            <a:ext cx="80772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Pathway Informatics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40523"/>
              </p:ext>
            </p:extLst>
          </p:nvPr>
        </p:nvGraphicFramePr>
        <p:xfrm>
          <a:off x="914400" y="1066801"/>
          <a:ext cx="73533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9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2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66590"/>
            <a:ext cx="6217085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32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GEO2R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7863"/>
            <a:ext cx="419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114800" cy="21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61045"/>
            <a:ext cx="2424112" cy="221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6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GEO2R – Experiment to Gene List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6962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30" y="1676400"/>
            <a:ext cx="5981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72" y="3638550"/>
            <a:ext cx="5715000" cy="199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77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GEO2R – Experiment to Gene List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36837"/>
            <a:ext cx="6781800" cy="43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282852" y="1092633"/>
            <a:ext cx="152400" cy="2938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7162800" y="1092633"/>
            <a:ext cx="152400" cy="2938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2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GEO2R – Experiment to Gene List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71" y="1537794"/>
            <a:ext cx="6980129" cy="447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8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0005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766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5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NextBio</a:t>
            </a:r>
            <a:r>
              <a:rPr lang="en-US" b="1" dirty="0" smtClean="0"/>
              <a:t> Registration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5464469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https://www.nextbio.com/b/register/register.nb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6" y="1981200"/>
            <a:ext cx="6626268" cy="317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8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NextBio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" y="1371600"/>
            <a:ext cx="8113713" cy="42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5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NextBio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799"/>
            <a:ext cx="7543800" cy="41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1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NextBio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752600"/>
            <a:ext cx="77612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33800" y="1067353"/>
            <a:ext cx="5337175" cy="5129213"/>
            <a:chOff x="2371" y="683"/>
            <a:chExt cx="3362" cy="3231"/>
          </a:xfrm>
        </p:grpSpPr>
        <p:sp>
          <p:nvSpPr>
            <p:cNvPr id="11277" name="AutoShape 5"/>
            <p:cNvSpPr>
              <a:spLocks noChangeArrowheads="1"/>
            </p:cNvSpPr>
            <p:nvPr/>
          </p:nvSpPr>
          <p:spPr bwMode="auto">
            <a:xfrm>
              <a:off x="2380" y="3176"/>
              <a:ext cx="500" cy="322"/>
            </a:xfrm>
            <a:prstGeom prst="rightArrow">
              <a:avLst>
                <a:gd name="adj1" fmla="val 50000"/>
                <a:gd name="adj2" fmla="val 38820"/>
              </a:avLst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Text Box 6"/>
            <p:cNvSpPr txBox="1">
              <a:spLocks noChangeArrowheads="1"/>
            </p:cNvSpPr>
            <p:nvPr/>
          </p:nvSpPr>
          <p:spPr bwMode="auto">
            <a:xfrm>
              <a:off x="3080" y="683"/>
              <a:ext cx="241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  <a:latin typeface="Arial" charset="0"/>
                </a:rPr>
                <a:t>Biological Interaction Network</a:t>
              </a:r>
            </a:p>
          </p:txBody>
        </p:sp>
        <p:sp>
          <p:nvSpPr>
            <p:cNvPr id="11279" name="AutoShape 7"/>
            <p:cNvSpPr>
              <a:spLocks noChangeArrowheads="1"/>
            </p:cNvSpPr>
            <p:nvPr/>
          </p:nvSpPr>
          <p:spPr bwMode="auto">
            <a:xfrm>
              <a:off x="2371" y="1546"/>
              <a:ext cx="509" cy="322"/>
            </a:xfrm>
            <a:prstGeom prst="rightArrow">
              <a:avLst>
                <a:gd name="adj1" fmla="val 50000"/>
                <a:gd name="adj2" fmla="val 39519"/>
              </a:avLst>
            </a:prstGeom>
            <a:solidFill>
              <a:srgbClr val="FFFF9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280" name="Picture 8" descr="Subcellular BIN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0" y="929"/>
              <a:ext cx="2683" cy="2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267" name="Group 9"/>
          <p:cNvGrpSpPr>
            <a:grpSpLocks/>
          </p:cNvGrpSpPr>
          <p:nvPr/>
        </p:nvGrpSpPr>
        <p:grpSpPr bwMode="auto">
          <a:xfrm>
            <a:off x="457200" y="3664476"/>
            <a:ext cx="2209800" cy="2334688"/>
            <a:chOff x="241" y="2131"/>
            <a:chExt cx="2028" cy="2061"/>
          </a:xfrm>
        </p:grpSpPr>
        <p:pic>
          <p:nvPicPr>
            <p:cNvPr id="11275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" y="2628"/>
              <a:ext cx="2028" cy="1564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6" name="Text Box 11"/>
            <p:cNvSpPr txBox="1">
              <a:spLocks noChangeArrowheads="1"/>
            </p:cNvSpPr>
            <p:nvPr/>
          </p:nvSpPr>
          <p:spPr bwMode="auto">
            <a:xfrm>
              <a:off x="623" y="2131"/>
              <a:ext cx="1302" cy="2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" charset="0"/>
                </a:rPr>
                <a:t>Biological Table</a:t>
              </a:r>
            </a:p>
          </p:txBody>
        </p:sp>
      </p:grpSp>
      <p:grpSp>
        <p:nvGrpSpPr>
          <p:cNvPr id="11268" name="Group 12"/>
          <p:cNvGrpSpPr>
            <a:grpSpLocks/>
          </p:cNvGrpSpPr>
          <p:nvPr/>
        </p:nvGrpSpPr>
        <p:grpSpPr bwMode="auto">
          <a:xfrm>
            <a:off x="457201" y="1054033"/>
            <a:ext cx="2105024" cy="2305117"/>
            <a:chOff x="241" y="178"/>
            <a:chExt cx="2108" cy="2148"/>
          </a:xfrm>
        </p:grpSpPr>
        <p:pic>
          <p:nvPicPr>
            <p:cNvPr id="1127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736"/>
              <a:ext cx="2108" cy="159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274" name="Text Box 14"/>
            <p:cNvSpPr txBox="1">
              <a:spLocks noChangeArrowheads="1"/>
            </p:cNvSpPr>
            <p:nvPr/>
          </p:nvSpPr>
          <p:spPr bwMode="auto">
            <a:xfrm>
              <a:off x="648" y="178"/>
              <a:ext cx="1283" cy="3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latin typeface="Arial" charset="0"/>
                </a:rPr>
                <a:t>Gene </a:t>
              </a:r>
              <a:r>
                <a:rPr lang="en-US" sz="2000" dirty="0">
                  <a:latin typeface="Arial" charset="0"/>
                </a:rPr>
                <a:t>List</a:t>
              </a:r>
            </a:p>
          </p:txBody>
        </p:sp>
      </p:grpSp>
      <p:pic>
        <p:nvPicPr>
          <p:cNvPr id="11269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18"/>
          <p:cNvSpPr txBox="1">
            <a:spLocks noChangeArrowheads="1"/>
          </p:cNvSpPr>
          <p:nvPr/>
        </p:nvSpPr>
        <p:spPr bwMode="auto">
          <a:xfrm>
            <a:off x="381000" y="79375"/>
            <a:ext cx="393409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Gene list to pathways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7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7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NextBio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6" y="1639866"/>
            <a:ext cx="8077200" cy="452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01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NextBio</a:t>
            </a:r>
            <a:r>
              <a:rPr lang="en-US" dirty="0" smtClean="0"/>
              <a:t> </a:t>
            </a:r>
            <a:r>
              <a:rPr lang="en-US" dirty="0" err="1" smtClean="0"/>
              <a:t>GeneList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924800" cy="43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91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Expression Atlas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7590477" cy="34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5562600"/>
            <a:ext cx="336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http://www.ebi.ac.uk/gxa/</a:t>
            </a:r>
            <a:endParaRPr lang="en-US" dirty="0"/>
          </a:p>
        </p:txBody>
      </p:sp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Express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15252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19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Literature to </a:t>
            </a:r>
            <a:r>
              <a:rPr lang="en-US" dirty="0" err="1" smtClean="0"/>
              <a:t>GeneList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77" y="228600"/>
            <a:ext cx="1765876" cy="120067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3931628"/>
              </p:ext>
            </p:extLst>
          </p:nvPr>
        </p:nvGraphicFramePr>
        <p:xfrm>
          <a:off x="381000" y="1583767"/>
          <a:ext cx="4648201" cy="4359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27313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0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0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5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51" y="2057400"/>
            <a:ext cx="4258651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0775" y="4152900"/>
            <a:ext cx="439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Gene Lists to Biology</a:t>
            </a:r>
            <a:endParaRPr lang="en-US" sz="3200" b="1" dirty="0">
              <a:latin typeface="+mn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988" y="2209800"/>
            <a:ext cx="4905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Reading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447800"/>
            <a:ext cx="7237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4572000"/>
            <a:ext cx="72374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799" y="5693678"/>
            <a:ext cx="7062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  <a:hlinkClick r:id="rId4"/>
              </a:rPr>
              <a:t>http://www.ploscollections.org/article/info%3Adoi%2F10.1371%2Fjournal.pcbi.1002820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58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 Consortium</a:t>
            </a:r>
            <a:endParaRPr lang="en-US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799"/>
            <a:ext cx="900857" cy="46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143000"/>
            <a:ext cx="2836095" cy="102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76400"/>
            <a:ext cx="1316199" cy="50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2362200"/>
            <a:ext cx="5334000" cy="50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142999"/>
            <a:ext cx="642430" cy="2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1" y="1676399"/>
            <a:ext cx="1872450" cy="4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1066799"/>
            <a:ext cx="1570820" cy="48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2438400"/>
            <a:ext cx="1355371" cy="3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" y="2971800"/>
            <a:ext cx="7772400" cy="3095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 descr="HSLS 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2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2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 Annotation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30725"/>
          </a:xfrm>
        </p:spPr>
        <p:txBody>
          <a:bodyPr/>
          <a:lstStyle/>
          <a:p>
            <a:endParaRPr lang="en-US" sz="4000" dirty="0" smtClean="0"/>
          </a:p>
          <a:p>
            <a:r>
              <a:rPr lang="en-US" sz="4000" dirty="0" smtClean="0"/>
              <a:t>Cellular Component</a:t>
            </a:r>
          </a:p>
          <a:p>
            <a:endParaRPr lang="en-US" sz="4000" dirty="0" smtClean="0"/>
          </a:p>
          <a:p>
            <a:r>
              <a:rPr lang="en-US" sz="4000" dirty="0" smtClean="0"/>
              <a:t>Biological Process</a:t>
            </a:r>
          </a:p>
          <a:p>
            <a:endParaRPr lang="en-US" sz="4000" dirty="0" smtClean="0"/>
          </a:p>
          <a:p>
            <a:r>
              <a:rPr lang="en-US" sz="4000" dirty="0" smtClean="0"/>
              <a:t>Molecular </a:t>
            </a:r>
            <a:r>
              <a:rPr lang="en-US" sz="3600" dirty="0" smtClean="0"/>
              <a:t>Function</a:t>
            </a:r>
            <a:endParaRPr lang="en-US" sz="4000" dirty="0"/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4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46881" y="6532527"/>
            <a:ext cx="250416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charset="0"/>
              </a:rPr>
              <a:t>Copyright restrictions may apply.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601" y="6104802"/>
            <a:ext cx="2636640" cy="52709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04" y="1377771"/>
            <a:ext cx="7010400" cy="4072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65760" y="5901973"/>
            <a:ext cx="6612480" cy="1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1300" b="1" dirty="0" err="1">
                <a:solidFill>
                  <a:schemeClr val="tx2"/>
                </a:solidFill>
                <a:latin typeface="Arial" charset="0"/>
              </a:rPr>
              <a:t>Khatri</a:t>
            </a:r>
            <a:r>
              <a:rPr lang="en-GB" sz="1300" b="1" dirty="0">
                <a:solidFill>
                  <a:schemeClr val="tx2"/>
                </a:solidFill>
                <a:latin typeface="Arial" charset="0"/>
              </a:rPr>
              <a:t>, P. et al. Bioinformatics 2005 21:3587-3595; doi:10.1093/bioinformatics/bti565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2720" y="162737"/>
            <a:ext cx="8817120" cy="22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</a:rPr>
              <a:t>Levels of abstraction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04800"/>
            <a:ext cx="5227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+mj-lt"/>
              </a:rPr>
              <a:t>Gene Ontology (GO)</a:t>
            </a:r>
            <a:endParaRPr lang="en-US" sz="4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847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Topics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600" dirty="0" smtClean="0"/>
              <a:t>Databases</a:t>
            </a:r>
          </a:p>
          <a:p>
            <a:endParaRPr lang="en-US" b="1" spc="600" dirty="0" smtClean="0"/>
          </a:p>
          <a:p>
            <a:pPr lvl="1">
              <a:buFont typeface="Wingdings" pitchFamily="2" charset="2"/>
              <a:buChar char="ü"/>
            </a:pPr>
            <a:r>
              <a:rPr lang="en-US" b="1" spc="600" dirty="0" smtClean="0">
                <a:solidFill>
                  <a:schemeClr val="tx2"/>
                </a:solidFill>
              </a:rPr>
              <a:t>Biological Pathway Maps</a:t>
            </a:r>
          </a:p>
          <a:p>
            <a:pPr lvl="1">
              <a:buFont typeface="Wingdings" pitchFamily="2" charset="2"/>
              <a:buChar char="ü"/>
            </a:pPr>
            <a:endParaRPr lang="en-US" b="1" spc="600" dirty="0" smtClean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b="1" spc="600" dirty="0">
                <a:solidFill>
                  <a:schemeClr val="tx2"/>
                </a:solidFill>
              </a:rPr>
              <a:t>Protein-Protein </a:t>
            </a:r>
            <a:r>
              <a:rPr lang="en-US" b="1" spc="600" dirty="0" smtClean="0">
                <a:solidFill>
                  <a:schemeClr val="tx2"/>
                </a:solidFill>
              </a:rPr>
              <a:t>Interaction</a:t>
            </a:r>
          </a:p>
          <a:p>
            <a:pPr lvl="1">
              <a:buFont typeface="Wingdings" pitchFamily="2" charset="2"/>
              <a:buChar char="ü"/>
            </a:pPr>
            <a:endParaRPr lang="en-US" b="1" spc="600" dirty="0" smtClean="0">
              <a:solidFill>
                <a:schemeClr val="tx2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b="1" spc="600" dirty="0" smtClean="0">
                <a:solidFill>
                  <a:schemeClr val="tx2"/>
                </a:solidFill>
              </a:rPr>
              <a:t>High-throughput gene expression (Microarray) Database</a:t>
            </a:r>
            <a:endParaRPr lang="en-US" b="1" spc="600" dirty="0">
              <a:solidFill>
                <a:schemeClr val="tx2"/>
              </a:solidFill>
            </a:endParaRPr>
          </a:p>
          <a:p>
            <a:pPr lvl="1"/>
            <a:endParaRPr lang="en-US" spc="600" dirty="0" smtClean="0">
              <a:solidFill>
                <a:schemeClr val="tx2"/>
              </a:solidFill>
            </a:endParaRPr>
          </a:p>
          <a:p>
            <a:pPr lvl="1">
              <a:buNone/>
            </a:pPr>
            <a:endParaRPr lang="en-US" spc="600" dirty="0" smtClean="0"/>
          </a:p>
          <a:p>
            <a:endParaRPr lang="en-US" dirty="0" smtClean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46881" y="6532527"/>
            <a:ext cx="2504160" cy="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charset="0"/>
              </a:rPr>
              <a:t>Copyright restrictions may apply.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601" y="6104802"/>
            <a:ext cx="2636640" cy="52709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760" y="1807391"/>
            <a:ext cx="6612480" cy="324466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65760" y="5149980"/>
            <a:ext cx="6612480" cy="1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1300" b="1" dirty="0" err="1">
                <a:solidFill>
                  <a:schemeClr val="tx2"/>
                </a:solidFill>
                <a:latin typeface="Arial" charset="0"/>
              </a:rPr>
              <a:t>Khatri</a:t>
            </a:r>
            <a:r>
              <a:rPr lang="en-GB" sz="1300" b="1" dirty="0">
                <a:solidFill>
                  <a:schemeClr val="tx2"/>
                </a:solidFill>
                <a:latin typeface="Arial" charset="0"/>
              </a:rPr>
              <a:t>, P. et al. Bioinformatics 2005 21:3587-3595; doi:10.1093/bioinformatics/bti565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2720" y="162738"/>
            <a:ext cx="8817120" cy="22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</a:rPr>
              <a:t>Evolution history of GO-based functional analysis software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381000"/>
            <a:ext cx="76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Development of gene ontology based tools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0527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6" y="1140912"/>
            <a:ext cx="410172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89747"/>
            <a:ext cx="5715000" cy="246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828800"/>
            <a:ext cx="2305050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37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"/>
          <p:cNvGrpSpPr>
            <a:grpSpLocks/>
          </p:cNvGrpSpPr>
          <p:nvPr/>
        </p:nvGrpSpPr>
        <p:grpSpPr bwMode="auto">
          <a:xfrm>
            <a:off x="457200" y="3429000"/>
            <a:ext cx="3086100" cy="2570163"/>
            <a:chOff x="241" y="2394"/>
            <a:chExt cx="2028" cy="1798"/>
          </a:xfrm>
        </p:grpSpPr>
        <p:pic>
          <p:nvPicPr>
            <p:cNvPr id="10260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2628"/>
              <a:ext cx="2028" cy="1564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61" name="Text Box 11"/>
            <p:cNvSpPr txBox="1">
              <a:spLocks noChangeArrowheads="1"/>
            </p:cNvSpPr>
            <p:nvPr/>
          </p:nvSpPr>
          <p:spPr bwMode="auto">
            <a:xfrm>
              <a:off x="583" y="2394"/>
              <a:ext cx="1302" cy="2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latin typeface="Arial" charset="0"/>
                </a:rPr>
                <a:t>Biological Table</a:t>
              </a:r>
            </a:p>
          </p:txBody>
        </p:sp>
      </p:grpSp>
      <p:grpSp>
        <p:nvGrpSpPr>
          <p:cNvPr id="10243" name="Group 12"/>
          <p:cNvGrpSpPr>
            <a:grpSpLocks/>
          </p:cNvGrpSpPr>
          <p:nvPr/>
        </p:nvGrpSpPr>
        <p:grpSpPr bwMode="auto">
          <a:xfrm>
            <a:off x="457200" y="685800"/>
            <a:ext cx="3076575" cy="2673350"/>
            <a:chOff x="241" y="519"/>
            <a:chExt cx="2108" cy="1807"/>
          </a:xfrm>
        </p:grpSpPr>
        <p:pic>
          <p:nvPicPr>
            <p:cNvPr id="10258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" y="736"/>
              <a:ext cx="2108" cy="159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259" name="Text Box 14"/>
            <p:cNvSpPr txBox="1">
              <a:spLocks noChangeArrowheads="1"/>
            </p:cNvSpPr>
            <p:nvPr/>
          </p:nvSpPr>
          <p:spPr bwMode="auto">
            <a:xfrm>
              <a:off x="592" y="519"/>
              <a:ext cx="1192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Arial" charset="0"/>
                </a:rPr>
                <a:t>Biological List</a:t>
              </a:r>
            </a:p>
          </p:txBody>
        </p:sp>
      </p:grpSp>
      <p:sp>
        <p:nvSpPr>
          <p:cNvPr id="10247" name="Text Box 18"/>
          <p:cNvSpPr txBox="1">
            <a:spLocks noChangeArrowheads="1"/>
          </p:cNvSpPr>
          <p:nvPr/>
        </p:nvSpPr>
        <p:spPr bwMode="auto">
          <a:xfrm>
            <a:off x="381000" y="79375"/>
            <a:ext cx="40195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Gene list to Biology</a:t>
            </a:r>
          </a:p>
        </p:txBody>
      </p:sp>
      <p:sp>
        <p:nvSpPr>
          <p:cNvPr id="10248" name="Right Arrow 16"/>
          <p:cNvSpPr>
            <a:spLocks noChangeArrowheads="1"/>
          </p:cNvSpPr>
          <p:nvPr/>
        </p:nvSpPr>
        <p:spPr bwMode="auto">
          <a:xfrm>
            <a:off x="3810000" y="2819400"/>
            <a:ext cx="1371600" cy="137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62600" y="1976735"/>
            <a:ext cx="29718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Functions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2600" y="3119735"/>
            <a:ext cx="29718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Pathways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8800" y="4191000"/>
            <a:ext cx="29718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Interaction Networks</a:t>
            </a:r>
          </a:p>
        </p:txBody>
      </p:sp>
      <p:pic>
        <p:nvPicPr>
          <p:cNvPr id="16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/>
            <a:r>
              <a:rPr lang="en-US" b="1" smtClean="0"/>
              <a:t>Discovery Step: Pathway Analysis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5245281"/>
              </p:ext>
            </p:extLst>
          </p:nvPr>
        </p:nvGraphicFramePr>
        <p:xfrm>
          <a:off x="2286000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 descr="data_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676400" y="2667000"/>
            <a:ext cx="3402623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905000" y="4876800"/>
            <a:ext cx="1828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rPr>
              <a:t>Gene List</a:t>
            </a:r>
          </a:p>
        </p:txBody>
      </p:sp>
      <p:pic>
        <p:nvPicPr>
          <p:cNvPr id="10" name="Picture 4" descr="HSLS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Pathway Analysis Software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2943225" cy="1382713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NLP Driven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PathwayArchitect</a:t>
            </a:r>
            <a:endParaRPr lang="en-US" sz="2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PathwayStudio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495800" y="1600200"/>
            <a:ext cx="4191000" cy="1631216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Human </a:t>
            </a:r>
            <a:r>
              <a:rPr lang="en-US" sz="2800" u="sng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Curated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Ingenuity IPA</a:t>
            </a:r>
          </a:p>
          <a:p>
            <a:pPr>
              <a:defRPr/>
            </a:pPr>
            <a:r>
              <a:rPr lang="en-US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GeneGO’s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Metacore</a:t>
            </a:r>
            <a:endParaRPr lang="en-US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>
              <a:defRPr/>
            </a:pPr>
            <a:r>
              <a:rPr lang="en-US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Biobase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Explain</a:t>
            </a:r>
            <a:endParaRPr lang="en-US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533400" y="4191000"/>
            <a:ext cx="4541838" cy="346075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Helvetica" pitchFamily="34" charset="0"/>
              </a:rPr>
              <a:t>“ </a:t>
            </a:r>
            <a:r>
              <a:rPr lang="en-US" sz="1600" u="sng">
                <a:solidFill>
                  <a:srgbClr val="FF0000"/>
                </a:solidFill>
                <a:latin typeface="Helvetica" pitchFamily="34" charset="0"/>
              </a:rPr>
              <a:t>Axin</a:t>
            </a:r>
            <a:r>
              <a:rPr lang="en-US" sz="160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Helvetica" pitchFamily="34" charset="0"/>
              </a:rPr>
              <a:t>binds</a:t>
            </a:r>
            <a:r>
              <a:rPr lang="en-US" sz="160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u="sng">
                <a:solidFill>
                  <a:srgbClr val="FF0000"/>
                </a:solidFill>
                <a:latin typeface="Helvetica" pitchFamily="34" charset="0"/>
              </a:rPr>
              <a:t>beta-catenin</a:t>
            </a:r>
            <a:r>
              <a:rPr lang="en-US" sz="1600">
                <a:solidFill>
                  <a:srgbClr val="FF0000"/>
                </a:solidFill>
                <a:latin typeface="Helvetica" pitchFamily="34" charset="0"/>
              </a:rPr>
              <a:t>, </a:t>
            </a:r>
            <a:r>
              <a:rPr lang="en-US" sz="1600" u="sng">
                <a:solidFill>
                  <a:srgbClr val="FF0000"/>
                </a:solidFill>
                <a:latin typeface="Helvetica" pitchFamily="34" charset="0"/>
              </a:rPr>
              <a:t>GSK-3beta</a:t>
            </a:r>
            <a:r>
              <a:rPr lang="en-US" sz="160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Helvetica" pitchFamily="34" charset="0"/>
              </a:rPr>
              <a:t>and</a:t>
            </a:r>
            <a:r>
              <a:rPr lang="en-US" sz="160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u="sng">
                <a:solidFill>
                  <a:srgbClr val="FF0000"/>
                </a:solidFill>
                <a:latin typeface="Helvetica" pitchFamily="34" charset="0"/>
              </a:rPr>
              <a:t>APC</a:t>
            </a:r>
            <a:r>
              <a:rPr lang="en-US" sz="1600">
                <a:solidFill>
                  <a:schemeClr val="accent2"/>
                </a:solidFill>
                <a:latin typeface="Helvetica" pitchFamily="34" charset="0"/>
              </a:rPr>
              <a:t>.”</a:t>
            </a:r>
            <a:endParaRPr lang="en-US" sz="36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1600200" y="3200400"/>
            <a:ext cx="438150" cy="798513"/>
          </a:xfrm>
          <a:prstGeom prst="downArrow">
            <a:avLst>
              <a:gd name="adj1" fmla="val 50000"/>
              <a:gd name="adj2" fmla="val 45562"/>
            </a:avLst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533400" y="5033963"/>
            <a:ext cx="6103938" cy="10795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Extracted Facts:</a:t>
            </a:r>
          </a:p>
          <a:p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	</a:t>
            </a:r>
            <a:r>
              <a:rPr lang="en-US" sz="1600" dirty="0" err="1">
                <a:solidFill>
                  <a:schemeClr val="accent2"/>
                </a:solidFill>
                <a:latin typeface="Helvetica" pitchFamily="34" charset="0"/>
              </a:rPr>
              <a:t>Axin</a:t>
            </a:r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 - beta-catenin	interaction: Binding	</a:t>
            </a:r>
          </a:p>
          <a:p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	</a:t>
            </a:r>
            <a:r>
              <a:rPr lang="en-US" sz="1600" dirty="0" err="1">
                <a:solidFill>
                  <a:schemeClr val="accent2"/>
                </a:solidFill>
                <a:latin typeface="Helvetica" pitchFamily="34" charset="0"/>
              </a:rPr>
              <a:t>Axin</a:t>
            </a:r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 - GSK-3beta	interaction: Binding</a:t>
            </a:r>
          </a:p>
          <a:p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	</a:t>
            </a:r>
            <a:r>
              <a:rPr lang="en-US" sz="1600" dirty="0" err="1">
                <a:solidFill>
                  <a:schemeClr val="accent2"/>
                </a:solidFill>
                <a:latin typeface="Helvetica" pitchFamily="34" charset="0"/>
              </a:rPr>
              <a:t>Axin</a:t>
            </a:r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 - APC	interaction: Binding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1676400" y="4648200"/>
            <a:ext cx="579438" cy="3857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DAVID Bioinformatics Resources 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1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Functional Annotation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Clustering  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Chart – Term centric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Table – Gene centric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5288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1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DAVID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09600" y="5824954"/>
            <a:ext cx="70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2"/>
              </a:rPr>
              <a:t>http://www.nature.com/nprot/journal/v4/n1/fig_tab/nprot.2008.211_T1.html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8156532" cy="468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2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NIH DAVID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867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1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Ingenuity IPA</a:t>
            </a:r>
            <a:endParaRPr lang="en-US" dirty="0"/>
          </a:p>
        </p:txBody>
      </p:sp>
      <p:pic>
        <p:nvPicPr>
          <p:cNvPr id="6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50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Create a gene list: </a:t>
            </a:r>
            <a:r>
              <a:rPr lang="en-US" sz="2600" dirty="0" smtClean="0">
                <a:solidFill>
                  <a:schemeClr val="tx2"/>
                </a:solidFill>
              </a:rPr>
              <a:t>Geo2R, </a:t>
            </a:r>
            <a:r>
              <a:rPr lang="en-US" sz="2600" dirty="0" err="1" smtClean="0">
                <a:solidFill>
                  <a:schemeClr val="tx2"/>
                </a:solidFill>
              </a:rPr>
              <a:t>NextBio</a:t>
            </a:r>
            <a:endParaRPr lang="en-US" sz="26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6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600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Pathway Analysis : </a:t>
            </a:r>
            <a:r>
              <a:rPr lang="en-US" sz="2600" dirty="0" smtClean="0">
                <a:solidFill>
                  <a:schemeClr val="tx2"/>
                </a:solidFill>
              </a:rPr>
              <a:t>NIH DAVID</a:t>
            </a:r>
            <a:r>
              <a:rPr lang="en-US" sz="2600" dirty="0" smtClean="0"/>
              <a:t>, </a:t>
            </a:r>
            <a:r>
              <a:rPr lang="en-US" sz="3200" dirty="0" smtClean="0">
                <a:solidFill>
                  <a:schemeClr val="tx2"/>
                </a:solidFill>
              </a:rPr>
              <a:t>Ingenuity IPA</a:t>
            </a:r>
            <a:r>
              <a:rPr lang="en-US" sz="26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Metacore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72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546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2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5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1905000" cy="325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22494"/>
            <a:ext cx="6629400" cy="512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7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229600" cy="511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8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716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6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2" y="1143000"/>
            <a:ext cx="6353175" cy="27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7848600" cy="25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Pathway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198"/>
            <a:ext cx="3886200" cy="425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198"/>
            <a:ext cx="4314825" cy="425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4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IPS Upstream Regulator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2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Mechanistic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7724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8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392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Pathway Databases</a:t>
            </a:r>
            <a:endParaRPr lang="en-US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51" y="2133600"/>
            <a:ext cx="4258651" cy="2895600"/>
          </a:xfrm>
          <a:prstGeom prst="rect">
            <a:avLst/>
          </a:prstGeom>
        </p:spPr>
      </p:pic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0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6" y="2286000"/>
            <a:ext cx="3829050" cy="32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91583"/>
            <a:ext cx="3989127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9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153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GeneGo</a:t>
            </a:r>
            <a:r>
              <a:rPr lang="en-US" b="1" dirty="0" smtClean="0"/>
              <a:t>: </a:t>
            </a:r>
            <a:r>
              <a:rPr lang="en-US" b="1" dirty="0" err="1" smtClean="0"/>
              <a:t>Metacore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619" y="1600200"/>
            <a:ext cx="7304762" cy="4267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Pathway Analysis: GeneGo Metacore</a:t>
            </a:r>
          </a:p>
        </p:txBody>
      </p:sp>
      <p:pic>
        <p:nvPicPr>
          <p:cNvPr id="4" name="Content Placeholder 3" descr="GO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0"/>
            <a:ext cx="78486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8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4343400" y="1676400"/>
            <a:ext cx="4114800" cy="1371600"/>
          </a:xfrm>
          <a:prstGeom prst="roundRect">
            <a:avLst/>
          </a:prstGeom>
          <a:noFill/>
          <a:ln w="9525" cap="flat" cmpd="sng" algn="ctr">
            <a:solidFill>
              <a:srgbClr val="FF3300">
                <a:alpha val="83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txBody>
          <a:bodyPr wrap="none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/>
              <a:t>Metacore: Analyze Network (receptors)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71600"/>
            <a:ext cx="82296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239000" y="5181600"/>
            <a:ext cx="7159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p53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5410200"/>
            <a:ext cx="11096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C-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Myc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Metacore: Transcription Regulation</a:t>
            </a:r>
          </a:p>
        </p:txBody>
      </p:sp>
      <p:pic>
        <p:nvPicPr>
          <p:cNvPr id="4" name="Content Placeholder 3" descr="GO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8001000" cy="453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GO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752600"/>
            <a:ext cx="3154073" cy="3357562"/>
          </a:xfrm>
          <a:prstGeom prst="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7" name="Picture 5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Cytoscape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9" y="1447800"/>
            <a:ext cx="8229600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73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 NIH DAVID to uncover enriched pathways associated with the “gene list – 1”</a:t>
            </a:r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0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Thank you!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sz="2000" smtClean="0">
                <a:solidFill>
                  <a:schemeClr val="tx1"/>
                </a:solidFill>
              </a:rPr>
              <a:t/>
            </a:r>
            <a:br>
              <a:rPr lang="en-US" sz="2000" smtClean="0">
                <a:solidFill>
                  <a:schemeClr val="tx1"/>
                </a:solidFill>
              </a:rPr>
            </a:br>
            <a:r>
              <a:rPr lang="en-US" sz="2000" smtClean="0">
                <a:solidFill>
                  <a:schemeClr val="tx1"/>
                </a:solidFill>
                <a:latin typeface="Arial Rounded MT Bold" pitchFamily="34" charset="0"/>
              </a:rPr>
              <a:t>Any questions?</a:t>
            </a:r>
          </a:p>
        </p:txBody>
      </p:sp>
      <p:sp>
        <p:nvSpPr>
          <p:cNvPr id="50178" name="Text Box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 dirty="0" err="1" smtClean="0">
                <a:solidFill>
                  <a:schemeClr val="tx2"/>
                </a:solidFill>
              </a:rPr>
              <a:t>Ansuman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Chattopadhyay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  <a:hlinkClick r:id="rId2"/>
              </a:rPr>
              <a:t>ansuman@pitt.edu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b="1" dirty="0" smtClean="0">
              <a:solidFill>
                <a:schemeClr val="tx2"/>
              </a:solidFill>
              <a:hlinkClick r:id="rId3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hlinkClick r:id="rId4"/>
              </a:rPr>
              <a:t>http://www.hsls.pitt.edu/molbio</a:t>
            </a:r>
            <a:r>
              <a:rPr lang="en-US" sz="2000" b="1" dirty="0" smtClean="0">
                <a:hlinkClick r:id="rId4"/>
              </a:rPr>
              <a:t> </a:t>
            </a:r>
            <a:endParaRPr lang="en-US" sz="2000" b="1" dirty="0" smtClean="0"/>
          </a:p>
        </p:txBody>
      </p:sp>
      <p:pic>
        <p:nvPicPr>
          <p:cNvPr id="50179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dna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295400"/>
            <a:ext cx="144621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45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Metabolic</a:t>
            </a:r>
          </a:p>
          <a:p>
            <a:r>
              <a:rPr lang="en-US" dirty="0" smtClean="0"/>
              <a:t>Signaling</a:t>
            </a:r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1737"/>
            <a:ext cx="3467412" cy="273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88" y="3041737"/>
            <a:ext cx="3326712" cy="247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62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Pathway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KEGG</a:t>
            </a:r>
          </a:p>
          <a:p>
            <a:r>
              <a:rPr lang="en-US" sz="2400" dirty="0" smtClean="0"/>
              <a:t>Ingenuity IPA</a:t>
            </a:r>
          </a:p>
          <a:p>
            <a:r>
              <a:rPr lang="en-US" sz="2400" dirty="0" err="1" smtClean="0"/>
              <a:t>GeneGo</a:t>
            </a:r>
            <a:r>
              <a:rPr lang="en-US" sz="2400" dirty="0" smtClean="0"/>
              <a:t> </a:t>
            </a:r>
            <a:r>
              <a:rPr lang="en-US" sz="2400" dirty="0" err="1" smtClean="0"/>
              <a:t>Metacore</a:t>
            </a:r>
            <a:endParaRPr lang="en-US" sz="2400" dirty="0" smtClean="0"/>
          </a:p>
          <a:p>
            <a:endParaRPr lang="en-US" dirty="0"/>
          </a:p>
          <a:p>
            <a:r>
              <a:rPr lang="en-US" sz="2400" dirty="0">
                <a:solidFill>
                  <a:schemeClr val="tx2"/>
                </a:solidFill>
                <a:hlinkClick r:id="rId2"/>
              </a:rPr>
              <a:t>Millipore </a:t>
            </a:r>
            <a:r>
              <a:rPr lang="en-US" sz="2400" dirty="0" smtClean="0">
                <a:solidFill>
                  <a:schemeClr val="tx2"/>
                </a:solidFill>
                <a:hlinkClick r:id="rId2"/>
              </a:rPr>
              <a:t>Pathways (</a:t>
            </a:r>
            <a:r>
              <a:rPr lang="en-US" sz="2400" dirty="0" err="1" smtClean="0">
                <a:solidFill>
                  <a:schemeClr val="tx2"/>
                </a:solidFill>
                <a:hlinkClick r:id="rId2"/>
              </a:rPr>
              <a:t>Metacore</a:t>
            </a:r>
            <a:r>
              <a:rPr lang="en-US" sz="2400" dirty="0" smtClean="0">
                <a:solidFill>
                  <a:schemeClr val="tx2"/>
                </a:solidFill>
                <a:hlinkClick r:id="rId2"/>
              </a:rPr>
              <a:t>)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  <a:hlinkClick r:id="rId3"/>
              </a:rPr>
              <a:t>Sigma Your Favorite Genes (IPA)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  <a:hlinkClick r:id="rId4"/>
              </a:rPr>
              <a:t>Life Technologies </a:t>
            </a:r>
            <a:r>
              <a:rPr lang="en-US" sz="2400" dirty="0" err="1" smtClean="0">
                <a:solidFill>
                  <a:schemeClr val="tx2"/>
                </a:solidFill>
                <a:hlinkClick r:id="rId4"/>
              </a:rPr>
              <a:t>GeneAssist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  <a:hlinkClick r:id="rId5"/>
              </a:rPr>
              <a:t>Pathway Commons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3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59" y="1752600"/>
            <a:ext cx="2286000" cy="19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95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12">
      <a:dk1>
        <a:srgbClr val="333333"/>
      </a:dk1>
      <a:lt1>
        <a:srgbClr val="FFCC00"/>
      </a:lt1>
      <a:dk2>
        <a:srgbClr val="0B0506"/>
      </a:dk2>
      <a:lt2>
        <a:srgbClr val="FFFFFF"/>
      </a:lt2>
      <a:accent1>
        <a:srgbClr val="3366CC"/>
      </a:accent1>
      <a:accent2>
        <a:srgbClr val="3333CC"/>
      </a:accent2>
      <a:accent3>
        <a:srgbClr val="AAAAAA"/>
      </a:accent3>
      <a:accent4>
        <a:srgbClr val="DAAE00"/>
      </a:accent4>
      <a:accent5>
        <a:srgbClr val="ADB8E2"/>
      </a:accent5>
      <a:accent6>
        <a:srgbClr val="2D2DB9"/>
      </a:accent6>
      <a:hlink>
        <a:srgbClr val="6699FF"/>
      </a:hlink>
      <a:folHlink>
        <a:srgbClr val="99CCFF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333333"/>
        </a:dk1>
        <a:lt1>
          <a:srgbClr val="CCCCFF"/>
        </a:lt1>
        <a:dk2>
          <a:srgbClr val="0B0506"/>
        </a:dk2>
        <a:lt2>
          <a:srgbClr val="FFCC00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1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2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6699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10030</TotalTime>
  <Words>752</Words>
  <Application>Microsoft Office PowerPoint</Application>
  <PresentationFormat>On-screen Show (4:3)</PresentationFormat>
  <Paragraphs>310</Paragraphs>
  <Slides>78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 Unicode MS</vt:lpstr>
      <vt:lpstr>Arial</vt:lpstr>
      <vt:lpstr>Arial Rounded MT Bold</vt:lpstr>
      <vt:lpstr>Garamond</vt:lpstr>
      <vt:lpstr>Helvetica</vt:lpstr>
      <vt:lpstr>Symbol</vt:lpstr>
      <vt:lpstr>Times New Roman</vt:lpstr>
      <vt:lpstr>Wingdings</vt:lpstr>
      <vt:lpstr>Edge</vt:lpstr>
      <vt:lpstr>Pathway Informatics  6th   July,  2015 </vt:lpstr>
      <vt:lpstr>Biological Pathway Map</vt:lpstr>
      <vt:lpstr>Pathway Informatics</vt:lpstr>
      <vt:lpstr>PowerPoint Presentation</vt:lpstr>
      <vt:lpstr>Topics</vt:lpstr>
      <vt:lpstr>Topics</vt:lpstr>
      <vt:lpstr>PowerPoint Presentation</vt:lpstr>
      <vt:lpstr>Biological Pathways</vt:lpstr>
      <vt:lpstr>Biological Pathway Databases</vt:lpstr>
      <vt:lpstr>Databases-Pathways</vt:lpstr>
      <vt:lpstr>PowerPoint Presentation</vt:lpstr>
      <vt:lpstr>PowerPoint Presentation</vt:lpstr>
      <vt:lpstr>PPI Databases</vt:lpstr>
      <vt:lpstr>PowerPoint Presentation</vt:lpstr>
      <vt:lpstr>BioGrid</vt:lpstr>
      <vt:lpstr>BioGrid Search Result Page</vt:lpstr>
      <vt:lpstr>STRING - Known and Predicted Protein-Protein Interactions </vt:lpstr>
      <vt:lpstr>STRING</vt:lpstr>
      <vt:lpstr>PowerPoint Presentation</vt:lpstr>
      <vt:lpstr>Gene Lists</vt:lpstr>
      <vt:lpstr>Gene  Expression Databases</vt:lpstr>
      <vt:lpstr>Gene Expression Database</vt:lpstr>
      <vt:lpstr>Use of GEO Data</vt:lpstr>
      <vt:lpstr>PowerPoint Presentation</vt:lpstr>
      <vt:lpstr>Pathway Analysis</vt:lpstr>
      <vt:lpstr>Retrieve Gene Expression data</vt:lpstr>
      <vt:lpstr>Gene Expression Database</vt:lpstr>
      <vt:lpstr>Searching GEO</vt:lpstr>
      <vt:lpstr>Searching GEO</vt:lpstr>
      <vt:lpstr>Searching GEO</vt:lpstr>
      <vt:lpstr>GEO2R</vt:lpstr>
      <vt:lpstr>GEO2R – Experiment to Gene List</vt:lpstr>
      <vt:lpstr>GEO2R – Experiment to Gene List</vt:lpstr>
      <vt:lpstr>GEO2R – Experiment to Gene List</vt:lpstr>
      <vt:lpstr>PowerPoint Presentation</vt:lpstr>
      <vt:lpstr>NextBio Registration</vt:lpstr>
      <vt:lpstr>NextBio</vt:lpstr>
      <vt:lpstr>NextBio </vt:lpstr>
      <vt:lpstr>NextBio</vt:lpstr>
      <vt:lpstr>NextBio Search</vt:lpstr>
      <vt:lpstr>NextBio GeneList</vt:lpstr>
      <vt:lpstr>Gene Expression Atlas</vt:lpstr>
      <vt:lpstr>Array Express</vt:lpstr>
      <vt:lpstr>     Literature to GeneList</vt:lpstr>
      <vt:lpstr>PowerPoint Presentation</vt:lpstr>
      <vt:lpstr>Suggested Reading</vt:lpstr>
      <vt:lpstr>GO Consortium</vt:lpstr>
      <vt:lpstr>GO Annotation</vt:lpstr>
      <vt:lpstr>PowerPoint Presentation</vt:lpstr>
      <vt:lpstr>PowerPoint Presentation</vt:lpstr>
      <vt:lpstr>PowerPoint Presentation</vt:lpstr>
      <vt:lpstr>PowerPoint Presentation</vt:lpstr>
      <vt:lpstr>Discovery Step: Pathway Analysis</vt:lpstr>
      <vt:lpstr>Pathway Analysis Software</vt:lpstr>
      <vt:lpstr>DAVID Bioinformatics Resources  </vt:lpstr>
      <vt:lpstr>DAVID Tools</vt:lpstr>
      <vt:lpstr>DAVID</vt:lpstr>
      <vt:lpstr>NIH DAVID</vt:lpstr>
      <vt:lpstr>PowerPoint Presentation</vt:lpstr>
      <vt:lpstr>IPA</vt:lpstr>
      <vt:lpstr>IPA</vt:lpstr>
      <vt:lpstr>IPA</vt:lpstr>
      <vt:lpstr>IPA Function</vt:lpstr>
      <vt:lpstr>IPA Function</vt:lpstr>
      <vt:lpstr>IPA Pathways</vt:lpstr>
      <vt:lpstr>IPA Pathway</vt:lpstr>
      <vt:lpstr>IPS Upstream Regulator</vt:lpstr>
      <vt:lpstr>IPA Mechanistic Network</vt:lpstr>
      <vt:lpstr>IPA Networks</vt:lpstr>
      <vt:lpstr>IPA Networks</vt:lpstr>
      <vt:lpstr>IPA</vt:lpstr>
      <vt:lpstr>GeneGo: Metacore</vt:lpstr>
      <vt:lpstr>Pathway Analysis: GeneGo Metacore</vt:lpstr>
      <vt:lpstr>Metacore: Analyze Network (receptors)</vt:lpstr>
      <vt:lpstr>Metacore: Transcription Regulation</vt:lpstr>
      <vt:lpstr>Cytoscape</vt:lpstr>
      <vt:lpstr>Hands-on Exercise</vt:lpstr>
      <vt:lpstr>Thank you!  Any questions?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techuser</dc:creator>
  <cp:lastModifiedBy>ansuman chattopadhyay</cp:lastModifiedBy>
  <cp:revision>556</cp:revision>
  <dcterms:created xsi:type="dcterms:W3CDTF">2002-12-02T14:54:17Z</dcterms:created>
  <dcterms:modified xsi:type="dcterms:W3CDTF">2015-07-07T15:35:19Z</dcterms:modified>
</cp:coreProperties>
</file>