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2"/>
  </p:notesMasterIdLst>
  <p:handoutMasterIdLst>
    <p:handoutMasterId r:id="rId83"/>
  </p:handoutMasterIdLst>
  <p:sldIdLst>
    <p:sldId id="753" r:id="rId2"/>
    <p:sldId id="779" r:id="rId3"/>
    <p:sldId id="731" r:id="rId4"/>
    <p:sldId id="733" r:id="rId5"/>
    <p:sldId id="756" r:id="rId6"/>
    <p:sldId id="780" r:id="rId7"/>
    <p:sldId id="757" r:id="rId8"/>
    <p:sldId id="734" r:id="rId9"/>
    <p:sldId id="660" r:id="rId10"/>
    <p:sldId id="609" r:id="rId11"/>
    <p:sldId id="709" r:id="rId12"/>
    <p:sldId id="661" r:id="rId13"/>
    <p:sldId id="612" r:id="rId14"/>
    <p:sldId id="613" r:id="rId15"/>
    <p:sldId id="614" r:id="rId16"/>
    <p:sldId id="615" r:id="rId17"/>
    <p:sldId id="662" r:id="rId18"/>
    <p:sldId id="758" r:id="rId19"/>
    <p:sldId id="663" r:id="rId20"/>
    <p:sldId id="772" r:id="rId21"/>
    <p:sldId id="664" r:id="rId22"/>
    <p:sldId id="665" r:id="rId23"/>
    <p:sldId id="737" r:id="rId24"/>
    <p:sldId id="666" r:id="rId25"/>
    <p:sldId id="667" r:id="rId26"/>
    <p:sldId id="670" r:id="rId27"/>
    <p:sldId id="671" r:id="rId28"/>
    <p:sldId id="725" r:id="rId29"/>
    <p:sldId id="672" r:id="rId30"/>
    <p:sldId id="675" r:id="rId31"/>
    <p:sldId id="676" r:id="rId32"/>
    <p:sldId id="618" r:id="rId33"/>
    <p:sldId id="677" r:id="rId34"/>
    <p:sldId id="678" r:id="rId35"/>
    <p:sldId id="738" r:id="rId36"/>
    <p:sldId id="760" r:id="rId37"/>
    <p:sldId id="761" r:id="rId38"/>
    <p:sldId id="762" r:id="rId39"/>
    <p:sldId id="621" r:id="rId40"/>
    <p:sldId id="773" r:id="rId41"/>
    <p:sldId id="763" r:id="rId42"/>
    <p:sldId id="681" r:id="rId43"/>
    <p:sldId id="739" r:id="rId44"/>
    <p:sldId id="683" r:id="rId45"/>
    <p:sldId id="684" r:id="rId46"/>
    <p:sldId id="685" r:id="rId47"/>
    <p:sldId id="686" r:id="rId48"/>
    <p:sldId id="687" r:id="rId49"/>
    <p:sldId id="764" r:id="rId50"/>
    <p:sldId id="771" r:id="rId51"/>
    <p:sldId id="766" r:id="rId52"/>
    <p:sldId id="777" r:id="rId53"/>
    <p:sldId id="778" r:id="rId54"/>
    <p:sldId id="765" r:id="rId55"/>
    <p:sldId id="774" r:id="rId56"/>
    <p:sldId id="689" r:id="rId57"/>
    <p:sldId id="750" r:id="rId58"/>
    <p:sldId id="690" r:id="rId59"/>
    <p:sldId id="718" r:id="rId60"/>
    <p:sldId id="716" r:id="rId61"/>
    <p:sldId id="719" r:id="rId62"/>
    <p:sldId id="715" r:id="rId63"/>
    <p:sldId id="775" r:id="rId64"/>
    <p:sldId id="691" r:id="rId65"/>
    <p:sldId id="693" r:id="rId66"/>
    <p:sldId id="694" r:id="rId67"/>
    <p:sldId id="695" r:id="rId68"/>
    <p:sldId id="696" r:id="rId69"/>
    <p:sldId id="781" r:id="rId70"/>
    <p:sldId id="728" r:id="rId71"/>
    <p:sldId id="721" r:id="rId72"/>
    <p:sldId id="747" r:id="rId73"/>
    <p:sldId id="723" r:id="rId74"/>
    <p:sldId id="724" r:id="rId75"/>
    <p:sldId id="785" r:id="rId76"/>
    <p:sldId id="786" r:id="rId77"/>
    <p:sldId id="787" r:id="rId78"/>
    <p:sldId id="828" r:id="rId79"/>
    <p:sldId id="827" r:id="rId80"/>
    <p:sldId id="729" r:id="rId81"/>
  </p:sldIdLst>
  <p:sldSz cx="9144000" cy="6858000" type="screen4x3"/>
  <p:notesSz cx="9283700" cy="6997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3300"/>
    <a:srgbClr val="07F946"/>
    <a:srgbClr val="FFFF99"/>
    <a:srgbClr val="008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87750" autoAdjust="0"/>
  </p:normalViewPr>
  <p:slideViewPr>
    <p:cSldViewPr>
      <p:cViewPr varScale="1">
        <p:scale>
          <a:sx n="66" d="100"/>
          <a:sy n="66" d="100"/>
        </p:scale>
        <p:origin x="1276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5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0EDA8-D2FF-4A1C-9A45-0C0884CD30BF}" type="doc">
      <dgm:prSet loTypeId="urn:microsoft.com/office/officeart/2005/8/layout/cycle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8D98B0-EDC8-49D2-9FAB-CCBC3032B8B6}">
      <dgm:prSet phldrT="[Text]"/>
      <dgm:spPr/>
      <dgm:t>
        <a:bodyPr/>
        <a:lstStyle/>
        <a:p>
          <a:r>
            <a:rPr lang="en-US" b="1" smtClean="0">
              <a:solidFill>
                <a:schemeClr val="bg1"/>
              </a:solidFill>
            </a:rPr>
            <a:t>Workshops</a:t>
          </a:r>
          <a:endParaRPr lang="en-US" b="1" dirty="0">
            <a:solidFill>
              <a:schemeClr val="bg1"/>
            </a:solidFill>
          </a:endParaRPr>
        </a:p>
      </dgm:t>
    </dgm:pt>
    <dgm:pt modelId="{271FD6E7-3A16-46BC-8AF2-D883C7B08613}" type="parTrans" cxnId="{CA580D00-5F46-4120-BF51-967A8A640071}">
      <dgm:prSet/>
      <dgm:spPr/>
      <dgm:t>
        <a:bodyPr/>
        <a:lstStyle/>
        <a:p>
          <a:endParaRPr lang="en-US"/>
        </a:p>
      </dgm:t>
    </dgm:pt>
    <dgm:pt modelId="{00A9A933-DE85-4AA6-97E7-1FEF34427A81}" type="sibTrans" cxnId="{CA580D00-5F46-4120-BF51-967A8A640071}">
      <dgm:prSet/>
      <dgm:spPr/>
      <dgm:t>
        <a:bodyPr/>
        <a:lstStyle/>
        <a:p>
          <a:endParaRPr lang="en-US"/>
        </a:p>
      </dgm:t>
    </dgm:pt>
    <dgm:pt modelId="{7DE8F7A2-DF94-4033-AD42-709DEEEA6709}">
      <dgm:prSet phldrT="[Text]"/>
      <dgm:spPr/>
      <dgm:t>
        <a:bodyPr/>
        <a:lstStyle/>
        <a:p>
          <a:r>
            <a:rPr lang="en-US" b="1" smtClean="0">
              <a:solidFill>
                <a:schemeClr val="bg1"/>
              </a:solidFill>
            </a:rPr>
            <a:t>Website </a:t>
          </a:r>
          <a:endParaRPr lang="en-US" b="1" dirty="0">
            <a:solidFill>
              <a:schemeClr val="bg1"/>
            </a:solidFill>
          </a:endParaRPr>
        </a:p>
      </dgm:t>
    </dgm:pt>
    <dgm:pt modelId="{6CBBEFD5-2930-4BB7-9C27-09118187C1B0}" type="parTrans" cxnId="{E9B4A390-B8B2-4139-9CE1-F96EB072D659}">
      <dgm:prSet/>
      <dgm:spPr/>
      <dgm:t>
        <a:bodyPr/>
        <a:lstStyle/>
        <a:p>
          <a:endParaRPr lang="en-US"/>
        </a:p>
      </dgm:t>
    </dgm:pt>
    <dgm:pt modelId="{4EE4EAE2-376A-4F50-A055-2C48A91BC8C0}" type="sibTrans" cxnId="{E9B4A390-B8B2-4139-9CE1-F96EB072D659}">
      <dgm:prSet/>
      <dgm:spPr/>
      <dgm:t>
        <a:bodyPr/>
        <a:lstStyle/>
        <a:p>
          <a:endParaRPr lang="en-US"/>
        </a:p>
      </dgm:t>
    </dgm:pt>
    <dgm:pt modelId="{30EC2F85-61D7-49D6-8A5A-FC127D5689BE}">
      <dgm:prSet phldrT="[Text]"/>
      <dgm:spPr/>
      <dgm:t>
        <a:bodyPr/>
        <a:lstStyle/>
        <a:p>
          <a:r>
            <a:rPr lang="en-US" b="1" smtClean="0">
              <a:solidFill>
                <a:schemeClr val="bg1"/>
              </a:solidFill>
            </a:rPr>
            <a:t>Software Licensing</a:t>
          </a:r>
          <a:endParaRPr lang="en-US" b="1" dirty="0">
            <a:solidFill>
              <a:schemeClr val="bg1"/>
            </a:solidFill>
          </a:endParaRPr>
        </a:p>
      </dgm:t>
    </dgm:pt>
    <dgm:pt modelId="{914233C0-66AE-44DD-9B7F-5F9A23FCC6D9}" type="parTrans" cxnId="{813FFF99-A1ED-457B-B389-A2B7E94EAE23}">
      <dgm:prSet/>
      <dgm:spPr/>
      <dgm:t>
        <a:bodyPr/>
        <a:lstStyle/>
        <a:p>
          <a:endParaRPr lang="en-US"/>
        </a:p>
      </dgm:t>
    </dgm:pt>
    <dgm:pt modelId="{25910592-ED05-431E-8E02-28AEC3AD8E58}" type="sibTrans" cxnId="{813FFF99-A1ED-457B-B389-A2B7E94EAE23}">
      <dgm:prSet/>
      <dgm:spPr/>
      <dgm:t>
        <a:bodyPr/>
        <a:lstStyle/>
        <a:p>
          <a:endParaRPr lang="en-US"/>
        </a:p>
      </dgm:t>
    </dgm:pt>
    <dgm:pt modelId="{A04FB700-BD22-4E2F-B4B6-BDAE02135F97}">
      <dgm:prSet phldrT="[Text]"/>
      <dgm:spPr/>
      <dgm:t>
        <a:bodyPr/>
        <a:lstStyle/>
        <a:p>
          <a:r>
            <a:rPr lang="en-US" b="1" smtClean="0">
              <a:solidFill>
                <a:schemeClr val="bg1"/>
              </a:solidFill>
            </a:rPr>
            <a:t>Bioinformatics Consultations</a:t>
          </a:r>
          <a:endParaRPr lang="en-US" b="1" dirty="0">
            <a:solidFill>
              <a:schemeClr val="bg1"/>
            </a:solidFill>
          </a:endParaRPr>
        </a:p>
      </dgm:t>
    </dgm:pt>
    <dgm:pt modelId="{2B32C29D-C728-45FB-B373-5A13B04E09A9}" type="parTrans" cxnId="{B41280EC-CFE0-4824-A525-560A2204A978}">
      <dgm:prSet/>
      <dgm:spPr/>
      <dgm:t>
        <a:bodyPr/>
        <a:lstStyle/>
        <a:p>
          <a:endParaRPr lang="en-US"/>
        </a:p>
      </dgm:t>
    </dgm:pt>
    <dgm:pt modelId="{AEC1EC04-6A4D-45C5-95E6-1A8A5F6056DC}" type="sibTrans" cxnId="{B41280EC-CFE0-4824-A525-560A2204A978}">
      <dgm:prSet/>
      <dgm:spPr/>
      <dgm:t>
        <a:bodyPr/>
        <a:lstStyle/>
        <a:p>
          <a:endParaRPr lang="en-US"/>
        </a:p>
      </dgm:t>
    </dgm:pt>
    <dgm:pt modelId="{501A8D6B-9B80-43A6-BAAD-014592558534}" type="pres">
      <dgm:prSet presAssocID="{0790EDA8-D2FF-4A1C-9A45-0C0884CD30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BA1CD8-D033-420D-B989-D3EBD5F841A5}" type="pres">
      <dgm:prSet presAssocID="{728D98B0-EDC8-49D2-9FAB-CCBC3032B8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1E12-6899-4C41-9F8C-FFAE7D397B09}" type="pres">
      <dgm:prSet presAssocID="{728D98B0-EDC8-49D2-9FAB-CCBC3032B8B6}" presName="spNode" presStyleCnt="0"/>
      <dgm:spPr/>
      <dgm:t>
        <a:bodyPr/>
        <a:lstStyle/>
        <a:p>
          <a:endParaRPr lang="en-US"/>
        </a:p>
      </dgm:t>
    </dgm:pt>
    <dgm:pt modelId="{1EB1168E-E7C7-46D2-892E-4D20BF4485FF}" type="pres">
      <dgm:prSet presAssocID="{00A9A933-DE85-4AA6-97E7-1FEF34427A81}" presName="sibTrans" presStyleLbl="sibTrans1D1" presStyleIdx="0" presStyleCnt="4"/>
      <dgm:spPr/>
      <dgm:t>
        <a:bodyPr/>
        <a:lstStyle/>
        <a:p>
          <a:endParaRPr lang="en-US"/>
        </a:p>
      </dgm:t>
    </dgm:pt>
    <dgm:pt modelId="{1C2A7723-6228-4CAF-B546-EF4D5CE37770}" type="pres">
      <dgm:prSet presAssocID="{7DE8F7A2-DF94-4033-AD42-709DEEEA670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2BFBF-6573-4578-B19D-B73A958D77DF}" type="pres">
      <dgm:prSet presAssocID="{7DE8F7A2-DF94-4033-AD42-709DEEEA6709}" presName="spNode" presStyleCnt="0"/>
      <dgm:spPr/>
      <dgm:t>
        <a:bodyPr/>
        <a:lstStyle/>
        <a:p>
          <a:endParaRPr lang="en-US"/>
        </a:p>
      </dgm:t>
    </dgm:pt>
    <dgm:pt modelId="{A5BE2DD4-6C9A-4D73-AE75-F88C250E6271}" type="pres">
      <dgm:prSet presAssocID="{4EE4EAE2-376A-4F50-A055-2C48A91BC8C0}" presName="sibTrans" presStyleLbl="sibTrans1D1" presStyleIdx="1" presStyleCnt="4"/>
      <dgm:spPr/>
      <dgm:t>
        <a:bodyPr/>
        <a:lstStyle/>
        <a:p>
          <a:endParaRPr lang="en-US"/>
        </a:p>
      </dgm:t>
    </dgm:pt>
    <dgm:pt modelId="{88DA11F7-5345-436F-9042-52149B97DBAB}" type="pres">
      <dgm:prSet presAssocID="{30EC2F85-61D7-49D6-8A5A-FC127D5689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E4521-5AC3-4CA7-B041-23E93F7153C6}" type="pres">
      <dgm:prSet presAssocID="{30EC2F85-61D7-49D6-8A5A-FC127D5689BE}" presName="spNode" presStyleCnt="0"/>
      <dgm:spPr/>
      <dgm:t>
        <a:bodyPr/>
        <a:lstStyle/>
        <a:p>
          <a:endParaRPr lang="en-US"/>
        </a:p>
      </dgm:t>
    </dgm:pt>
    <dgm:pt modelId="{378CAEB8-D708-495F-ACF2-369DC9DFB1EE}" type="pres">
      <dgm:prSet presAssocID="{25910592-ED05-431E-8E02-28AEC3AD8E58}" presName="sibTrans" presStyleLbl="sibTrans1D1" presStyleIdx="2" presStyleCnt="4"/>
      <dgm:spPr/>
      <dgm:t>
        <a:bodyPr/>
        <a:lstStyle/>
        <a:p>
          <a:endParaRPr lang="en-US"/>
        </a:p>
      </dgm:t>
    </dgm:pt>
    <dgm:pt modelId="{E7A948F7-652B-45DA-A8F1-95AAFBA1502C}" type="pres">
      <dgm:prSet presAssocID="{A04FB700-BD22-4E2F-B4B6-BDAE02135F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8D52E-7275-4C5B-9343-55296505E2C3}" type="pres">
      <dgm:prSet presAssocID="{A04FB700-BD22-4E2F-B4B6-BDAE02135F97}" presName="spNode" presStyleCnt="0"/>
      <dgm:spPr/>
      <dgm:t>
        <a:bodyPr/>
        <a:lstStyle/>
        <a:p>
          <a:endParaRPr lang="en-US"/>
        </a:p>
      </dgm:t>
    </dgm:pt>
    <dgm:pt modelId="{6C064366-0DD7-46D2-8542-E8352F175844}" type="pres">
      <dgm:prSet presAssocID="{AEC1EC04-6A4D-45C5-95E6-1A8A5F6056DC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7924D605-1BF8-4E8F-AC3A-7EFEF10DBE5D}" type="presOf" srcId="{25910592-ED05-431E-8E02-28AEC3AD8E58}" destId="{378CAEB8-D708-495F-ACF2-369DC9DFB1EE}" srcOrd="0" destOrd="0" presId="urn:microsoft.com/office/officeart/2005/8/layout/cycle6"/>
    <dgm:cxn modelId="{CA580D00-5F46-4120-BF51-967A8A640071}" srcId="{0790EDA8-D2FF-4A1C-9A45-0C0884CD30BF}" destId="{728D98B0-EDC8-49D2-9FAB-CCBC3032B8B6}" srcOrd="0" destOrd="0" parTransId="{271FD6E7-3A16-46BC-8AF2-D883C7B08613}" sibTransId="{00A9A933-DE85-4AA6-97E7-1FEF34427A81}"/>
    <dgm:cxn modelId="{931D5BA8-A670-4815-BBA0-77BF664F1913}" type="presOf" srcId="{AEC1EC04-6A4D-45C5-95E6-1A8A5F6056DC}" destId="{6C064366-0DD7-46D2-8542-E8352F175844}" srcOrd="0" destOrd="0" presId="urn:microsoft.com/office/officeart/2005/8/layout/cycle6"/>
    <dgm:cxn modelId="{72A76EFB-E863-41A4-B9A7-9E5CBD1A3728}" type="presOf" srcId="{A04FB700-BD22-4E2F-B4B6-BDAE02135F97}" destId="{E7A948F7-652B-45DA-A8F1-95AAFBA1502C}" srcOrd="0" destOrd="0" presId="urn:microsoft.com/office/officeart/2005/8/layout/cycle6"/>
    <dgm:cxn modelId="{B9F27B73-6D58-411A-9A21-A7D65A469F9B}" type="presOf" srcId="{7DE8F7A2-DF94-4033-AD42-709DEEEA6709}" destId="{1C2A7723-6228-4CAF-B546-EF4D5CE37770}" srcOrd="0" destOrd="0" presId="urn:microsoft.com/office/officeart/2005/8/layout/cycle6"/>
    <dgm:cxn modelId="{C472AD2B-20E9-4A0C-A371-36FB8ABA51B8}" type="presOf" srcId="{0790EDA8-D2FF-4A1C-9A45-0C0884CD30BF}" destId="{501A8D6B-9B80-43A6-BAAD-014592558534}" srcOrd="0" destOrd="0" presId="urn:microsoft.com/office/officeart/2005/8/layout/cycle6"/>
    <dgm:cxn modelId="{6F5464C7-0745-46DB-9E82-E9341628DC50}" type="presOf" srcId="{728D98B0-EDC8-49D2-9FAB-CCBC3032B8B6}" destId="{5BBA1CD8-D033-420D-B989-D3EBD5F841A5}" srcOrd="0" destOrd="0" presId="urn:microsoft.com/office/officeart/2005/8/layout/cycle6"/>
    <dgm:cxn modelId="{E9B4A390-B8B2-4139-9CE1-F96EB072D659}" srcId="{0790EDA8-D2FF-4A1C-9A45-0C0884CD30BF}" destId="{7DE8F7A2-DF94-4033-AD42-709DEEEA6709}" srcOrd="1" destOrd="0" parTransId="{6CBBEFD5-2930-4BB7-9C27-09118187C1B0}" sibTransId="{4EE4EAE2-376A-4F50-A055-2C48A91BC8C0}"/>
    <dgm:cxn modelId="{D89E5C01-CE77-4141-93CE-58FC253FD8C6}" type="presOf" srcId="{00A9A933-DE85-4AA6-97E7-1FEF34427A81}" destId="{1EB1168E-E7C7-46D2-892E-4D20BF4485FF}" srcOrd="0" destOrd="0" presId="urn:microsoft.com/office/officeart/2005/8/layout/cycle6"/>
    <dgm:cxn modelId="{8ECBB3E2-7063-449F-9354-FE87C38EA96A}" type="presOf" srcId="{30EC2F85-61D7-49D6-8A5A-FC127D5689BE}" destId="{88DA11F7-5345-436F-9042-52149B97DBAB}" srcOrd="0" destOrd="0" presId="urn:microsoft.com/office/officeart/2005/8/layout/cycle6"/>
    <dgm:cxn modelId="{813FFF99-A1ED-457B-B389-A2B7E94EAE23}" srcId="{0790EDA8-D2FF-4A1C-9A45-0C0884CD30BF}" destId="{30EC2F85-61D7-49D6-8A5A-FC127D5689BE}" srcOrd="2" destOrd="0" parTransId="{914233C0-66AE-44DD-9B7F-5F9A23FCC6D9}" sibTransId="{25910592-ED05-431E-8E02-28AEC3AD8E58}"/>
    <dgm:cxn modelId="{04872A4C-524A-4C8A-8D18-8F33CA4F6516}" type="presOf" srcId="{4EE4EAE2-376A-4F50-A055-2C48A91BC8C0}" destId="{A5BE2DD4-6C9A-4D73-AE75-F88C250E6271}" srcOrd="0" destOrd="0" presId="urn:microsoft.com/office/officeart/2005/8/layout/cycle6"/>
    <dgm:cxn modelId="{B41280EC-CFE0-4824-A525-560A2204A978}" srcId="{0790EDA8-D2FF-4A1C-9A45-0C0884CD30BF}" destId="{A04FB700-BD22-4E2F-B4B6-BDAE02135F97}" srcOrd="3" destOrd="0" parTransId="{2B32C29D-C728-45FB-B373-5A13B04E09A9}" sibTransId="{AEC1EC04-6A4D-45C5-95E6-1A8A5F6056DC}"/>
    <dgm:cxn modelId="{99C1927E-9C46-4007-83FD-DABD30026A0B}" type="presParOf" srcId="{501A8D6B-9B80-43A6-BAAD-014592558534}" destId="{5BBA1CD8-D033-420D-B989-D3EBD5F841A5}" srcOrd="0" destOrd="0" presId="urn:microsoft.com/office/officeart/2005/8/layout/cycle6"/>
    <dgm:cxn modelId="{4C9AD2BE-CE5F-4301-BA2D-2D0466692CD6}" type="presParOf" srcId="{501A8D6B-9B80-43A6-BAAD-014592558534}" destId="{79941E12-6899-4C41-9F8C-FFAE7D397B09}" srcOrd="1" destOrd="0" presId="urn:microsoft.com/office/officeart/2005/8/layout/cycle6"/>
    <dgm:cxn modelId="{D2C7150D-1DDC-48E7-B527-2C33015FA72A}" type="presParOf" srcId="{501A8D6B-9B80-43A6-BAAD-014592558534}" destId="{1EB1168E-E7C7-46D2-892E-4D20BF4485FF}" srcOrd="2" destOrd="0" presId="urn:microsoft.com/office/officeart/2005/8/layout/cycle6"/>
    <dgm:cxn modelId="{AB0DBDA1-E340-410C-950B-9A134BD32053}" type="presParOf" srcId="{501A8D6B-9B80-43A6-BAAD-014592558534}" destId="{1C2A7723-6228-4CAF-B546-EF4D5CE37770}" srcOrd="3" destOrd="0" presId="urn:microsoft.com/office/officeart/2005/8/layout/cycle6"/>
    <dgm:cxn modelId="{E2C4F782-62BE-431F-B888-3BC863633F7F}" type="presParOf" srcId="{501A8D6B-9B80-43A6-BAAD-014592558534}" destId="{08B2BFBF-6573-4578-B19D-B73A958D77DF}" srcOrd="4" destOrd="0" presId="urn:microsoft.com/office/officeart/2005/8/layout/cycle6"/>
    <dgm:cxn modelId="{2CEDDEBB-CF17-4C6A-9CC4-5046F177EE61}" type="presParOf" srcId="{501A8D6B-9B80-43A6-BAAD-014592558534}" destId="{A5BE2DD4-6C9A-4D73-AE75-F88C250E6271}" srcOrd="5" destOrd="0" presId="urn:microsoft.com/office/officeart/2005/8/layout/cycle6"/>
    <dgm:cxn modelId="{8A4F12CF-21DA-4C90-8A9A-B690B2B77539}" type="presParOf" srcId="{501A8D6B-9B80-43A6-BAAD-014592558534}" destId="{88DA11F7-5345-436F-9042-52149B97DBAB}" srcOrd="6" destOrd="0" presId="urn:microsoft.com/office/officeart/2005/8/layout/cycle6"/>
    <dgm:cxn modelId="{E626969B-6CBF-4F18-84FD-3B2EB81B47DF}" type="presParOf" srcId="{501A8D6B-9B80-43A6-BAAD-014592558534}" destId="{EACE4521-5AC3-4CA7-B041-23E93F7153C6}" srcOrd="7" destOrd="0" presId="urn:microsoft.com/office/officeart/2005/8/layout/cycle6"/>
    <dgm:cxn modelId="{CD5ED68F-9356-4F13-8C7E-3270255FA016}" type="presParOf" srcId="{501A8D6B-9B80-43A6-BAAD-014592558534}" destId="{378CAEB8-D708-495F-ACF2-369DC9DFB1EE}" srcOrd="8" destOrd="0" presId="urn:microsoft.com/office/officeart/2005/8/layout/cycle6"/>
    <dgm:cxn modelId="{86BAF3DE-D6AA-49C9-94C6-23710AADD01B}" type="presParOf" srcId="{501A8D6B-9B80-43A6-BAAD-014592558534}" destId="{E7A948F7-652B-45DA-A8F1-95AAFBA1502C}" srcOrd="9" destOrd="0" presId="urn:microsoft.com/office/officeart/2005/8/layout/cycle6"/>
    <dgm:cxn modelId="{FA9A5876-9A18-430F-A396-0C380A72E587}" type="presParOf" srcId="{501A8D6B-9B80-43A6-BAAD-014592558534}" destId="{7F48D52E-7275-4C5B-9343-55296505E2C3}" srcOrd="10" destOrd="0" presId="urn:microsoft.com/office/officeart/2005/8/layout/cycle6"/>
    <dgm:cxn modelId="{7B030D8D-F033-4ED2-B6FA-DAD6AC85DA1B}" type="presParOf" srcId="{501A8D6B-9B80-43A6-BAAD-014592558534}" destId="{6C064366-0DD7-46D2-8542-E8352F17584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8D70FC-1A56-4121-A5E9-88DD2787734A}" type="doc">
      <dgm:prSet loTypeId="urn:microsoft.com/office/officeart/2005/8/layout/hProcess9" loCatId="process" qsTypeId="urn:microsoft.com/office/officeart/2005/8/quickstyle/3d2" qsCatId="3D" csTypeId="urn:microsoft.com/office/officeart/2005/8/colors/accent4_1" csCatId="accent4" phldr="1"/>
      <dgm:spPr/>
    </dgm:pt>
    <dgm:pt modelId="{8DB43FFF-BAAC-4D03-A2F8-F9563535C4F8}">
      <dgm:prSet phldrT="[Text]"/>
      <dgm:spPr/>
      <dgm:t>
        <a:bodyPr/>
        <a:lstStyle/>
        <a:p>
          <a:r>
            <a:rPr lang="en-US" b="1" dirty="0" smtClean="0"/>
            <a:t>Literature</a:t>
          </a:r>
        </a:p>
        <a:p>
          <a:r>
            <a:rPr lang="en-US" b="1" dirty="0" smtClean="0"/>
            <a:t>Search</a:t>
          </a:r>
          <a:endParaRPr lang="en-US" dirty="0"/>
        </a:p>
      </dgm:t>
    </dgm:pt>
    <dgm:pt modelId="{1BC8B348-16FE-457D-964D-7921B5CCA333}" type="parTrans" cxnId="{F43F5C98-9E22-4F2D-B605-D5DD49D1C144}">
      <dgm:prSet/>
      <dgm:spPr/>
      <dgm:t>
        <a:bodyPr/>
        <a:lstStyle/>
        <a:p>
          <a:endParaRPr lang="en-US"/>
        </a:p>
      </dgm:t>
    </dgm:pt>
    <dgm:pt modelId="{866E68D9-068A-44F2-AED2-9B22F4F32E19}" type="sibTrans" cxnId="{F43F5C98-9E22-4F2D-B605-D5DD49D1C144}">
      <dgm:prSet/>
      <dgm:spPr/>
      <dgm:t>
        <a:bodyPr/>
        <a:lstStyle/>
        <a:p>
          <a:endParaRPr lang="en-US"/>
        </a:p>
      </dgm:t>
    </dgm:pt>
    <dgm:pt modelId="{B9F94E11-C74A-4AC5-A18D-314D49413FCE}">
      <dgm:prSet phldrT="[Text]"/>
      <dgm:spPr/>
      <dgm:t>
        <a:bodyPr/>
        <a:lstStyle/>
        <a:p>
          <a:r>
            <a:rPr lang="en-US" b="1" dirty="0" smtClean="0"/>
            <a:t>Sequence Analysis</a:t>
          </a:r>
          <a:endParaRPr lang="en-US" dirty="0"/>
        </a:p>
      </dgm:t>
    </dgm:pt>
    <dgm:pt modelId="{0DE110F9-0751-423F-8F98-222881F15894}" type="parTrans" cxnId="{6A328FF8-985B-4E47-AFB2-820D0124EBB7}">
      <dgm:prSet/>
      <dgm:spPr/>
      <dgm:t>
        <a:bodyPr/>
        <a:lstStyle/>
        <a:p>
          <a:endParaRPr lang="en-US"/>
        </a:p>
      </dgm:t>
    </dgm:pt>
    <dgm:pt modelId="{4F87472D-A53C-4FDB-AB0C-FB6FA6400292}" type="sibTrans" cxnId="{6A328FF8-985B-4E47-AFB2-820D0124EBB7}">
      <dgm:prSet/>
      <dgm:spPr/>
      <dgm:t>
        <a:bodyPr/>
        <a:lstStyle/>
        <a:p>
          <a:endParaRPr lang="en-US"/>
        </a:p>
      </dgm:t>
    </dgm:pt>
    <dgm:pt modelId="{EB8651B5-FB50-4B11-A2C0-59CAD15444D4}">
      <dgm:prSet phldrT="[Text]"/>
      <dgm:spPr/>
      <dgm:t>
        <a:bodyPr/>
        <a:lstStyle/>
        <a:p>
          <a:r>
            <a:rPr lang="en-US" b="1" dirty="0" err="1" smtClean="0"/>
            <a:t>Omics</a:t>
          </a:r>
          <a:r>
            <a:rPr lang="en-US" b="1" dirty="0" smtClean="0"/>
            <a:t> Data Analysis</a:t>
          </a:r>
          <a:endParaRPr lang="en-US" dirty="0"/>
        </a:p>
      </dgm:t>
    </dgm:pt>
    <dgm:pt modelId="{58B9E74D-0595-4186-9DCC-E13A0461CE48}" type="parTrans" cxnId="{3382FFF0-B9C7-434E-9F12-007AD5BE05EE}">
      <dgm:prSet/>
      <dgm:spPr/>
      <dgm:t>
        <a:bodyPr/>
        <a:lstStyle/>
        <a:p>
          <a:endParaRPr lang="en-US"/>
        </a:p>
      </dgm:t>
    </dgm:pt>
    <dgm:pt modelId="{9294AC5C-F1C2-44FE-9F62-DC865E1E68F4}" type="sibTrans" cxnId="{3382FFF0-B9C7-434E-9F12-007AD5BE05EE}">
      <dgm:prSet/>
      <dgm:spPr/>
      <dgm:t>
        <a:bodyPr/>
        <a:lstStyle/>
        <a:p>
          <a:endParaRPr lang="en-US"/>
        </a:p>
      </dgm:t>
    </dgm:pt>
    <dgm:pt modelId="{8397C0D5-CA34-43D0-BFCB-A18665A94699}" type="pres">
      <dgm:prSet presAssocID="{5C8D70FC-1A56-4121-A5E9-88DD2787734A}" presName="CompostProcess" presStyleCnt="0">
        <dgm:presLayoutVars>
          <dgm:dir/>
          <dgm:resizeHandles val="exact"/>
        </dgm:presLayoutVars>
      </dgm:prSet>
      <dgm:spPr/>
    </dgm:pt>
    <dgm:pt modelId="{080542DC-5C57-43EC-A749-F02C519C63A8}" type="pres">
      <dgm:prSet presAssocID="{5C8D70FC-1A56-4121-A5E9-88DD2787734A}" presName="arrow" presStyleLbl="bgShp" presStyleIdx="0" presStyleCnt="1"/>
      <dgm:spPr>
        <a:solidFill>
          <a:schemeClr val="accent1"/>
        </a:solidFill>
      </dgm:spPr>
    </dgm:pt>
    <dgm:pt modelId="{E3AE86DB-88D0-4B2F-80C0-89C7E7F149CF}" type="pres">
      <dgm:prSet presAssocID="{5C8D70FC-1A56-4121-A5E9-88DD2787734A}" presName="linearProcess" presStyleCnt="0"/>
      <dgm:spPr/>
    </dgm:pt>
    <dgm:pt modelId="{ABF2BF42-B60B-4DAE-A5D9-A9CB79E75ECD}" type="pres">
      <dgm:prSet presAssocID="{8DB43FFF-BAAC-4D03-A2F8-F9563535C4F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F5999-B47E-45F0-B21A-B94D0474E54F}" type="pres">
      <dgm:prSet presAssocID="{866E68D9-068A-44F2-AED2-9B22F4F32E19}" presName="sibTrans" presStyleCnt="0"/>
      <dgm:spPr/>
    </dgm:pt>
    <dgm:pt modelId="{98F5D34A-FBFB-4B1A-85FB-D838DA49AEBC}" type="pres">
      <dgm:prSet presAssocID="{B9F94E11-C74A-4AC5-A18D-314D49413FC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4325C-0300-45C5-9DD0-C8FA9190E476}" type="pres">
      <dgm:prSet presAssocID="{4F87472D-A53C-4FDB-AB0C-FB6FA6400292}" presName="sibTrans" presStyleCnt="0"/>
      <dgm:spPr/>
    </dgm:pt>
    <dgm:pt modelId="{A6F4B3A3-4588-4C21-AB22-C1499C4383E6}" type="pres">
      <dgm:prSet presAssocID="{EB8651B5-FB50-4B11-A2C0-59CAD15444D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2BBF60-35F1-41A7-A1F6-169F93B13276}" type="presOf" srcId="{5C8D70FC-1A56-4121-A5E9-88DD2787734A}" destId="{8397C0D5-CA34-43D0-BFCB-A18665A94699}" srcOrd="0" destOrd="0" presId="urn:microsoft.com/office/officeart/2005/8/layout/hProcess9"/>
    <dgm:cxn modelId="{4221AE21-CC67-4053-B78C-87416897BE33}" type="presOf" srcId="{EB8651B5-FB50-4B11-A2C0-59CAD15444D4}" destId="{A6F4B3A3-4588-4C21-AB22-C1499C4383E6}" srcOrd="0" destOrd="0" presId="urn:microsoft.com/office/officeart/2005/8/layout/hProcess9"/>
    <dgm:cxn modelId="{6A328FF8-985B-4E47-AFB2-820D0124EBB7}" srcId="{5C8D70FC-1A56-4121-A5E9-88DD2787734A}" destId="{B9F94E11-C74A-4AC5-A18D-314D49413FCE}" srcOrd="1" destOrd="0" parTransId="{0DE110F9-0751-423F-8F98-222881F15894}" sibTransId="{4F87472D-A53C-4FDB-AB0C-FB6FA6400292}"/>
    <dgm:cxn modelId="{BEAEA0FD-0E21-4D06-902A-9463738CEB26}" type="presOf" srcId="{8DB43FFF-BAAC-4D03-A2F8-F9563535C4F8}" destId="{ABF2BF42-B60B-4DAE-A5D9-A9CB79E75ECD}" srcOrd="0" destOrd="0" presId="urn:microsoft.com/office/officeart/2005/8/layout/hProcess9"/>
    <dgm:cxn modelId="{09B9C92C-6CDB-433C-A650-246AF3DB3D14}" type="presOf" srcId="{B9F94E11-C74A-4AC5-A18D-314D49413FCE}" destId="{98F5D34A-FBFB-4B1A-85FB-D838DA49AEBC}" srcOrd="0" destOrd="0" presId="urn:microsoft.com/office/officeart/2005/8/layout/hProcess9"/>
    <dgm:cxn modelId="{3382FFF0-B9C7-434E-9F12-007AD5BE05EE}" srcId="{5C8D70FC-1A56-4121-A5E9-88DD2787734A}" destId="{EB8651B5-FB50-4B11-A2C0-59CAD15444D4}" srcOrd="2" destOrd="0" parTransId="{58B9E74D-0595-4186-9DCC-E13A0461CE48}" sibTransId="{9294AC5C-F1C2-44FE-9F62-DC865E1E68F4}"/>
    <dgm:cxn modelId="{F43F5C98-9E22-4F2D-B605-D5DD49D1C144}" srcId="{5C8D70FC-1A56-4121-A5E9-88DD2787734A}" destId="{8DB43FFF-BAAC-4D03-A2F8-F9563535C4F8}" srcOrd="0" destOrd="0" parTransId="{1BC8B348-16FE-457D-964D-7921B5CCA333}" sibTransId="{866E68D9-068A-44F2-AED2-9B22F4F32E19}"/>
    <dgm:cxn modelId="{71B8EBAF-11B5-4169-BBE9-2CD38B94FD41}" type="presParOf" srcId="{8397C0D5-CA34-43D0-BFCB-A18665A94699}" destId="{080542DC-5C57-43EC-A749-F02C519C63A8}" srcOrd="0" destOrd="0" presId="urn:microsoft.com/office/officeart/2005/8/layout/hProcess9"/>
    <dgm:cxn modelId="{2C0C44B5-09E3-43F5-B3D8-A72591B01403}" type="presParOf" srcId="{8397C0D5-CA34-43D0-BFCB-A18665A94699}" destId="{E3AE86DB-88D0-4B2F-80C0-89C7E7F149CF}" srcOrd="1" destOrd="0" presId="urn:microsoft.com/office/officeart/2005/8/layout/hProcess9"/>
    <dgm:cxn modelId="{2D08EBFC-8182-4195-AAD3-C3FEA0C7019D}" type="presParOf" srcId="{E3AE86DB-88D0-4B2F-80C0-89C7E7F149CF}" destId="{ABF2BF42-B60B-4DAE-A5D9-A9CB79E75ECD}" srcOrd="0" destOrd="0" presId="urn:microsoft.com/office/officeart/2005/8/layout/hProcess9"/>
    <dgm:cxn modelId="{8A1DE79F-3F27-430B-99BB-6DAD0078F5FB}" type="presParOf" srcId="{E3AE86DB-88D0-4B2F-80C0-89C7E7F149CF}" destId="{E07F5999-B47E-45F0-B21A-B94D0474E54F}" srcOrd="1" destOrd="0" presId="urn:microsoft.com/office/officeart/2005/8/layout/hProcess9"/>
    <dgm:cxn modelId="{76774D50-716D-45C4-8654-3CA792F2CF7F}" type="presParOf" srcId="{E3AE86DB-88D0-4B2F-80C0-89C7E7F149CF}" destId="{98F5D34A-FBFB-4B1A-85FB-D838DA49AEBC}" srcOrd="2" destOrd="0" presId="urn:microsoft.com/office/officeart/2005/8/layout/hProcess9"/>
    <dgm:cxn modelId="{B0F97BF8-A66A-42D3-8579-7E1B62F53964}" type="presParOf" srcId="{E3AE86DB-88D0-4B2F-80C0-89C7E7F149CF}" destId="{74C4325C-0300-45C5-9DD0-C8FA9190E476}" srcOrd="3" destOrd="0" presId="urn:microsoft.com/office/officeart/2005/8/layout/hProcess9"/>
    <dgm:cxn modelId="{A64BDA7F-973C-41C5-BB04-3DEC18FC571A}" type="presParOf" srcId="{E3AE86DB-88D0-4B2F-80C0-89C7E7F149CF}" destId="{A6F4B3A3-4588-4C21-AB22-C1499C4383E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767BC6-4BEE-4D37-BE37-57C61691DF63}" type="doc">
      <dgm:prSet loTypeId="urn:microsoft.com/office/officeart/2005/8/layout/radial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C29AF3-E78F-437B-8A17-D50B748AD7E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accent2"/>
              </a:solidFill>
            </a:rPr>
            <a:t>300K</a:t>
          </a:r>
          <a:endParaRPr lang="en-US" sz="1600" b="1" dirty="0">
            <a:solidFill>
              <a:schemeClr val="accent2"/>
            </a:solidFill>
          </a:endParaRPr>
        </a:p>
      </dgm:t>
    </dgm:pt>
    <dgm:pt modelId="{BC8D685C-8AF1-4F42-8D6F-C170A31B69CF}" type="parTrans" cxnId="{EE21BE3F-876A-41FE-8C1B-7017EDACD9E2}">
      <dgm:prSet/>
      <dgm:spPr/>
      <dgm:t>
        <a:bodyPr/>
        <a:lstStyle/>
        <a:p>
          <a:endParaRPr lang="en-US"/>
        </a:p>
      </dgm:t>
    </dgm:pt>
    <dgm:pt modelId="{CE16DE10-1588-4ACF-8B52-024C12066B4A}" type="sibTrans" cxnId="{EE21BE3F-876A-41FE-8C1B-7017EDACD9E2}">
      <dgm:prSet/>
      <dgm:spPr/>
      <dgm:t>
        <a:bodyPr/>
        <a:lstStyle/>
        <a:p>
          <a:endParaRPr lang="en-US"/>
        </a:p>
      </dgm:t>
    </dgm:pt>
    <dgm:pt modelId="{9E227055-983D-4CAE-9A0C-EA312F078E0C}">
      <dgm:prSet phldrT="[Text]"/>
      <dgm:spPr/>
      <dgm:t>
        <a:bodyPr/>
        <a:lstStyle/>
        <a:p>
          <a:r>
            <a:rPr lang="en-US" dirty="0" smtClean="0"/>
            <a:t>Breast Cancer</a:t>
          </a:r>
          <a:endParaRPr lang="en-US" dirty="0"/>
        </a:p>
      </dgm:t>
    </dgm:pt>
    <dgm:pt modelId="{3A6FD251-0609-4D1D-96C0-1F81CE9808AC}" type="parTrans" cxnId="{C61A3603-DC15-4D68-A620-58C7ED9A74F1}">
      <dgm:prSet/>
      <dgm:spPr/>
      <dgm:t>
        <a:bodyPr/>
        <a:lstStyle/>
        <a:p>
          <a:endParaRPr lang="en-US"/>
        </a:p>
      </dgm:t>
    </dgm:pt>
    <dgm:pt modelId="{156467B9-0E7B-4A48-ADAE-4779F4FB01F7}" type="sibTrans" cxnId="{C61A3603-DC15-4D68-A620-58C7ED9A74F1}">
      <dgm:prSet/>
      <dgm:spPr/>
      <dgm:t>
        <a:bodyPr/>
        <a:lstStyle/>
        <a:p>
          <a:endParaRPr lang="en-US"/>
        </a:p>
      </dgm:t>
    </dgm:pt>
    <dgm:pt modelId="{33AE66E0-6D87-4C9E-A923-BD277D0970B3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accent2"/>
              </a:solidFill>
            </a:rPr>
            <a:t>115K</a:t>
          </a:r>
          <a:endParaRPr lang="en-US" sz="1600" b="1" dirty="0">
            <a:solidFill>
              <a:schemeClr val="accent2"/>
            </a:solidFill>
          </a:endParaRPr>
        </a:p>
      </dgm:t>
    </dgm:pt>
    <dgm:pt modelId="{3C0FAC94-8E02-46C3-AB49-CE452F27C27C}" type="parTrans" cxnId="{88AD210A-D7A8-426B-BF67-2FC1C96A0113}">
      <dgm:prSet/>
      <dgm:spPr/>
      <dgm:t>
        <a:bodyPr/>
        <a:lstStyle/>
        <a:p>
          <a:endParaRPr lang="en-US"/>
        </a:p>
      </dgm:t>
    </dgm:pt>
    <dgm:pt modelId="{5073DEF0-C957-4B6F-A37D-392C5B77C59E}" type="sibTrans" cxnId="{88AD210A-D7A8-426B-BF67-2FC1C96A0113}">
      <dgm:prSet/>
      <dgm:spPr/>
      <dgm:t>
        <a:bodyPr/>
        <a:lstStyle/>
        <a:p>
          <a:endParaRPr lang="en-US"/>
        </a:p>
      </dgm:t>
    </dgm:pt>
    <dgm:pt modelId="{26162BA8-6F85-45C8-BA90-0C0FB6A9D455}">
      <dgm:prSet phldrT="[Text]"/>
      <dgm:spPr/>
      <dgm:t>
        <a:bodyPr/>
        <a:lstStyle/>
        <a:p>
          <a:r>
            <a:rPr lang="en-US" dirty="0" smtClean="0"/>
            <a:t>Schizophrenia</a:t>
          </a:r>
          <a:endParaRPr lang="en-US" dirty="0"/>
        </a:p>
      </dgm:t>
    </dgm:pt>
    <dgm:pt modelId="{D00C7BCB-6ABD-4D2E-B878-A3C3AFE8A341}" type="parTrans" cxnId="{7CAB2DA5-4BDA-41E3-AA48-5E7939B1E365}">
      <dgm:prSet/>
      <dgm:spPr/>
      <dgm:t>
        <a:bodyPr/>
        <a:lstStyle/>
        <a:p>
          <a:endParaRPr lang="en-US"/>
        </a:p>
      </dgm:t>
    </dgm:pt>
    <dgm:pt modelId="{A9349EFF-8C02-4D63-9EF8-2743CF6A0AC5}" type="sibTrans" cxnId="{7CAB2DA5-4BDA-41E3-AA48-5E7939B1E365}">
      <dgm:prSet/>
      <dgm:spPr/>
      <dgm:t>
        <a:bodyPr/>
        <a:lstStyle/>
        <a:p>
          <a:endParaRPr lang="en-US"/>
        </a:p>
      </dgm:t>
    </dgm:pt>
    <dgm:pt modelId="{74EE8EA2-7F7A-46D4-AC92-6DF57D773689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accent2"/>
              </a:solidFill>
            </a:rPr>
            <a:t>11.5K</a:t>
          </a:r>
          <a:endParaRPr lang="en-US" sz="1600" b="1" dirty="0">
            <a:solidFill>
              <a:schemeClr val="accent2"/>
            </a:solidFill>
          </a:endParaRPr>
        </a:p>
      </dgm:t>
    </dgm:pt>
    <dgm:pt modelId="{9C5EE484-7141-457F-A986-CBC07B903C3C}" type="parTrans" cxnId="{0AA272F0-0E41-4A5D-BC99-EC3114AB7022}">
      <dgm:prSet/>
      <dgm:spPr/>
      <dgm:t>
        <a:bodyPr/>
        <a:lstStyle/>
        <a:p>
          <a:endParaRPr lang="en-US"/>
        </a:p>
      </dgm:t>
    </dgm:pt>
    <dgm:pt modelId="{A808FE5A-EEEB-4F1E-B09E-D169D19756BA}" type="sibTrans" cxnId="{0AA272F0-0E41-4A5D-BC99-EC3114AB7022}">
      <dgm:prSet/>
      <dgm:spPr/>
      <dgm:t>
        <a:bodyPr/>
        <a:lstStyle/>
        <a:p>
          <a:endParaRPr lang="en-US"/>
        </a:p>
      </dgm:t>
    </dgm:pt>
    <dgm:pt modelId="{0CC9F775-2A8C-4F00-9F6E-79291BF9B2A4}">
      <dgm:prSet phldrT="[Text]"/>
      <dgm:spPr/>
      <dgm:t>
        <a:bodyPr/>
        <a:lstStyle/>
        <a:p>
          <a:r>
            <a:rPr lang="en-US" dirty="0" smtClean="0"/>
            <a:t>BRCA1</a:t>
          </a:r>
          <a:endParaRPr lang="en-US" dirty="0"/>
        </a:p>
      </dgm:t>
    </dgm:pt>
    <dgm:pt modelId="{55177D01-6AC1-4AA0-AAA0-24B0092D41F7}" type="parTrans" cxnId="{43548D31-D6BD-449A-966E-C7FDF3DB131A}">
      <dgm:prSet/>
      <dgm:spPr/>
      <dgm:t>
        <a:bodyPr/>
        <a:lstStyle/>
        <a:p>
          <a:endParaRPr lang="en-US"/>
        </a:p>
      </dgm:t>
    </dgm:pt>
    <dgm:pt modelId="{B5E89FCB-F5C4-4F13-BC22-40D586F6F002}" type="sibTrans" cxnId="{43548D31-D6BD-449A-966E-C7FDF3DB131A}">
      <dgm:prSet/>
      <dgm:spPr/>
      <dgm:t>
        <a:bodyPr/>
        <a:lstStyle/>
        <a:p>
          <a:endParaRPr lang="en-US"/>
        </a:p>
      </dgm:t>
    </dgm:pt>
    <dgm:pt modelId="{333216A3-4C1D-4751-A9A5-FED13F03D433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accent2"/>
              </a:solidFill>
            </a:rPr>
            <a:t>76K</a:t>
          </a:r>
          <a:endParaRPr lang="en-US" sz="1600" b="1" dirty="0">
            <a:solidFill>
              <a:schemeClr val="accent2"/>
            </a:solidFill>
          </a:endParaRPr>
        </a:p>
      </dgm:t>
    </dgm:pt>
    <dgm:pt modelId="{07D44D4A-D28E-405F-9693-19E7D503A033}" type="parTrans" cxnId="{DE088401-F9D3-4CE9-AEA8-E885A8EFC14D}">
      <dgm:prSet/>
      <dgm:spPr/>
      <dgm:t>
        <a:bodyPr/>
        <a:lstStyle/>
        <a:p>
          <a:endParaRPr lang="en-US"/>
        </a:p>
      </dgm:t>
    </dgm:pt>
    <dgm:pt modelId="{32213164-8EB2-4B0C-BFD4-CA60BC81C5CF}" type="sibTrans" cxnId="{DE088401-F9D3-4CE9-AEA8-E885A8EFC14D}">
      <dgm:prSet/>
      <dgm:spPr/>
      <dgm:t>
        <a:bodyPr/>
        <a:lstStyle/>
        <a:p>
          <a:endParaRPr lang="en-US"/>
        </a:p>
      </dgm:t>
    </dgm:pt>
    <dgm:pt modelId="{61C9E306-CA8E-47FD-A802-AB693B96C191}" type="pres">
      <dgm:prSet presAssocID="{27767BC6-4BEE-4D37-BE37-57C61691DF6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A57B8-34E1-4F11-99AF-BBFE2F5EE47D}" type="pres">
      <dgm:prSet presAssocID="{27767BC6-4BEE-4D37-BE37-57C61691DF63}" presName="cycle" presStyleCnt="0"/>
      <dgm:spPr/>
    </dgm:pt>
    <dgm:pt modelId="{12CC7744-0052-46A1-8A3B-F5B5CEFFD3CB}" type="pres">
      <dgm:prSet presAssocID="{27767BC6-4BEE-4D37-BE37-57C61691DF63}" presName="centerShape" presStyleCnt="0"/>
      <dgm:spPr/>
    </dgm:pt>
    <dgm:pt modelId="{3C735063-F1DA-4922-BF81-4D609AD1AD59}" type="pres">
      <dgm:prSet presAssocID="{27767BC6-4BEE-4D37-BE37-57C61691DF63}" presName="connSite" presStyleLbl="node1" presStyleIdx="0" presStyleCnt="5"/>
      <dgm:spPr/>
    </dgm:pt>
    <dgm:pt modelId="{5BE42AF9-903C-462C-AF45-0447F7EF11E2}" type="pres">
      <dgm:prSet presAssocID="{27767BC6-4BEE-4D37-BE37-57C61691DF63}" presName="visible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499F1F-4E5A-4E91-BC4D-D13734831E6A}" type="pres">
      <dgm:prSet presAssocID="{BC8D685C-8AF1-4F42-8D6F-C170A31B69CF}" presName="Name25" presStyleLbl="parChTrans1D1" presStyleIdx="0" presStyleCnt="4"/>
      <dgm:spPr/>
      <dgm:t>
        <a:bodyPr/>
        <a:lstStyle/>
        <a:p>
          <a:endParaRPr lang="en-US"/>
        </a:p>
      </dgm:t>
    </dgm:pt>
    <dgm:pt modelId="{3F13A29D-2BC8-48F2-B7DA-38AD4225BDE8}" type="pres">
      <dgm:prSet presAssocID="{0CC29AF3-E78F-437B-8A17-D50B748AD7EB}" presName="node" presStyleCnt="0"/>
      <dgm:spPr/>
    </dgm:pt>
    <dgm:pt modelId="{D59FB300-ED2B-45FD-BA1A-3F513D0F3431}" type="pres">
      <dgm:prSet presAssocID="{0CC29AF3-E78F-437B-8A17-D50B748AD7EB}" presName="parentNode" presStyleLbl="node1" presStyleIdx="1" presStyleCnt="5" custScaleX="107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D8E05-E3AF-456B-8CD3-8DDE31E3EBD3}" type="pres">
      <dgm:prSet presAssocID="{0CC29AF3-E78F-437B-8A17-D50B748AD7EB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23362-0E96-43CE-856A-9AFC92916C95}" type="pres">
      <dgm:prSet presAssocID="{3C0FAC94-8E02-46C3-AB49-CE452F27C27C}" presName="Name25" presStyleLbl="parChTrans1D1" presStyleIdx="1" presStyleCnt="4"/>
      <dgm:spPr/>
      <dgm:t>
        <a:bodyPr/>
        <a:lstStyle/>
        <a:p>
          <a:endParaRPr lang="en-US"/>
        </a:p>
      </dgm:t>
    </dgm:pt>
    <dgm:pt modelId="{5C51F4EC-2068-4397-9940-E7CB5B0CBAE4}" type="pres">
      <dgm:prSet presAssocID="{33AE66E0-6D87-4C9E-A923-BD277D0970B3}" presName="node" presStyleCnt="0"/>
      <dgm:spPr/>
    </dgm:pt>
    <dgm:pt modelId="{2AE03404-C615-4C2C-8631-1E602CDFEE06}" type="pres">
      <dgm:prSet presAssocID="{33AE66E0-6D87-4C9E-A923-BD277D0970B3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207BF-C730-4B08-9DE9-1F22C47E0D80}" type="pres">
      <dgm:prSet presAssocID="{33AE66E0-6D87-4C9E-A923-BD277D0970B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A15BC-75E8-40F3-935E-740CA3C23DA2}" type="pres">
      <dgm:prSet presAssocID="{9C5EE484-7141-457F-A986-CBC07B903C3C}" presName="Name25" presStyleLbl="parChTrans1D1" presStyleIdx="2" presStyleCnt="4"/>
      <dgm:spPr/>
      <dgm:t>
        <a:bodyPr/>
        <a:lstStyle/>
        <a:p>
          <a:endParaRPr lang="en-US"/>
        </a:p>
      </dgm:t>
    </dgm:pt>
    <dgm:pt modelId="{A14DC556-140E-4067-9EB9-EEE8D5188176}" type="pres">
      <dgm:prSet presAssocID="{74EE8EA2-7F7A-46D4-AC92-6DF57D773689}" presName="node" presStyleCnt="0"/>
      <dgm:spPr/>
    </dgm:pt>
    <dgm:pt modelId="{43B272B1-6CFB-419F-B216-0A784A0E0780}" type="pres">
      <dgm:prSet presAssocID="{74EE8EA2-7F7A-46D4-AC92-6DF57D773689}" presName="parentNode" presStyleLbl="node1" presStyleIdx="3" presStyleCnt="5" custScaleX="104383" custLinFactNeighborX="-1196" custLinFactNeighborY="29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8EE19-C928-45D9-9C3E-15E53112DF5D}" type="pres">
      <dgm:prSet presAssocID="{74EE8EA2-7F7A-46D4-AC92-6DF57D773689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87ACB-20EB-452C-A43A-D0C5B36BB76D}" type="pres">
      <dgm:prSet presAssocID="{07D44D4A-D28E-405F-9693-19E7D503A033}" presName="Name25" presStyleLbl="parChTrans1D1" presStyleIdx="3" presStyleCnt="4"/>
      <dgm:spPr/>
      <dgm:t>
        <a:bodyPr/>
        <a:lstStyle/>
        <a:p>
          <a:endParaRPr lang="en-US"/>
        </a:p>
      </dgm:t>
    </dgm:pt>
    <dgm:pt modelId="{7F5EDF26-FD25-44D0-99A0-C651102A3D6A}" type="pres">
      <dgm:prSet presAssocID="{333216A3-4C1D-4751-A9A5-FED13F03D433}" presName="node" presStyleCnt="0"/>
      <dgm:spPr/>
    </dgm:pt>
    <dgm:pt modelId="{9821E897-BEC6-4233-ADE6-871C59CDA09F}" type="pres">
      <dgm:prSet presAssocID="{333216A3-4C1D-4751-A9A5-FED13F03D433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87BBD-CEB8-448D-8515-7CEF0C601E46}" type="pres">
      <dgm:prSet presAssocID="{333216A3-4C1D-4751-A9A5-FED13F03D433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83E2B1F3-740D-483B-98FB-BBD63D6E761D}" type="presOf" srcId="{9C5EE484-7141-457F-A986-CBC07B903C3C}" destId="{843A15BC-75E8-40F3-935E-740CA3C23DA2}" srcOrd="0" destOrd="0" presId="urn:microsoft.com/office/officeart/2005/8/layout/radial2"/>
    <dgm:cxn modelId="{C61A3603-DC15-4D68-A620-58C7ED9A74F1}" srcId="{0CC29AF3-E78F-437B-8A17-D50B748AD7EB}" destId="{9E227055-983D-4CAE-9A0C-EA312F078E0C}" srcOrd="0" destOrd="0" parTransId="{3A6FD251-0609-4D1D-96C0-1F81CE9808AC}" sibTransId="{156467B9-0E7B-4A48-ADAE-4779F4FB01F7}"/>
    <dgm:cxn modelId="{8C94C7A0-3879-4EDC-8034-4EB09A1C30DC}" type="presOf" srcId="{BC8D685C-8AF1-4F42-8D6F-C170A31B69CF}" destId="{B2499F1F-4E5A-4E91-BC4D-D13734831E6A}" srcOrd="0" destOrd="0" presId="urn:microsoft.com/office/officeart/2005/8/layout/radial2"/>
    <dgm:cxn modelId="{3056B8C9-10C1-469C-B159-5681D4377BB9}" type="presOf" srcId="{0CC29AF3-E78F-437B-8A17-D50B748AD7EB}" destId="{D59FB300-ED2B-45FD-BA1A-3F513D0F3431}" srcOrd="0" destOrd="0" presId="urn:microsoft.com/office/officeart/2005/8/layout/radial2"/>
    <dgm:cxn modelId="{DE088401-F9D3-4CE9-AEA8-E885A8EFC14D}" srcId="{27767BC6-4BEE-4D37-BE37-57C61691DF63}" destId="{333216A3-4C1D-4751-A9A5-FED13F03D433}" srcOrd="3" destOrd="0" parTransId="{07D44D4A-D28E-405F-9693-19E7D503A033}" sibTransId="{32213164-8EB2-4B0C-BFD4-CA60BC81C5CF}"/>
    <dgm:cxn modelId="{97883FF6-28D7-4A9C-961A-23FBCF63C92C}" type="presOf" srcId="{07D44D4A-D28E-405F-9693-19E7D503A033}" destId="{52B87ACB-20EB-452C-A43A-D0C5B36BB76D}" srcOrd="0" destOrd="0" presId="urn:microsoft.com/office/officeart/2005/8/layout/radial2"/>
    <dgm:cxn modelId="{1C60B3AB-9850-4EC1-AA1C-AAB9074035A4}" type="presOf" srcId="{74EE8EA2-7F7A-46D4-AC92-6DF57D773689}" destId="{43B272B1-6CFB-419F-B216-0A784A0E0780}" srcOrd="0" destOrd="0" presId="urn:microsoft.com/office/officeart/2005/8/layout/radial2"/>
    <dgm:cxn modelId="{EDBE8454-020A-4BEF-B2AA-C30319564928}" type="presOf" srcId="{9E227055-983D-4CAE-9A0C-EA312F078E0C}" destId="{3CCD8E05-E3AF-456B-8CD3-8DDE31E3EBD3}" srcOrd="0" destOrd="0" presId="urn:microsoft.com/office/officeart/2005/8/layout/radial2"/>
    <dgm:cxn modelId="{EE21BE3F-876A-41FE-8C1B-7017EDACD9E2}" srcId="{27767BC6-4BEE-4D37-BE37-57C61691DF63}" destId="{0CC29AF3-E78F-437B-8A17-D50B748AD7EB}" srcOrd="0" destOrd="0" parTransId="{BC8D685C-8AF1-4F42-8D6F-C170A31B69CF}" sibTransId="{CE16DE10-1588-4ACF-8B52-024C12066B4A}"/>
    <dgm:cxn modelId="{3ADB0505-DCF4-4009-970A-E55A3F32E7EE}" type="presOf" srcId="{333216A3-4C1D-4751-A9A5-FED13F03D433}" destId="{9821E897-BEC6-4233-ADE6-871C59CDA09F}" srcOrd="0" destOrd="0" presId="urn:microsoft.com/office/officeart/2005/8/layout/radial2"/>
    <dgm:cxn modelId="{0AA272F0-0E41-4A5D-BC99-EC3114AB7022}" srcId="{27767BC6-4BEE-4D37-BE37-57C61691DF63}" destId="{74EE8EA2-7F7A-46D4-AC92-6DF57D773689}" srcOrd="2" destOrd="0" parTransId="{9C5EE484-7141-457F-A986-CBC07B903C3C}" sibTransId="{A808FE5A-EEEB-4F1E-B09E-D169D19756BA}"/>
    <dgm:cxn modelId="{88AD210A-D7A8-426B-BF67-2FC1C96A0113}" srcId="{27767BC6-4BEE-4D37-BE37-57C61691DF63}" destId="{33AE66E0-6D87-4C9E-A923-BD277D0970B3}" srcOrd="1" destOrd="0" parTransId="{3C0FAC94-8E02-46C3-AB49-CE452F27C27C}" sibTransId="{5073DEF0-C957-4B6F-A37D-392C5B77C59E}"/>
    <dgm:cxn modelId="{7CAB2DA5-4BDA-41E3-AA48-5E7939B1E365}" srcId="{33AE66E0-6D87-4C9E-A923-BD277D0970B3}" destId="{26162BA8-6F85-45C8-BA90-0C0FB6A9D455}" srcOrd="0" destOrd="0" parTransId="{D00C7BCB-6ABD-4D2E-B878-A3C3AFE8A341}" sibTransId="{A9349EFF-8C02-4D63-9EF8-2743CF6A0AC5}"/>
    <dgm:cxn modelId="{45132491-1885-45BC-8DE3-31EA19F865BE}" type="presOf" srcId="{26162BA8-6F85-45C8-BA90-0C0FB6A9D455}" destId="{D79207BF-C730-4B08-9DE9-1F22C47E0D80}" srcOrd="0" destOrd="0" presId="urn:microsoft.com/office/officeart/2005/8/layout/radial2"/>
    <dgm:cxn modelId="{64790FF5-EB23-4A8B-8429-5C81740B4173}" type="presOf" srcId="{0CC9F775-2A8C-4F00-9F6E-79291BF9B2A4}" destId="{9CE8EE19-C928-45D9-9C3E-15E53112DF5D}" srcOrd="0" destOrd="0" presId="urn:microsoft.com/office/officeart/2005/8/layout/radial2"/>
    <dgm:cxn modelId="{D0B643F2-C8ED-4EEC-B569-D958C6D80FC7}" type="presOf" srcId="{33AE66E0-6D87-4C9E-A923-BD277D0970B3}" destId="{2AE03404-C615-4C2C-8631-1E602CDFEE06}" srcOrd="0" destOrd="0" presId="urn:microsoft.com/office/officeart/2005/8/layout/radial2"/>
    <dgm:cxn modelId="{12DCD94C-F733-4CE1-9CF3-F2DC9D4DC415}" type="presOf" srcId="{27767BC6-4BEE-4D37-BE37-57C61691DF63}" destId="{61C9E306-CA8E-47FD-A802-AB693B96C191}" srcOrd="0" destOrd="0" presId="urn:microsoft.com/office/officeart/2005/8/layout/radial2"/>
    <dgm:cxn modelId="{43548D31-D6BD-449A-966E-C7FDF3DB131A}" srcId="{74EE8EA2-7F7A-46D4-AC92-6DF57D773689}" destId="{0CC9F775-2A8C-4F00-9F6E-79291BF9B2A4}" srcOrd="0" destOrd="0" parTransId="{55177D01-6AC1-4AA0-AAA0-24B0092D41F7}" sibTransId="{B5E89FCB-F5C4-4F13-BC22-40D586F6F002}"/>
    <dgm:cxn modelId="{BFBEDB82-2F74-4875-B720-4295B5035454}" type="presOf" srcId="{3C0FAC94-8E02-46C3-AB49-CE452F27C27C}" destId="{A3723362-0E96-43CE-856A-9AFC92916C95}" srcOrd="0" destOrd="0" presId="urn:microsoft.com/office/officeart/2005/8/layout/radial2"/>
    <dgm:cxn modelId="{F45D26B8-02AF-4C6F-A7F4-84447CD1086E}" type="presParOf" srcId="{61C9E306-CA8E-47FD-A802-AB693B96C191}" destId="{B29A57B8-34E1-4F11-99AF-BBFE2F5EE47D}" srcOrd="0" destOrd="0" presId="urn:microsoft.com/office/officeart/2005/8/layout/radial2"/>
    <dgm:cxn modelId="{7517FB98-5CF0-4AB7-8D83-39E4DACC77A1}" type="presParOf" srcId="{B29A57B8-34E1-4F11-99AF-BBFE2F5EE47D}" destId="{12CC7744-0052-46A1-8A3B-F5B5CEFFD3CB}" srcOrd="0" destOrd="0" presId="urn:microsoft.com/office/officeart/2005/8/layout/radial2"/>
    <dgm:cxn modelId="{A382B376-B54A-4D0B-B478-BCCE2D77D285}" type="presParOf" srcId="{12CC7744-0052-46A1-8A3B-F5B5CEFFD3CB}" destId="{3C735063-F1DA-4922-BF81-4D609AD1AD59}" srcOrd="0" destOrd="0" presId="urn:microsoft.com/office/officeart/2005/8/layout/radial2"/>
    <dgm:cxn modelId="{5ED3CEDB-103E-4272-944E-A00D368946B1}" type="presParOf" srcId="{12CC7744-0052-46A1-8A3B-F5B5CEFFD3CB}" destId="{5BE42AF9-903C-462C-AF45-0447F7EF11E2}" srcOrd="1" destOrd="0" presId="urn:microsoft.com/office/officeart/2005/8/layout/radial2"/>
    <dgm:cxn modelId="{57052E62-01FA-4E08-BFEA-4ED3CA74F267}" type="presParOf" srcId="{B29A57B8-34E1-4F11-99AF-BBFE2F5EE47D}" destId="{B2499F1F-4E5A-4E91-BC4D-D13734831E6A}" srcOrd="1" destOrd="0" presId="urn:microsoft.com/office/officeart/2005/8/layout/radial2"/>
    <dgm:cxn modelId="{C3036292-6BBF-4582-A1E3-7495B37767D3}" type="presParOf" srcId="{B29A57B8-34E1-4F11-99AF-BBFE2F5EE47D}" destId="{3F13A29D-2BC8-48F2-B7DA-38AD4225BDE8}" srcOrd="2" destOrd="0" presId="urn:microsoft.com/office/officeart/2005/8/layout/radial2"/>
    <dgm:cxn modelId="{D6D70053-0C16-4C39-B794-936D7994F320}" type="presParOf" srcId="{3F13A29D-2BC8-48F2-B7DA-38AD4225BDE8}" destId="{D59FB300-ED2B-45FD-BA1A-3F513D0F3431}" srcOrd="0" destOrd="0" presId="urn:microsoft.com/office/officeart/2005/8/layout/radial2"/>
    <dgm:cxn modelId="{DA9C9F80-8FB9-4403-8769-5A6C86AEA4D4}" type="presParOf" srcId="{3F13A29D-2BC8-48F2-B7DA-38AD4225BDE8}" destId="{3CCD8E05-E3AF-456B-8CD3-8DDE31E3EBD3}" srcOrd="1" destOrd="0" presId="urn:microsoft.com/office/officeart/2005/8/layout/radial2"/>
    <dgm:cxn modelId="{2F5B97F0-2A93-4580-BFED-D165A39821AE}" type="presParOf" srcId="{B29A57B8-34E1-4F11-99AF-BBFE2F5EE47D}" destId="{A3723362-0E96-43CE-856A-9AFC92916C95}" srcOrd="3" destOrd="0" presId="urn:microsoft.com/office/officeart/2005/8/layout/radial2"/>
    <dgm:cxn modelId="{CEFBCBFC-3EC0-457A-9073-832A8782835D}" type="presParOf" srcId="{B29A57B8-34E1-4F11-99AF-BBFE2F5EE47D}" destId="{5C51F4EC-2068-4397-9940-E7CB5B0CBAE4}" srcOrd="4" destOrd="0" presId="urn:microsoft.com/office/officeart/2005/8/layout/radial2"/>
    <dgm:cxn modelId="{6688AF88-3614-4E81-BE03-5E11EB7C2671}" type="presParOf" srcId="{5C51F4EC-2068-4397-9940-E7CB5B0CBAE4}" destId="{2AE03404-C615-4C2C-8631-1E602CDFEE06}" srcOrd="0" destOrd="0" presId="urn:microsoft.com/office/officeart/2005/8/layout/radial2"/>
    <dgm:cxn modelId="{FD4275E6-8E31-4E7D-85C7-EF75031F15E0}" type="presParOf" srcId="{5C51F4EC-2068-4397-9940-E7CB5B0CBAE4}" destId="{D79207BF-C730-4B08-9DE9-1F22C47E0D80}" srcOrd="1" destOrd="0" presId="urn:microsoft.com/office/officeart/2005/8/layout/radial2"/>
    <dgm:cxn modelId="{0EFEC5F2-6FAD-47C1-BB7F-61F11E9F1DF4}" type="presParOf" srcId="{B29A57B8-34E1-4F11-99AF-BBFE2F5EE47D}" destId="{843A15BC-75E8-40F3-935E-740CA3C23DA2}" srcOrd="5" destOrd="0" presId="urn:microsoft.com/office/officeart/2005/8/layout/radial2"/>
    <dgm:cxn modelId="{97B61BE3-F12A-4E1C-825A-489E0B6D6EB9}" type="presParOf" srcId="{B29A57B8-34E1-4F11-99AF-BBFE2F5EE47D}" destId="{A14DC556-140E-4067-9EB9-EEE8D5188176}" srcOrd="6" destOrd="0" presId="urn:microsoft.com/office/officeart/2005/8/layout/radial2"/>
    <dgm:cxn modelId="{F8A2FC45-4177-43B3-B6FE-3C7DD72AB524}" type="presParOf" srcId="{A14DC556-140E-4067-9EB9-EEE8D5188176}" destId="{43B272B1-6CFB-419F-B216-0A784A0E0780}" srcOrd="0" destOrd="0" presId="urn:microsoft.com/office/officeart/2005/8/layout/radial2"/>
    <dgm:cxn modelId="{84E9AC0C-BF4D-4C90-824F-FA201D632B16}" type="presParOf" srcId="{A14DC556-140E-4067-9EB9-EEE8D5188176}" destId="{9CE8EE19-C928-45D9-9C3E-15E53112DF5D}" srcOrd="1" destOrd="0" presId="urn:microsoft.com/office/officeart/2005/8/layout/radial2"/>
    <dgm:cxn modelId="{C77BBB1B-5B8F-4CB7-87F2-97123910A28C}" type="presParOf" srcId="{B29A57B8-34E1-4F11-99AF-BBFE2F5EE47D}" destId="{52B87ACB-20EB-452C-A43A-D0C5B36BB76D}" srcOrd="7" destOrd="0" presId="urn:microsoft.com/office/officeart/2005/8/layout/radial2"/>
    <dgm:cxn modelId="{8DD7C2A5-89BD-4796-B9E0-EE927E433963}" type="presParOf" srcId="{B29A57B8-34E1-4F11-99AF-BBFE2F5EE47D}" destId="{7F5EDF26-FD25-44D0-99A0-C651102A3D6A}" srcOrd="8" destOrd="0" presId="urn:microsoft.com/office/officeart/2005/8/layout/radial2"/>
    <dgm:cxn modelId="{0445278D-D1C8-47B4-A350-CC01A8D33FA8}" type="presParOf" srcId="{7F5EDF26-FD25-44D0-99A0-C651102A3D6A}" destId="{9821E897-BEC6-4233-ADE6-871C59CDA09F}" srcOrd="0" destOrd="0" presId="urn:microsoft.com/office/officeart/2005/8/layout/radial2"/>
    <dgm:cxn modelId="{A80B9E79-3CE1-472F-8766-520821774C46}" type="presParOf" srcId="{7F5EDF26-FD25-44D0-99A0-C651102A3D6A}" destId="{CB187BBD-CEB8-448D-8515-7CEF0C601E4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D54FFC-A58E-4490-B9B0-F0CFFF37253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7459C6-57DA-4A6D-B570-041B09D5D612}">
      <dgm:prSet phldrT="[Text]" custT="1"/>
      <dgm:spPr>
        <a:solidFill>
          <a:schemeClr val="tx1">
            <a:lumMod val="20000"/>
            <a:lumOff val="8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The U.S. National Library of Medicine's controlled vocabulary (thesaurus) </a:t>
          </a:r>
          <a:endParaRPr lang="en-US" sz="2000" b="1" dirty="0">
            <a:solidFill>
              <a:srgbClr val="FF0000"/>
            </a:solidFill>
          </a:endParaRPr>
        </a:p>
      </dgm:t>
    </dgm:pt>
    <dgm:pt modelId="{2BFEBD54-B831-46B1-AA75-2E63FFB400C7}" type="parTrans" cxnId="{86C9E5FD-D393-4668-A8E7-7B1BC3144930}">
      <dgm:prSet/>
      <dgm:spPr/>
      <dgm:t>
        <a:bodyPr/>
        <a:lstStyle/>
        <a:p>
          <a:endParaRPr lang="en-US"/>
        </a:p>
      </dgm:t>
    </dgm:pt>
    <dgm:pt modelId="{F947E9AD-8F0B-4B5F-A5A8-0B87F0CF476D}" type="sibTrans" cxnId="{86C9E5FD-D393-4668-A8E7-7B1BC3144930}">
      <dgm:prSet/>
      <dgm:spPr/>
      <dgm:t>
        <a:bodyPr/>
        <a:lstStyle/>
        <a:p>
          <a:endParaRPr lang="en-US"/>
        </a:p>
      </dgm:t>
    </dgm:pt>
    <dgm:pt modelId="{75C0DAE6-FC18-4AE3-8ABF-3CF24641A609}">
      <dgm:prSet phldrT="[Text]" custT="1"/>
      <dgm:spPr>
        <a:solidFill>
          <a:schemeClr val="tx1">
            <a:lumMod val="20000"/>
            <a:lumOff val="80000"/>
          </a:schemeClr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>
                  <a:lumMod val="50000"/>
                  <a:lumOff val="50000"/>
                </a:schemeClr>
              </a:solidFill>
            </a:rPr>
            <a:t>Arranged in a hierarchical manner called the </a:t>
          </a:r>
          <a:r>
            <a:rPr lang="en-US" sz="2000" b="1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MeSH</a:t>
          </a:r>
          <a:r>
            <a:rPr lang="en-US" sz="2000" b="1" dirty="0" smtClean="0">
              <a:solidFill>
                <a:schemeClr val="bg1">
                  <a:lumMod val="50000"/>
                  <a:lumOff val="50000"/>
                </a:schemeClr>
              </a:solidFill>
            </a:rPr>
            <a:t> Tree Structures </a:t>
          </a:r>
        </a:p>
      </dgm:t>
    </dgm:pt>
    <dgm:pt modelId="{921B6854-1A01-4449-9388-D83BCBAAA04C}" type="parTrans" cxnId="{E565D13A-2125-446E-B09B-08C5C011EE0F}">
      <dgm:prSet/>
      <dgm:spPr/>
      <dgm:t>
        <a:bodyPr/>
        <a:lstStyle/>
        <a:p>
          <a:endParaRPr lang="en-US"/>
        </a:p>
      </dgm:t>
    </dgm:pt>
    <dgm:pt modelId="{5B29E2E7-5F46-4FC2-B0C8-973FCF4C42BD}" type="sibTrans" cxnId="{E565D13A-2125-446E-B09B-08C5C011EE0F}">
      <dgm:prSet/>
      <dgm:spPr/>
      <dgm:t>
        <a:bodyPr/>
        <a:lstStyle/>
        <a:p>
          <a:endParaRPr lang="en-US"/>
        </a:p>
      </dgm:t>
    </dgm:pt>
    <dgm:pt modelId="{60C9CDA1-13CB-4BA5-924F-F35F5372E25E}">
      <dgm:prSet phldrT="[Text]"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70C0"/>
              </a:solidFill>
            </a:rPr>
            <a:t>Updated continually</a:t>
          </a:r>
          <a:endParaRPr lang="en-US" sz="2000" b="1" dirty="0">
            <a:solidFill>
              <a:srgbClr val="0070C0"/>
            </a:solidFill>
          </a:endParaRPr>
        </a:p>
      </dgm:t>
    </dgm:pt>
    <dgm:pt modelId="{4E2F1C09-A530-40D8-BB41-E649BCFB7137}" type="parTrans" cxnId="{22603D72-103F-497A-BE36-D37F618B7626}">
      <dgm:prSet/>
      <dgm:spPr/>
      <dgm:t>
        <a:bodyPr/>
        <a:lstStyle/>
        <a:p>
          <a:endParaRPr lang="en-US"/>
        </a:p>
      </dgm:t>
    </dgm:pt>
    <dgm:pt modelId="{6157F931-C35D-407D-8FC8-7447E28D0712}" type="sibTrans" cxnId="{22603D72-103F-497A-BE36-D37F618B7626}">
      <dgm:prSet/>
      <dgm:spPr/>
      <dgm:t>
        <a:bodyPr/>
        <a:lstStyle/>
        <a:p>
          <a:endParaRPr lang="en-US"/>
        </a:p>
      </dgm:t>
    </dgm:pt>
    <dgm:pt modelId="{9C94D516-CC30-4611-983D-840AE732898D}" type="pres">
      <dgm:prSet presAssocID="{CDD54FFC-A58E-4490-B9B0-F0CFFF3725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35FA4C-D05C-4E15-A035-A04552952586}" type="pres">
      <dgm:prSet presAssocID="{C77459C6-57DA-4A6D-B570-041B09D5D612}" presName="parentLin" presStyleCnt="0"/>
      <dgm:spPr/>
    </dgm:pt>
    <dgm:pt modelId="{7F929346-2BE7-44F3-A3B2-F389ACFE813B}" type="pres">
      <dgm:prSet presAssocID="{C77459C6-57DA-4A6D-B570-041B09D5D6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4747E99-5DEC-4B60-8EE9-D5B6D0C26A11}" type="pres">
      <dgm:prSet presAssocID="{C77459C6-57DA-4A6D-B570-041B09D5D612}" presName="parentText" presStyleLbl="node1" presStyleIdx="0" presStyleCnt="3" custScaleY="311246" custLinFactY="-51356" custLinFactNeighborX="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047BA-0668-4017-A69A-954D84034DAF}" type="pres">
      <dgm:prSet presAssocID="{C77459C6-57DA-4A6D-B570-041B09D5D612}" presName="negativeSpace" presStyleCnt="0"/>
      <dgm:spPr/>
    </dgm:pt>
    <dgm:pt modelId="{F00E57A2-B1A4-4D46-AB2E-CD89CED92696}" type="pres">
      <dgm:prSet presAssocID="{C77459C6-57DA-4A6D-B570-041B09D5D612}" presName="childText" presStyleLbl="conFgAcc1" presStyleIdx="0" presStyleCnt="3" custLinFactY="-298095" custLinFactNeighborX="-1250" custLinFactNeighborY="-300000">
        <dgm:presLayoutVars>
          <dgm:bulletEnabled val="1"/>
        </dgm:presLayoutVars>
      </dgm:prSet>
      <dgm:spPr/>
    </dgm:pt>
    <dgm:pt modelId="{AD94664A-F351-4163-8B48-DDE5D3FE5054}" type="pres">
      <dgm:prSet presAssocID="{F947E9AD-8F0B-4B5F-A5A8-0B87F0CF476D}" presName="spaceBetweenRectangles" presStyleCnt="0"/>
      <dgm:spPr/>
    </dgm:pt>
    <dgm:pt modelId="{B86705D0-224F-4D64-8DB4-647A6946ADE0}" type="pres">
      <dgm:prSet presAssocID="{75C0DAE6-FC18-4AE3-8ABF-3CF24641A609}" presName="parentLin" presStyleCnt="0"/>
      <dgm:spPr/>
    </dgm:pt>
    <dgm:pt modelId="{93E0D6C5-6099-4E45-9A00-9A87E8F351FB}" type="pres">
      <dgm:prSet presAssocID="{75C0DAE6-FC18-4AE3-8ABF-3CF24641A60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B67EDE1-1049-46C5-B340-F3711A0E9451}" type="pres">
      <dgm:prSet presAssocID="{75C0DAE6-FC18-4AE3-8ABF-3CF24641A609}" presName="parentText" presStyleLbl="node1" presStyleIdx="1" presStyleCnt="3" custScaleY="3059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B155F-7465-435A-88DD-B2822206AE2F}" type="pres">
      <dgm:prSet presAssocID="{75C0DAE6-FC18-4AE3-8ABF-3CF24641A609}" presName="negativeSpace" presStyleCnt="0"/>
      <dgm:spPr/>
    </dgm:pt>
    <dgm:pt modelId="{9C755BAB-14F6-4327-9111-0851EDABC032}" type="pres">
      <dgm:prSet presAssocID="{75C0DAE6-FC18-4AE3-8ABF-3CF24641A609}" presName="childText" presStyleLbl="conFgAcc1" presStyleIdx="1" presStyleCnt="3" custLinFactY="-110239" custLinFactNeighborY="-200000">
        <dgm:presLayoutVars>
          <dgm:bulletEnabled val="1"/>
        </dgm:presLayoutVars>
      </dgm:prSet>
      <dgm:spPr/>
    </dgm:pt>
    <dgm:pt modelId="{A8605DB0-9797-4549-A5F7-499755979182}" type="pres">
      <dgm:prSet presAssocID="{5B29E2E7-5F46-4FC2-B0C8-973FCF4C42BD}" presName="spaceBetweenRectangles" presStyleCnt="0"/>
      <dgm:spPr/>
    </dgm:pt>
    <dgm:pt modelId="{993A6EA2-0777-479C-B43B-8F2CA65884E6}" type="pres">
      <dgm:prSet presAssocID="{60C9CDA1-13CB-4BA5-924F-F35F5372E25E}" presName="parentLin" presStyleCnt="0"/>
      <dgm:spPr/>
    </dgm:pt>
    <dgm:pt modelId="{A7623B78-F297-4D85-9AB9-BF3002A7EC4E}" type="pres">
      <dgm:prSet presAssocID="{60C9CDA1-13CB-4BA5-924F-F35F5372E25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3A86BFC-1942-4F8A-964B-37D77447555B}" type="pres">
      <dgm:prSet presAssocID="{60C9CDA1-13CB-4BA5-924F-F35F5372E25E}" presName="parentText" presStyleLbl="node1" presStyleIdx="2" presStyleCnt="3" custScaleY="298920" custLinFactNeighborX="98" custLinFactNeighborY="299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71259-68B6-43B3-AE9B-EF16F0245803}" type="pres">
      <dgm:prSet presAssocID="{60C9CDA1-13CB-4BA5-924F-F35F5372E25E}" presName="negativeSpace" presStyleCnt="0"/>
      <dgm:spPr/>
    </dgm:pt>
    <dgm:pt modelId="{2B937EEE-5892-4D50-9D00-52269D08EF04}" type="pres">
      <dgm:prSet presAssocID="{60C9CDA1-13CB-4BA5-924F-F35F5372E25E}" presName="childText" presStyleLbl="conFgAcc1" presStyleIdx="2" presStyleCnt="3" custLinFactY="5870" custLinFactNeighborX="-1250" custLinFactNeighborY="100000">
        <dgm:presLayoutVars>
          <dgm:bulletEnabled val="1"/>
        </dgm:presLayoutVars>
      </dgm:prSet>
      <dgm:spPr/>
    </dgm:pt>
  </dgm:ptLst>
  <dgm:cxnLst>
    <dgm:cxn modelId="{86C9E5FD-D393-4668-A8E7-7B1BC3144930}" srcId="{CDD54FFC-A58E-4490-B9B0-F0CFFF37253A}" destId="{C77459C6-57DA-4A6D-B570-041B09D5D612}" srcOrd="0" destOrd="0" parTransId="{2BFEBD54-B831-46B1-AA75-2E63FFB400C7}" sibTransId="{F947E9AD-8F0B-4B5F-A5A8-0B87F0CF476D}"/>
    <dgm:cxn modelId="{AAC59B1C-6494-4EFE-A139-723E738AEB07}" type="presOf" srcId="{C77459C6-57DA-4A6D-B570-041B09D5D612}" destId="{C4747E99-5DEC-4B60-8EE9-D5B6D0C26A11}" srcOrd="1" destOrd="0" presId="urn:microsoft.com/office/officeart/2005/8/layout/list1"/>
    <dgm:cxn modelId="{29285DBE-69A1-4D0E-8D01-8F99896DE873}" type="presOf" srcId="{60C9CDA1-13CB-4BA5-924F-F35F5372E25E}" destId="{13A86BFC-1942-4F8A-964B-37D77447555B}" srcOrd="1" destOrd="0" presId="urn:microsoft.com/office/officeart/2005/8/layout/list1"/>
    <dgm:cxn modelId="{AE7B7D2E-D728-407A-BDFC-D41A5B51983B}" type="presOf" srcId="{60C9CDA1-13CB-4BA5-924F-F35F5372E25E}" destId="{A7623B78-F297-4D85-9AB9-BF3002A7EC4E}" srcOrd="0" destOrd="0" presId="urn:microsoft.com/office/officeart/2005/8/layout/list1"/>
    <dgm:cxn modelId="{9DBDDDB7-2F36-4585-9503-51A2FA86F60C}" type="presOf" srcId="{C77459C6-57DA-4A6D-B570-041B09D5D612}" destId="{7F929346-2BE7-44F3-A3B2-F389ACFE813B}" srcOrd="0" destOrd="0" presId="urn:microsoft.com/office/officeart/2005/8/layout/list1"/>
    <dgm:cxn modelId="{A4009320-A407-44BF-A3E2-771806317972}" type="presOf" srcId="{CDD54FFC-A58E-4490-B9B0-F0CFFF37253A}" destId="{9C94D516-CC30-4611-983D-840AE732898D}" srcOrd="0" destOrd="0" presId="urn:microsoft.com/office/officeart/2005/8/layout/list1"/>
    <dgm:cxn modelId="{22603D72-103F-497A-BE36-D37F618B7626}" srcId="{CDD54FFC-A58E-4490-B9B0-F0CFFF37253A}" destId="{60C9CDA1-13CB-4BA5-924F-F35F5372E25E}" srcOrd="2" destOrd="0" parTransId="{4E2F1C09-A530-40D8-BB41-E649BCFB7137}" sibTransId="{6157F931-C35D-407D-8FC8-7447E28D0712}"/>
    <dgm:cxn modelId="{E565D13A-2125-446E-B09B-08C5C011EE0F}" srcId="{CDD54FFC-A58E-4490-B9B0-F0CFFF37253A}" destId="{75C0DAE6-FC18-4AE3-8ABF-3CF24641A609}" srcOrd="1" destOrd="0" parTransId="{921B6854-1A01-4449-9388-D83BCBAAA04C}" sibTransId="{5B29E2E7-5F46-4FC2-B0C8-973FCF4C42BD}"/>
    <dgm:cxn modelId="{51965A20-F6FA-43E4-9720-4DD86C713661}" type="presOf" srcId="{75C0DAE6-FC18-4AE3-8ABF-3CF24641A609}" destId="{2B67EDE1-1049-46C5-B340-F3711A0E9451}" srcOrd="1" destOrd="0" presId="urn:microsoft.com/office/officeart/2005/8/layout/list1"/>
    <dgm:cxn modelId="{FA249E62-C5B7-412A-AB09-B95D0977CF9C}" type="presOf" srcId="{75C0DAE6-FC18-4AE3-8ABF-3CF24641A609}" destId="{93E0D6C5-6099-4E45-9A00-9A87E8F351FB}" srcOrd="0" destOrd="0" presId="urn:microsoft.com/office/officeart/2005/8/layout/list1"/>
    <dgm:cxn modelId="{017A0411-B2F7-4B74-A65A-0A85E67627EF}" type="presParOf" srcId="{9C94D516-CC30-4611-983D-840AE732898D}" destId="{8035FA4C-D05C-4E15-A035-A04552952586}" srcOrd="0" destOrd="0" presId="urn:microsoft.com/office/officeart/2005/8/layout/list1"/>
    <dgm:cxn modelId="{D48B9588-1773-44B2-AD13-A914DC1FCBC3}" type="presParOf" srcId="{8035FA4C-D05C-4E15-A035-A04552952586}" destId="{7F929346-2BE7-44F3-A3B2-F389ACFE813B}" srcOrd="0" destOrd="0" presId="urn:microsoft.com/office/officeart/2005/8/layout/list1"/>
    <dgm:cxn modelId="{BEC07459-E887-4E98-AA6A-E0F846C5C1AA}" type="presParOf" srcId="{8035FA4C-D05C-4E15-A035-A04552952586}" destId="{C4747E99-5DEC-4B60-8EE9-D5B6D0C26A11}" srcOrd="1" destOrd="0" presId="urn:microsoft.com/office/officeart/2005/8/layout/list1"/>
    <dgm:cxn modelId="{4B60DE8E-5335-43DA-BB7E-505476B67AFB}" type="presParOf" srcId="{9C94D516-CC30-4611-983D-840AE732898D}" destId="{EAA047BA-0668-4017-A69A-954D84034DAF}" srcOrd="1" destOrd="0" presId="urn:microsoft.com/office/officeart/2005/8/layout/list1"/>
    <dgm:cxn modelId="{C15CFCE7-BDD6-4725-BFAF-92636B314786}" type="presParOf" srcId="{9C94D516-CC30-4611-983D-840AE732898D}" destId="{F00E57A2-B1A4-4D46-AB2E-CD89CED92696}" srcOrd="2" destOrd="0" presId="urn:microsoft.com/office/officeart/2005/8/layout/list1"/>
    <dgm:cxn modelId="{9987AC26-FD6F-4AF6-918C-0775B021BD75}" type="presParOf" srcId="{9C94D516-CC30-4611-983D-840AE732898D}" destId="{AD94664A-F351-4163-8B48-DDE5D3FE5054}" srcOrd="3" destOrd="0" presId="urn:microsoft.com/office/officeart/2005/8/layout/list1"/>
    <dgm:cxn modelId="{B18FAB93-9286-401A-96B5-C8D7C634B554}" type="presParOf" srcId="{9C94D516-CC30-4611-983D-840AE732898D}" destId="{B86705D0-224F-4D64-8DB4-647A6946ADE0}" srcOrd="4" destOrd="0" presId="urn:microsoft.com/office/officeart/2005/8/layout/list1"/>
    <dgm:cxn modelId="{10A0DBB6-3C02-4F2E-8A97-B61E9D4FC54B}" type="presParOf" srcId="{B86705D0-224F-4D64-8DB4-647A6946ADE0}" destId="{93E0D6C5-6099-4E45-9A00-9A87E8F351FB}" srcOrd="0" destOrd="0" presId="urn:microsoft.com/office/officeart/2005/8/layout/list1"/>
    <dgm:cxn modelId="{EE7AABC4-61FA-493D-BDD2-68F03088AC33}" type="presParOf" srcId="{B86705D0-224F-4D64-8DB4-647A6946ADE0}" destId="{2B67EDE1-1049-46C5-B340-F3711A0E9451}" srcOrd="1" destOrd="0" presId="urn:microsoft.com/office/officeart/2005/8/layout/list1"/>
    <dgm:cxn modelId="{E875B57F-8EDF-42FB-B80E-4351E5FECE0A}" type="presParOf" srcId="{9C94D516-CC30-4611-983D-840AE732898D}" destId="{0A9B155F-7465-435A-88DD-B2822206AE2F}" srcOrd="5" destOrd="0" presId="urn:microsoft.com/office/officeart/2005/8/layout/list1"/>
    <dgm:cxn modelId="{73DD121D-AD42-4976-B3D6-3C49D534E37E}" type="presParOf" srcId="{9C94D516-CC30-4611-983D-840AE732898D}" destId="{9C755BAB-14F6-4327-9111-0851EDABC032}" srcOrd="6" destOrd="0" presId="urn:microsoft.com/office/officeart/2005/8/layout/list1"/>
    <dgm:cxn modelId="{4734709C-62DA-4A0D-9781-CB6D6C61B286}" type="presParOf" srcId="{9C94D516-CC30-4611-983D-840AE732898D}" destId="{A8605DB0-9797-4549-A5F7-499755979182}" srcOrd="7" destOrd="0" presId="urn:microsoft.com/office/officeart/2005/8/layout/list1"/>
    <dgm:cxn modelId="{F91D31B7-32F4-4BA2-8423-76BECA1DD20F}" type="presParOf" srcId="{9C94D516-CC30-4611-983D-840AE732898D}" destId="{993A6EA2-0777-479C-B43B-8F2CA65884E6}" srcOrd="8" destOrd="0" presId="urn:microsoft.com/office/officeart/2005/8/layout/list1"/>
    <dgm:cxn modelId="{B822C92E-54F1-4CE8-97BB-440E06753DF2}" type="presParOf" srcId="{993A6EA2-0777-479C-B43B-8F2CA65884E6}" destId="{A7623B78-F297-4D85-9AB9-BF3002A7EC4E}" srcOrd="0" destOrd="0" presId="urn:microsoft.com/office/officeart/2005/8/layout/list1"/>
    <dgm:cxn modelId="{AD429355-A580-4A99-9D12-0FB2B87BA113}" type="presParOf" srcId="{993A6EA2-0777-479C-B43B-8F2CA65884E6}" destId="{13A86BFC-1942-4F8A-964B-37D77447555B}" srcOrd="1" destOrd="0" presId="urn:microsoft.com/office/officeart/2005/8/layout/list1"/>
    <dgm:cxn modelId="{52EAEA8C-9A61-4DB7-9935-9973251FD602}" type="presParOf" srcId="{9C94D516-CC30-4611-983D-840AE732898D}" destId="{D2C71259-68B6-43B3-AE9B-EF16F0245803}" srcOrd="9" destOrd="0" presId="urn:microsoft.com/office/officeart/2005/8/layout/list1"/>
    <dgm:cxn modelId="{1BF11B86-68D8-46C3-AE7F-C9425FCDA65E}" type="presParOf" srcId="{9C94D516-CC30-4611-983D-840AE732898D}" destId="{2B937EEE-5892-4D50-9D00-52269D08EF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E71C2D-CC6B-4DAF-9AE1-5C8B4923965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1F8E3-F3A3-4076-AAEC-A7BB6A6ED326}">
      <dgm:prSet phldrT="[Text]"/>
      <dgm:spPr>
        <a:noFill/>
      </dgm:spPr>
      <dgm:t>
        <a:bodyPr/>
        <a:lstStyle/>
        <a:p>
          <a:r>
            <a:rPr lang="en-US" dirty="0" smtClean="0"/>
            <a:t>HSLS OBRC</a:t>
          </a:r>
          <a:endParaRPr lang="en-US" dirty="0"/>
        </a:p>
      </dgm:t>
    </dgm:pt>
    <dgm:pt modelId="{FD3F9EC2-5746-43E4-82AA-539C4A0F6184}" type="parTrans" cxnId="{660870E6-81BC-41FC-AEF2-EAAE0A9DB332}">
      <dgm:prSet/>
      <dgm:spPr/>
      <dgm:t>
        <a:bodyPr/>
        <a:lstStyle/>
        <a:p>
          <a:endParaRPr lang="en-US"/>
        </a:p>
      </dgm:t>
    </dgm:pt>
    <dgm:pt modelId="{BBE2AC6A-4C41-4064-8E67-12D7A13ADD4C}" type="sibTrans" cxnId="{660870E6-81BC-41FC-AEF2-EAAE0A9DB332}">
      <dgm:prSet/>
      <dgm:spPr/>
      <dgm:t>
        <a:bodyPr/>
        <a:lstStyle/>
        <a:p>
          <a:endParaRPr lang="en-US"/>
        </a:p>
      </dgm:t>
    </dgm:pt>
    <dgm:pt modelId="{0DE770DB-89B9-4233-8B4A-11D16E8913AE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b="1" dirty="0" smtClean="0"/>
            <a:t>2457 </a:t>
          </a:r>
          <a:r>
            <a:rPr lang="en-US" b="1" dirty="0" smtClean="0"/>
            <a:t>links to databases and software</a:t>
          </a:r>
          <a:endParaRPr lang="en-US" dirty="0"/>
        </a:p>
      </dgm:t>
    </dgm:pt>
    <dgm:pt modelId="{167E7795-EF5E-4023-9144-20DFEAEF1579}" type="parTrans" cxnId="{D37E8AFA-BEA7-4706-A40D-70E3D387CB32}">
      <dgm:prSet/>
      <dgm:spPr/>
      <dgm:t>
        <a:bodyPr/>
        <a:lstStyle/>
        <a:p>
          <a:endParaRPr lang="en-US"/>
        </a:p>
      </dgm:t>
    </dgm:pt>
    <dgm:pt modelId="{BB613444-9675-4013-AD67-11979E013448}" type="sibTrans" cxnId="{D37E8AFA-BEA7-4706-A40D-70E3D387CB32}">
      <dgm:prSet/>
      <dgm:spPr/>
      <dgm:t>
        <a:bodyPr/>
        <a:lstStyle/>
        <a:p>
          <a:endParaRPr lang="en-US"/>
        </a:p>
      </dgm:t>
    </dgm:pt>
    <dgm:pt modelId="{927BD535-2091-4396-8BE2-EA97444EB0A4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~3000</a:t>
          </a:r>
        </a:p>
        <a:p>
          <a:r>
            <a:rPr lang="en-US" b="1" dirty="0" smtClean="0">
              <a:solidFill>
                <a:schemeClr val="bg1"/>
              </a:solidFill>
            </a:rPr>
            <a:t>hits/day</a:t>
          </a:r>
          <a:endParaRPr lang="en-US" b="1" dirty="0">
            <a:solidFill>
              <a:schemeClr val="bg1"/>
            </a:solidFill>
          </a:endParaRPr>
        </a:p>
      </dgm:t>
    </dgm:pt>
    <dgm:pt modelId="{B2BE61E9-0D92-4C1B-B9AC-D67209228BC0}" type="parTrans" cxnId="{279A6016-0C86-43D6-849D-72F23004DC33}">
      <dgm:prSet/>
      <dgm:spPr/>
      <dgm:t>
        <a:bodyPr/>
        <a:lstStyle/>
        <a:p>
          <a:endParaRPr lang="en-US"/>
        </a:p>
      </dgm:t>
    </dgm:pt>
    <dgm:pt modelId="{0F483ADE-74A3-4005-B64F-AECCCEB482C4}" type="sibTrans" cxnId="{279A6016-0C86-43D6-849D-72F23004DC33}">
      <dgm:prSet/>
      <dgm:spPr/>
      <dgm:t>
        <a:bodyPr/>
        <a:lstStyle/>
        <a:p>
          <a:endParaRPr lang="en-US"/>
        </a:p>
      </dgm:t>
    </dgm:pt>
    <dgm:pt modelId="{1DBB8674-1B90-4AE8-B991-CAFC95BA026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FC6EB63-83CC-4D34-9C2A-E4E1C98D86F0}" type="sibTrans" cxnId="{99962C17-4557-4AF7-9BEE-B7E943216DDB}">
      <dgm:prSet/>
      <dgm:spPr/>
      <dgm:t>
        <a:bodyPr/>
        <a:lstStyle/>
        <a:p>
          <a:endParaRPr lang="en-US"/>
        </a:p>
      </dgm:t>
    </dgm:pt>
    <dgm:pt modelId="{40243F73-DE5A-40BA-B1A4-FCA1CB809869}" type="parTrans" cxnId="{99962C17-4557-4AF7-9BEE-B7E943216DDB}">
      <dgm:prSet/>
      <dgm:spPr/>
      <dgm:t>
        <a:bodyPr/>
        <a:lstStyle/>
        <a:p>
          <a:endParaRPr lang="en-US"/>
        </a:p>
      </dgm:t>
    </dgm:pt>
    <dgm:pt modelId="{A062F735-8865-4D5B-B60D-5B2C42160BF2}" type="pres">
      <dgm:prSet presAssocID="{5CE71C2D-CC6B-4DAF-9AE1-5C8B492396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AE17D3-6F0B-4BC2-9E8F-D3BBF63B0833}" type="pres">
      <dgm:prSet presAssocID="{9971F8E3-F3A3-4076-AAEC-A7BB6A6ED326}" presName="root" presStyleCnt="0"/>
      <dgm:spPr/>
    </dgm:pt>
    <dgm:pt modelId="{0983A92F-A818-4775-940F-81907150EB6B}" type="pres">
      <dgm:prSet presAssocID="{9971F8E3-F3A3-4076-AAEC-A7BB6A6ED326}" presName="rootComposite" presStyleCnt="0"/>
      <dgm:spPr/>
    </dgm:pt>
    <dgm:pt modelId="{11B3F7CD-0FFB-4361-8C66-7193A2030A2D}" type="pres">
      <dgm:prSet presAssocID="{9971F8E3-F3A3-4076-AAEC-A7BB6A6ED326}" presName="rootText" presStyleLbl="node1" presStyleIdx="0" presStyleCnt="2"/>
      <dgm:spPr/>
      <dgm:t>
        <a:bodyPr/>
        <a:lstStyle/>
        <a:p>
          <a:endParaRPr lang="en-US"/>
        </a:p>
      </dgm:t>
    </dgm:pt>
    <dgm:pt modelId="{76B96D8D-C645-4593-AF5A-3889FB62F87F}" type="pres">
      <dgm:prSet presAssocID="{9971F8E3-F3A3-4076-AAEC-A7BB6A6ED326}" presName="rootConnector" presStyleLbl="node1" presStyleIdx="0" presStyleCnt="2"/>
      <dgm:spPr/>
      <dgm:t>
        <a:bodyPr/>
        <a:lstStyle/>
        <a:p>
          <a:endParaRPr lang="en-US"/>
        </a:p>
      </dgm:t>
    </dgm:pt>
    <dgm:pt modelId="{B55A0992-68F1-479B-887A-DC1534F6C7B7}" type="pres">
      <dgm:prSet presAssocID="{9971F8E3-F3A3-4076-AAEC-A7BB6A6ED326}" presName="childShape" presStyleCnt="0"/>
      <dgm:spPr/>
    </dgm:pt>
    <dgm:pt modelId="{A560F1FA-C9AF-4D86-9CB3-EE8D3B8C0A7D}" type="pres">
      <dgm:prSet presAssocID="{167E7795-EF5E-4023-9144-20DFEAEF1579}" presName="Name13" presStyleLbl="parChTrans1D2" presStyleIdx="0" presStyleCnt="2"/>
      <dgm:spPr/>
      <dgm:t>
        <a:bodyPr/>
        <a:lstStyle/>
        <a:p>
          <a:endParaRPr lang="en-US"/>
        </a:p>
      </dgm:t>
    </dgm:pt>
    <dgm:pt modelId="{4358A395-32D9-417A-BBEC-41A9451DCF63}" type="pres">
      <dgm:prSet presAssocID="{0DE770DB-89B9-4233-8B4A-11D16E8913A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87849-5392-486C-A71B-EB10FF805451}" type="pres">
      <dgm:prSet presAssocID="{B2BE61E9-0D92-4C1B-B9AC-D67209228BC0}" presName="Name13" presStyleLbl="parChTrans1D2" presStyleIdx="1" presStyleCnt="2"/>
      <dgm:spPr/>
      <dgm:t>
        <a:bodyPr/>
        <a:lstStyle/>
        <a:p>
          <a:endParaRPr lang="en-US"/>
        </a:p>
      </dgm:t>
    </dgm:pt>
    <dgm:pt modelId="{1D5A1C3E-5002-417F-852F-169E705857D2}" type="pres">
      <dgm:prSet presAssocID="{927BD535-2091-4396-8BE2-EA97444EB0A4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4C695-2DBD-4137-A991-6918CAF77118}" type="pres">
      <dgm:prSet presAssocID="{1DBB8674-1B90-4AE8-B991-CAFC95BA026B}" presName="root" presStyleCnt="0"/>
      <dgm:spPr/>
    </dgm:pt>
    <dgm:pt modelId="{34019707-0FC6-4AC1-BF97-722E2606DF46}" type="pres">
      <dgm:prSet presAssocID="{1DBB8674-1B90-4AE8-B991-CAFC95BA026B}" presName="rootComposite" presStyleCnt="0"/>
      <dgm:spPr/>
    </dgm:pt>
    <dgm:pt modelId="{9C6F333D-AB6C-4B0C-8EE5-72ED924C9F5B}" type="pres">
      <dgm:prSet presAssocID="{1DBB8674-1B90-4AE8-B991-CAFC95BA026B}" presName="rootText" presStyleLbl="node1" presStyleIdx="1" presStyleCnt="2" custScaleX="259489" custScaleY="350157" custLinFactNeighborX="-11174" custLinFactNeighborY="-1214"/>
      <dgm:spPr/>
      <dgm:t>
        <a:bodyPr/>
        <a:lstStyle/>
        <a:p>
          <a:endParaRPr lang="en-US"/>
        </a:p>
      </dgm:t>
    </dgm:pt>
    <dgm:pt modelId="{7582D751-7EC4-4585-ACE9-349D0A300FA0}" type="pres">
      <dgm:prSet presAssocID="{1DBB8674-1B90-4AE8-B991-CAFC95BA026B}" presName="rootConnector" presStyleLbl="node1" presStyleIdx="1" presStyleCnt="2"/>
      <dgm:spPr/>
      <dgm:t>
        <a:bodyPr/>
        <a:lstStyle/>
        <a:p>
          <a:endParaRPr lang="en-US"/>
        </a:p>
      </dgm:t>
    </dgm:pt>
    <dgm:pt modelId="{D13ECE0E-EDE9-445F-8C90-C590CE15C4A0}" type="pres">
      <dgm:prSet presAssocID="{1DBB8674-1B90-4AE8-B991-CAFC95BA026B}" presName="childShape" presStyleCnt="0"/>
      <dgm:spPr/>
    </dgm:pt>
  </dgm:ptLst>
  <dgm:cxnLst>
    <dgm:cxn modelId="{279A6016-0C86-43D6-849D-72F23004DC33}" srcId="{9971F8E3-F3A3-4076-AAEC-A7BB6A6ED326}" destId="{927BD535-2091-4396-8BE2-EA97444EB0A4}" srcOrd="1" destOrd="0" parTransId="{B2BE61E9-0D92-4C1B-B9AC-D67209228BC0}" sibTransId="{0F483ADE-74A3-4005-B64F-AECCCEB482C4}"/>
    <dgm:cxn modelId="{CFCEFD86-A3E1-4DE7-924F-EA575FC457B7}" type="presOf" srcId="{1DBB8674-1B90-4AE8-B991-CAFC95BA026B}" destId="{9C6F333D-AB6C-4B0C-8EE5-72ED924C9F5B}" srcOrd="0" destOrd="0" presId="urn:microsoft.com/office/officeart/2005/8/layout/hierarchy3"/>
    <dgm:cxn modelId="{A1A6E882-46C4-4B06-AF8C-6116B992E757}" type="presOf" srcId="{1DBB8674-1B90-4AE8-B991-CAFC95BA026B}" destId="{7582D751-7EC4-4585-ACE9-349D0A300FA0}" srcOrd="1" destOrd="0" presId="urn:microsoft.com/office/officeart/2005/8/layout/hierarchy3"/>
    <dgm:cxn modelId="{6677106E-1AD9-49C7-B9A1-1D9BE2626CF9}" type="presOf" srcId="{5CE71C2D-CC6B-4DAF-9AE1-5C8B49239655}" destId="{A062F735-8865-4D5B-B60D-5B2C42160BF2}" srcOrd="0" destOrd="0" presId="urn:microsoft.com/office/officeart/2005/8/layout/hierarchy3"/>
    <dgm:cxn modelId="{87A65327-6FDF-4FFA-97E7-7C9CB2E08343}" type="presOf" srcId="{0DE770DB-89B9-4233-8B4A-11D16E8913AE}" destId="{4358A395-32D9-417A-BBEC-41A9451DCF63}" srcOrd="0" destOrd="0" presId="urn:microsoft.com/office/officeart/2005/8/layout/hierarchy3"/>
    <dgm:cxn modelId="{18115E52-4411-4C9A-ADDB-69CD715BE762}" type="presOf" srcId="{167E7795-EF5E-4023-9144-20DFEAEF1579}" destId="{A560F1FA-C9AF-4D86-9CB3-EE8D3B8C0A7D}" srcOrd="0" destOrd="0" presId="urn:microsoft.com/office/officeart/2005/8/layout/hierarchy3"/>
    <dgm:cxn modelId="{EBE064BA-943F-426D-9175-AC02AB0F7109}" type="presOf" srcId="{927BD535-2091-4396-8BE2-EA97444EB0A4}" destId="{1D5A1C3E-5002-417F-852F-169E705857D2}" srcOrd="0" destOrd="0" presId="urn:microsoft.com/office/officeart/2005/8/layout/hierarchy3"/>
    <dgm:cxn modelId="{79F50C18-6300-4922-A8AD-FD14D62A26C5}" type="presOf" srcId="{9971F8E3-F3A3-4076-AAEC-A7BB6A6ED326}" destId="{11B3F7CD-0FFB-4361-8C66-7193A2030A2D}" srcOrd="0" destOrd="0" presId="urn:microsoft.com/office/officeart/2005/8/layout/hierarchy3"/>
    <dgm:cxn modelId="{660870E6-81BC-41FC-AEF2-EAAE0A9DB332}" srcId="{5CE71C2D-CC6B-4DAF-9AE1-5C8B49239655}" destId="{9971F8E3-F3A3-4076-AAEC-A7BB6A6ED326}" srcOrd="0" destOrd="0" parTransId="{FD3F9EC2-5746-43E4-82AA-539C4A0F6184}" sibTransId="{BBE2AC6A-4C41-4064-8E67-12D7A13ADD4C}"/>
    <dgm:cxn modelId="{D37E8AFA-BEA7-4706-A40D-70E3D387CB32}" srcId="{9971F8E3-F3A3-4076-AAEC-A7BB6A6ED326}" destId="{0DE770DB-89B9-4233-8B4A-11D16E8913AE}" srcOrd="0" destOrd="0" parTransId="{167E7795-EF5E-4023-9144-20DFEAEF1579}" sibTransId="{BB613444-9675-4013-AD67-11979E013448}"/>
    <dgm:cxn modelId="{99962C17-4557-4AF7-9BEE-B7E943216DDB}" srcId="{5CE71C2D-CC6B-4DAF-9AE1-5C8B49239655}" destId="{1DBB8674-1B90-4AE8-B991-CAFC95BA026B}" srcOrd="1" destOrd="0" parTransId="{40243F73-DE5A-40BA-B1A4-FCA1CB809869}" sibTransId="{FFC6EB63-83CC-4D34-9C2A-E4E1C98D86F0}"/>
    <dgm:cxn modelId="{1F88D058-6E11-491C-B8DA-87337C573473}" type="presOf" srcId="{9971F8E3-F3A3-4076-AAEC-A7BB6A6ED326}" destId="{76B96D8D-C645-4593-AF5A-3889FB62F87F}" srcOrd="1" destOrd="0" presId="urn:microsoft.com/office/officeart/2005/8/layout/hierarchy3"/>
    <dgm:cxn modelId="{F1139B9F-73B5-4D93-96D7-DC3714D82600}" type="presOf" srcId="{B2BE61E9-0D92-4C1B-B9AC-D67209228BC0}" destId="{F3787849-5392-486C-A71B-EB10FF805451}" srcOrd="0" destOrd="0" presId="urn:microsoft.com/office/officeart/2005/8/layout/hierarchy3"/>
    <dgm:cxn modelId="{243169C5-D4E9-4351-B159-35F57EA07029}" type="presParOf" srcId="{A062F735-8865-4D5B-B60D-5B2C42160BF2}" destId="{94AE17D3-6F0B-4BC2-9E8F-D3BBF63B0833}" srcOrd="0" destOrd="0" presId="urn:microsoft.com/office/officeart/2005/8/layout/hierarchy3"/>
    <dgm:cxn modelId="{A864C74E-F60F-4AF1-B369-37083C444345}" type="presParOf" srcId="{94AE17D3-6F0B-4BC2-9E8F-D3BBF63B0833}" destId="{0983A92F-A818-4775-940F-81907150EB6B}" srcOrd="0" destOrd="0" presId="urn:microsoft.com/office/officeart/2005/8/layout/hierarchy3"/>
    <dgm:cxn modelId="{AF70A1C8-AC66-4A36-A04C-424481D14E2E}" type="presParOf" srcId="{0983A92F-A818-4775-940F-81907150EB6B}" destId="{11B3F7CD-0FFB-4361-8C66-7193A2030A2D}" srcOrd="0" destOrd="0" presId="urn:microsoft.com/office/officeart/2005/8/layout/hierarchy3"/>
    <dgm:cxn modelId="{9F3E499C-E5D3-4582-A55D-20675DA068C1}" type="presParOf" srcId="{0983A92F-A818-4775-940F-81907150EB6B}" destId="{76B96D8D-C645-4593-AF5A-3889FB62F87F}" srcOrd="1" destOrd="0" presId="urn:microsoft.com/office/officeart/2005/8/layout/hierarchy3"/>
    <dgm:cxn modelId="{67B2EF37-AEEC-4326-9BA0-EB80E5A28ACE}" type="presParOf" srcId="{94AE17D3-6F0B-4BC2-9E8F-D3BBF63B0833}" destId="{B55A0992-68F1-479B-887A-DC1534F6C7B7}" srcOrd="1" destOrd="0" presId="urn:microsoft.com/office/officeart/2005/8/layout/hierarchy3"/>
    <dgm:cxn modelId="{612ECBD7-6D7F-4490-8E3B-979AF2EB10A9}" type="presParOf" srcId="{B55A0992-68F1-479B-887A-DC1534F6C7B7}" destId="{A560F1FA-C9AF-4D86-9CB3-EE8D3B8C0A7D}" srcOrd="0" destOrd="0" presId="urn:microsoft.com/office/officeart/2005/8/layout/hierarchy3"/>
    <dgm:cxn modelId="{BC373059-7167-44FE-AE3E-F36957180C01}" type="presParOf" srcId="{B55A0992-68F1-479B-887A-DC1534F6C7B7}" destId="{4358A395-32D9-417A-BBEC-41A9451DCF63}" srcOrd="1" destOrd="0" presId="urn:microsoft.com/office/officeart/2005/8/layout/hierarchy3"/>
    <dgm:cxn modelId="{7C5CEA60-9C87-4AEF-AE32-D50C1DBDD80D}" type="presParOf" srcId="{B55A0992-68F1-479B-887A-DC1534F6C7B7}" destId="{F3787849-5392-486C-A71B-EB10FF805451}" srcOrd="2" destOrd="0" presId="urn:microsoft.com/office/officeart/2005/8/layout/hierarchy3"/>
    <dgm:cxn modelId="{6ADF3F93-8278-4359-83C0-5A3932BE8356}" type="presParOf" srcId="{B55A0992-68F1-479B-887A-DC1534F6C7B7}" destId="{1D5A1C3E-5002-417F-852F-169E705857D2}" srcOrd="3" destOrd="0" presId="urn:microsoft.com/office/officeart/2005/8/layout/hierarchy3"/>
    <dgm:cxn modelId="{1BDD7B8D-CABE-4D19-A605-FCCB5826EDA8}" type="presParOf" srcId="{A062F735-8865-4D5B-B60D-5B2C42160BF2}" destId="{1284C695-2DBD-4137-A991-6918CAF77118}" srcOrd="1" destOrd="0" presId="urn:microsoft.com/office/officeart/2005/8/layout/hierarchy3"/>
    <dgm:cxn modelId="{E8F7C68A-3EBD-4D04-A4EC-62D0F0199B81}" type="presParOf" srcId="{1284C695-2DBD-4137-A991-6918CAF77118}" destId="{34019707-0FC6-4AC1-BF97-722E2606DF46}" srcOrd="0" destOrd="0" presId="urn:microsoft.com/office/officeart/2005/8/layout/hierarchy3"/>
    <dgm:cxn modelId="{D4A85D1B-A07C-484D-AD77-5F7D76EBE64E}" type="presParOf" srcId="{34019707-0FC6-4AC1-BF97-722E2606DF46}" destId="{9C6F333D-AB6C-4B0C-8EE5-72ED924C9F5B}" srcOrd="0" destOrd="0" presId="urn:microsoft.com/office/officeart/2005/8/layout/hierarchy3"/>
    <dgm:cxn modelId="{FD6D5F86-9FEC-4E33-8059-CC10C93998F9}" type="presParOf" srcId="{34019707-0FC6-4AC1-BF97-722E2606DF46}" destId="{7582D751-7EC4-4585-ACE9-349D0A300FA0}" srcOrd="1" destOrd="0" presId="urn:microsoft.com/office/officeart/2005/8/layout/hierarchy3"/>
    <dgm:cxn modelId="{E1ADAE3D-433A-4327-AE50-371AAD9CE2C0}" type="presParOf" srcId="{1284C695-2DBD-4137-A991-6918CAF77118}" destId="{D13ECE0E-EDE9-445F-8C90-C590CE15C4A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90EDA8-D2FF-4A1C-9A45-0C0884CD30BF}" type="doc">
      <dgm:prSet loTypeId="urn:microsoft.com/office/officeart/2005/8/layout/cycle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8D98B0-EDC8-49D2-9FAB-CCBC3032B8B6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Workshops</a:t>
          </a:r>
          <a:endParaRPr lang="en-US" b="1" dirty="0">
            <a:solidFill>
              <a:schemeClr val="bg1"/>
            </a:solidFill>
          </a:endParaRPr>
        </a:p>
      </dgm:t>
    </dgm:pt>
    <dgm:pt modelId="{271FD6E7-3A16-46BC-8AF2-D883C7B08613}" type="parTrans" cxnId="{CA580D00-5F46-4120-BF51-967A8A640071}">
      <dgm:prSet/>
      <dgm:spPr/>
      <dgm:t>
        <a:bodyPr/>
        <a:lstStyle/>
        <a:p>
          <a:endParaRPr lang="en-US"/>
        </a:p>
      </dgm:t>
    </dgm:pt>
    <dgm:pt modelId="{00A9A933-DE85-4AA6-97E7-1FEF34427A81}" type="sibTrans" cxnId="{CA580D00-5F46-4120-BF51-967A8A640071}">
      <dgm:prSet/>
      <dgm:spPr/>
      <dgm:t>
        <a:bodyPr/>
        <a:lstStyle/>
        <a:p>
          <a:endParaRPr lang="en-US"/>
        </a:p>
      </dgm:t>
    </dgm:pt>
    <dgm:pt modelId="{7DE8F7A2-DF94-4033-AD42-709DEEEA6709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Website </a:t>
          </a:r>
          <a:endParaRPr lang="en-US" b="1" dirty="0">
            <a:solidFill>
              <a:schemeClr val="bg1"/>
            </a:solidFill>
          </a:endParaRPr>
        </a:p>
      </dgm:t>
    </dgm:pt>
    <dgm:pt modelId="{6CBBEFD5-2930-4BB7-9C27-09118187C1B0}" type="parTrans" cxnId="{E9B4A390-B8B2-4139-9CE1-F96EB072D659}">
      <dgm:prSet/>
      <dgm:spPr/>
      <dgm:t>
        <a:bodyPr/>
        <a:lstStyle/>
        <a:p>
          <a:endParaRPr lang="en-US"/>
        </a:p>
      </dgm:t>
    </dgm:pt>
    <dgm:pt modelId="{4EE4EAE2-376A-4F50-A055-2C48A91BC8C0}" type="sibTrans" cxnId="{E9B4A390-B8B2-4139-9CE1-F96EB072D659}">
      <dgm:prSet/>
      <dgm:spPr/>
      <dgm:t>
        <a:bodyPr/>
        <a:lstStyle/>
        <a:p>
          <a:endParaRPr lang="en-US"/>
        </a:p>
      </dgm:t>
    </dgm:pt>
    <dgm:pt modelId="{30EC2F85-61D7-49D6-8A5A-FC127D5689B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Software Licensing</a:t>
          </a:r>
          <a:endParaRPr lang="en-US" b="1" dirty="0">
            <a:solidFill>
              <a:schemeClr val="bg1"/>
            </a:solidFill>
          </a:endParaRPr>
        </a:p>
      </dgm:t>
    </dgm:pt>
    <dgm:pt modelId="{914233C0-66AE-44DD-9B7F-5F9A23FCC6D9}" type="parTrans" cxnId="{813FFF99-A1ED-457B-B389-A2B7E94EAE23}">
      <dgm:prSet/>
      <dgm:spPr/>
      <dgm:t>
        <a:bodyPr/>
        <a:lstStyle/>
        <a:p>
          <a:endParaRPr lang="en-US"/>
        </a:p>
      </dgm:t>
    </dgm:pt>
    <dgm:pt modelId="{25910592-ED05-431E-8E02-28AEC3AD8E58}" type="sibTrans" cxnId="{813FFF99-A1ED-457B-B389-A2B7E94EAE23}">
      <dgm:prSet/>
      <dgm:spPr/>
      <dgm:t>
        <a:bodyPr/>
        <a:lstStyle/>
        <a:p>
          <a:endParaRPr lang="en-US"/>
        </a:p>
      </dgm:t>
    </dgm:pt>
    <dgm:pt modelId="{A04FB700-BD22-4E2F-B4B6-BDAE02135F9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Bioinformatics Consultations</a:t>
          </a:r>
          <a:endParaRPr lang="en-US" b="1" dirty="0">
            <a:solidFill>
              <a:schemeClr val="bg1"/>
            </a:solidFill>
          </a:endParaRPr>
        </a:p>
      </dgm:t>
    </dgm:pt>
    <dgm:pt modelId="{2B32C29D-C728-45FB-B373-5A13B04E09A9}" type="parTrans" cxnId="{B41280EC-CFE0-4824-A525-560A2204A978}">
      <dgm:prSet/>
      <dgm:spPr/>
      <dgm:t>
        <a:bodyPr/>
        <a:lstStyle/>
        <a:p>
          <a:endParaRPr lang="en-US"/>
        </a:p>
      </dgm:t>
    </dgm:pt>
    <dgm:pt modelId="{AEC1EC04-6A4D-45C5-95E6-1A8A5F6056DC}" type="sibTrans" cxnId="{B41280EC-CFE0-4824-A525-560A2204A978}">
      <dgm:prSet/>
      <dgm:spPr/>
      <dgm:t>
        <a:bodyPr/>
        <a:lstStyle/>
        <a:p>
          <a:endParaRPr lang="en-US"/>
        </a:p>
      </dgm:t>
    </dgm:pt>
    <dgm:pt modelId="{501A8D6B-9B80-43A6-BAAD-014592558534}" type="pres">
      <dgm:prSet presAssocID="{0790EDA8-D2FF-4A1C-9A45-0C0884CD30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BA1CD8-D033-420D-B989-D3EBD5F841A5}" type="pres">
      <dgm:prSet presAssocID="{728D98B0-EDC8-49D2-9FAB-CCBC3032B8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1E12-6899-4C41-9F8C-FFAE7D397B09}" type="pres">
      <dgm:prSet presAssocID="{728D98B0-EDC8-49D2-9FAB-CCBC3032B8B6}" presName="spNode" presStyleCnt="0"/>
      <dgm:spPr/>
    </dgm:pt>
    <dgm:pt modelId="{1EB1168E-E7C7-46D2-892E-4D20BF4485FF}" type="pres">
      <dgm:prSet presAssocID="{00A9A933-DE85-4AA6-97E7-1FEF34427A81}" presName="sibTrans" presStyleLbl="sibTrans1D1" presStyleIdx="0" presStyleCnt="4"/>
      <dgm:spPr/>
      <dgm:t>
        <a:bodyPr/>
        <a:lstStyle/>
        <a:p>
          <a:endParaRPr lang="en-US"/>
        </a:p>
      </dgm:t>
    </dgm:pt>
    <dgm:pt modelId="{1C2A7723-6228-4CAF-B546-EF4D5CE37770}" type="pres">
      <dgm:prSet presAssocID="{7DE8F7A2-DF94-4033-AD42-709DEEEA670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2BFBF-6573-4578-B19D-B73A958D77DF}" type="pres">
      <dgm:prSet presAssocID="{7DE8F7A2-DF94-4033-AD42-709DEEEA6709}" presName="spNode" presStyleCnt="0"/>
      <dgm:spPr/>
    </dgm:pt>
    <dgm:pt modelId="{A5BE2DD4-6C9A-4D73-AE75-F88C250E6271}" type="pres">
      <dgm:prSet presAssocID="{4EE4EAE2-376A-4F50-A055-2C48A91BC8C0}" presName="sibTrans" presStyleLbl="sibTrans1D1" presStyleIdx="1" presStyleCnt="4"/>
      <dgm:spPr/>
      <dgm:t>
        <a:bodyPr/>
        <a:lstStyle/>
        <a:p>
          <a:endParaRPr lang="en-US"/>
        </a:p>
      </dgm:t>
    </dgm:pt>
    <dgm:pt modelId="{88DA11F7-5345-436F-9042-52149B97DBAB}" type="pres">
      <dgm:prSet presAssocID="{30EC2F85-61D7-49D6-8A5A-FC127D5689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E4521-5AC3-4CA7-B041-23E93F7153C6}" type="pres">
      <dgm:prSet presAssocID="{30EC2F85-61D7-49D6-8A5A-FC127D5689BE}" presName="spNode" presStyleCnt="0"/>
      <dgm:spPr/>
    </dgm:pt>
    <dgm:pt modelId="{378CAEB8-D708-495F-ACF2-369DC9DFB1EE}" type="pres">
      <dgm:prSet presAssocID="{25910592-ED05-431E-8E02-28AEC3AD8E58}" presName="sibTrans" presStyleLbl="sibTrans1D1" presStyleIdx="2" presStyleCnt="4"/>
      <dgm:spPr/>
      <dgm:t>
        <a:bodyPr/>
        <a:lstStyle/>
        <a:p>
          <a:endParaRPr lang="en-US"/>
        </a:p>
      </dgm:t>
    </dgm:pt>
    <dgm:pt modelId="{E7A948F7-652B-45DA-A8F1-95AAFBA1502C}" type="pres">
      <dgm:prSet presAssocID="{A04FB700-BD22-4E2F-B4B6-BDAE02135F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8D52E-7275-4C5B-9343-55296505E2C3}" type="pres">
      <dgm:prSet presAssocID="{A04FB700-BD22-4E2F-B4B6-BDAE02135F97}" presName="spNode" presStyleCnt="0"/>
      <dgm:spPr/>
    </dgm:pt>
    <dgm:pt modelId="{6C064366-0DD7-46D2-8542-E8352F175844}" type="pres">
      <dgm:prSet presAssocID="{AEC1EC04-6A4D-45C5-95E6-1A8A5F6056DC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D5ED1314-E926-4178-BF47-681F3D58EDB8}" type="presOf" srcId="{4EE4EAE2-376A-4F50-A055-2C48A91BC8C0}" destId="{A5BE2DD4-6C9A-4D73-AE75-F88C250E6271}" srcOrd="0" destOrd="0" presId="urn:microsoft.com/office/officeart/2005/8/layout/cycle6"/>
    <dgm:cxn modelId="{CA580D00-5F46-4120-BF51-967A8A640071}" srcId="{0790EDA8-D2FF-4A1C-9A45-0C0884CD30BF}" destId="{728D98B0-EDC8-49D2-9FAB-CCBC3032B8B6}" srcOrd="0" destOrd="0" parTransId="{271FD6E7-3A16-46BC-8AF2-D883C7B08613}" sibTransId="{00A9A933-DE85-4AA6-97E7-1FEF34427A81}"/>
    <dgm:cxn modelId="{7D45B6BB-9155-46D1-B984-05F9808103F7}" type="presOf" srcId="{728D98B0-EDC8-49D2-9FAB-CCBC3032B8B6}" destId="{5BBA1CD8-D033-420D-B989-D3EBD5F841A5}" srcOrd="0" destOrd="0" presId="urn:microsoft.com/office/officeart/2005/8/layout/cycle6"/>
    <dgm:cxn modelId="{549A0673-698F-4A4E-80BB-4FE94B885D6C}" type="presOf" srcId="{A04FB700-BD22-4E2F-B4B6-BDAE02135F97}" destId="{E7A948F7-652B-45DA-A8F1-95AAFBA1502C}" srcOrd="0" destOrd="0" presId="urn:microsoft.com/office/officeart/2005/8/layout/cycle6"/>
    <dgm:cxn modelId="{ACF91FBE-8E8B-4897-95B7-CA996E855934}" type="presOf" srcId="{AEC1EC04-6A4D-45C5-95E6-1A8A5F6056DC}" destId="{6C064366-0DD7-46D2-8542-E8352F175844}" srcOrd="0" destOrd="0" presId="urn:microsoft.com/office/officeart/2005/8/layout/cycle6"/>
    <dgm:cxn modelId="{E9B4A390-B8B2-4139-9CE1-F96EB072D659}" srcId="{0790EDA8-D2FF-4A1C-9A45-0C0884CD30BF}" destId="{7DE8F7A2-DF94-4033-AD42-709DEEEA6709}" srcOrd="1" destOrd="0" parTransId="{6CBBEFD5-2930-4BB7-9C27-09118187C1B0}" sibTransId="{4EE4EAE2-376A-4F50-A055-2C48A91BC8C0}"/>
    <dgm:cxn modelId="{2B251D0C-6638-4598-8220-ADB876C9B5CE}" type="presOf" srcId="{30EC2F85-61D7-49D6-8A5A-FC127D5689BE}" destId="{88DA11F7-5345-436F-9042-52149B97DBAB}" srcOrd="0" destOrd="0" presId="urn:microsoft.com/office/officeart/2005/8/layout/cycle6"/>
    <dgm:cxn modelId="{813FFF99-A1ED-457B-B389-A2B7E94EAE23}" srcId="{0790EDA8-D2FF-4A1C-9A45-0C0884CD30BF}" destId="{30EC2F85-61D7-49D6-8A5A-FC127D5689BE}" srcOrd="2" destOrd="0" parTransId="{914233C0-66AE-44DD-9B7F-5F9A23FCC6D9}" sibTransId="{25910592-ED05-431E-8E02-28AEC3AD8E58}"/>
    <dgm:cxn modelId="{1E21ED32-244E-48DB-87E1-18D5556803FD}" type="presOf" srcId="{25910592-ED05-431E-8E02-28AEC3AD8E58}" destId="{378CAEB8-D708-495F-ACF2-369DC9DFB1EE}" srcOrd="0" destOrd="0" presId="urn:microsoft.com/office/officeart/2005/8/layout/cycle6"/>
    <dgm:cxn modelId="{B41280EC-CFE0-4824-A525-560A2204A978}" srcId="{0790EDA8-D2FF-4A1C-9A45-0C0884CD30BF}" destId="{A04FB700-BD22-4E2F-B4B6-BDAE02135F97}" srcOrd="3" destOrd="0" parTransId="{2B32C29D-C728-45FB-B373-5A13B04E09A9}" sibTransId="{AEC1EC04-6A4D-45C5-95E6-1A8A5F6056DC}"/>
    <dgm:cxn modelId="{2D7451DD-ED1F-4DAE-AF1B-48635352289E}" type="presOf" srcId="{0790EDA8-D2FF-4A1C-9A45-0C0884CD30BF}" destId="{501A8D6B-9B80-43A6-BAAD-014592558534}" srcOrd="0" destOrd="0" presId="urn:microsoft.com/office/officeart/2005/8/layout/cycle6"/>
    <dgm:cxn modelId="{3A78B452-19B8-4773-ABEE-4E98C92750AB}" type="presOf" srcId="{00A9A933-DE85-4AA6-97E7-1FEF34427A81}" destId="{1EB1168E-E7C7-46D2-892E-4D20BF4485FF}" srcOrd="0" destOrd="0" presId="urn:microsoft.com/office/officeart/2005/8/layout/cycle6"/>
    <dgm:cxn modelId="{6490C0DB-CB77-4BF6-8609-D6AEBC99BC74}" type="presOf" srcId="{7DE8F7A2-DF94-4033-AD42-709DEEEA6709}" destId="{1C2A7723-6228-4CAF-B546-EF4D5CE37770}" srcOrd="0" destOrd="0" presId="urn:microsoft.com/office/officeart/2005/8/layout/cycle6"/>
    <dgm:cxn modelId="{E9A31621-0776-4B65-91FF-DDD296280195}" type="presParOf" srcId="{501A8D6B-9B80-43A6-BAAD-014592558534}" destId="{5BBA1CD8-D033-420D-B989-D3EBD5F841A5}" srcOrd="0" destOrd="0" presId="urn:microsoft.com/office/officeart/2005/8/layout/cycle6"/>
    <dgm:cxn modelId="{88AAD50A-36AD-4D19-B37B-8DD6B5B4661C}" type="presParOf" srcId="{501A8D6B-9B80-43A6-BAAD-014592558534}" destId="{79941E12-6899-4C41-9F8C-FFAE7D397B09}" srcOrd="1" destOrd="0" presId="urn:microsoft.com/office/officeart/2005/8/layout/cycle6"/>
    <dgm:cxn modelId="{4DD1907A-123A-455F-9A37-27B124B089C1}" type="presParOf" srcId="{501A8D6B-9B80-43A6-BAAD-014592558534}" destId="{1EB1168E-E7C7-46D2-892E-4D20BF4485FF}" srcOrd="2" destOrd="0" presId="urn:microsoft.com/office/officeart/2005/8/layout/cycle6"/>
    <dgm:cxn modelId="{322EFDE0-2B3D-4354-B47A-7DEF7A017DA5}" type="presParOf" srcId="{501A8D6B-9B80-43A6-BAAD-014592558534}" destId="{1C2A7723-6228-4CAF-B546-EF4D5CE37770}" srcOrd="3" destOrd="0" presId="urn:microsoft.com/office/officeart/2005/8/layout/cycle6"/>
    <dgm:cxn modelId="{EC8A06DE-4532-4442-93D3-E4CB7C341F20}" type="presParOf" srcId="{501A8D6B-9B80-43A6-BAAD-014592558534}" destId="{08B2BFBF-6573-4578-B19D-B73A958D77DF}" srcOrd="4" destOrd="0" presId="urn:microsoft.com/office/officeart/2005/8/layout/cycle6"/>
    <dgm:cxn modelId="{02D7D0D1-E396-4571-9F68-25D3C71D645C}" type="presParOf" srcId="{501A8D6B-9B80-43A6-BAAD-014592558534}" destId="{A5BE2DD4-6C9A-4D73-AE75-F88C250E6271}" srcOrd="5" destOrd="0" presId="urn:microsoft.com/office/officeart/2005/8/layout/cycle6"/>
    <dgm:cxn modelId="{5CE0EB6E-BCCC-498A-B82A-FBA37A1AD292}" type="presParOf" srcId="{501A8D6B-9B80-43A6-BAAD-014592558534}" destId="{88DA11F7-5345-436F-9042-52149B97DBAB}" srcOrd="6" destOrd="0" presId="urn:microsoft.com/office/officeart/2005/8/layout/cycle6"/>
    <dgm:cxn modelId="{0CBD435E-1888-4AA6-AB6D-3D2518F48482}" type="presParOf" srcId="{501A8D6B-9B80-43A6-BAAD-014592558534}" destId="{EACE4521-5AC3-4CA7-B041-23E93F7153C6}" srcOrd="7" destOrd="0" presId="urn:microsoft.com/office/officeart/2005/8/layout/cycle6"/>
    <dgm:cxn modelId="{F197AEBB-706A-421C-97AB-2DC8B2808D8E}" type="presParOf" srcId="{501A8D6B-9B80-43A6-BAAD-014592558534}" destId="{378CAEB8-D708-495F-ACF2-369DC9DFB1EE}" srcOrd="8" destOrd="0" presId="urn:microsoft.com/office/officeart/2005/8/layout/cycle6"/>
    <dgm:cxn modelId="{C801C76F-FF98-4952-8703-CEA3519F3754}" type="presParOf" srcId="{501A8D6B-9B80-43A6-BAAD-014592558534}" destId="{E7A948F7-652B-45DA-A8F1-95AAFBA1502C}" srcOrd="9" destOrd="0" presId="urn:microsoft.com/office/officeart/2005/8/layout/cycle6"/>
    <dgm:cxn modelId="{94CD1948-D376-4393-A005-2754ED5B1F33}" type="presParOf" srcId="{501A8D6B-9B80-43A6-BAAD-014592558534}" destId="{7F48D52E-7275-4C5B-9343-55296505E2C3}" srcOrd="10" destOrd="0" presId="urn:microsoft.com/office/officeart/2005/8/layout/cycle6"/>
    <dgm:cxn modelId="{563C6A39-7C0B-4F6E-8B09-165C52B4C582}" type="presParOf" srcId="{501A8D6B-9B80-43A6-BAAD-014592558534}" destId="{6C064366-0DD7-46D2-8542-E8352F17584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A1CD8-D033-420D-B989-D3EBD5F841A5}">
      <dsp:nvSpPr>
        <dsp:cNvPr id="0" name=""/>
        <dsp:cNvSpPr/>
      </dsp:nvSpPr>
      <dsp:spPr>
        <a:xfrm>
          <a:off x="3305100" y="1507"/>
          <a:ext cx="1619398" cy="10526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chemeClr val="bg1"/>
              </a:solidFill>
            </a:rPr>
            <a:t>Workshops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3356484" y="52891"/>
        <a:ext cx="1516630" cy="949841"/>
      </dsp:txXfrm>
    </dsp:sp>
    <dsp:sp modelId="{1EB1168E-E7C7-46D2-892E-4D20BF4485FF}">
      <dsp:nvSpPr>
        <dsp:cNvPr id="0" name=""/>
        <dsp:cNvSpPr/>
      </dsp:nvSpPr>
      <dsp:spPr>
        <a:xfrm>
          <a:off x="2377250" y="527812"/>
          <a:ext cx="3475099" cy="3475099"/>
        </a:xfrm>
        <a:custGeom>
          <a:avLst/>
          <a:gdLst/>
          <a:ahLst/>
          <a:cxnLst/>
          <a:rect l="0" t="0" r="0" b="0"/>
          <a:pathLst>
            <a:path>
              <a:moveTo>
                <a:pt x="2558891" y="206381"/>
              </a:moveTo>
              <a:arcTo wR="1737549" hR="1737549" stAng="17892586" swAng="262341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A7723-6228-4CAF-B546-EF4D5CE37770}">
      <dsp:nvSpPr>
        <dsp:cNvPr id="0" name=""/>
        <dsp:cNvSpPr/>
      </dsp:nvSpPr>
      <dsp:spPr>
        <a:xfrm>
          <a:off x="5042650" y="1739057"/>
          <a:ext cx="1619398" cy="1052609"/>
        </a:xfrm>
        <a:prstGeom prst="roundRect">
          <a:avLst/>
        </a:prstGeom>
        <a:gradFill rotWithShape="0">
          <a:gsLst>
            <a:gs pos="0">
              <a:schemeClr val="accent4">
                <a:hueOff val="3593157"/>
                <a:satOff val="-17418"/>
                <a:lumOff val="11830"/>
                <a:alphaOff val="0"/>
                <a:shade val="51000"/>
                <a:satMod val="130000"/>
              </a:schemeClr>
            </a:gs>
            <a:gs pos="80000">
              <a:schemeClr val="accent4">
                <a:hueOff val="3593157"/>
                <a:satOff val="-17418"/>
                <a:lumOff val="11830"/>
                <a:alphaOff val="0"/>
                <a:shade val="93000"/>
                <a:satMod val="130000"/>
              </a:schemeClr>
            </a:gs>
            <a:gs pos="100000">
              <a:schemeClr val="accent4">
                <a:hueOff val="3593157"/>
                <a:satOff val="-17418"/>
                <a:lumOff val="1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chemeClr val="bg1"/>
              </a:solidFill>
            </a:rPr>
            <a:t>Website 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5094034" y="1790441"/>
        <a:ext cx="1516630" cy="949841"/>
      </dsp:txXfrm>
    </dsp:sp>
    <dsp:sp modelId="{A5BE2DD4-6C9A-4D73-AE75-F88C250E6271}">
      <dsp:nvSpPr>
        <dsp:cNvPr id="0" name=""/>
        <dsp:cNvSpPr/>
      </dsp:nvSpPr>
      <dsp:spPr>
        <a:xfrm>
          <a:off x="2377250" y="527812"/>
          <a:ext cx="3475099" cy="3475099"/>
        </a:xfrm>
        <a:custGeom>
          <a:avLst/>
          <a:gdLst/>
          <a:ahLst/>
          <a:cxnLst/>
          <a:rect l="0" t="0" r="0" b="0"/>
          <a:pathLst>
            <a:path>
              <a:moveTo>
                <a:pt x="3389432" y="2276404"/>
              </a:moveTo>
              <a:arcTo wR="1737549" hR="1737549" stAng="1083999" swAng="2623415"/>
            </a:path>
          </a:pathLst>
        </a:custGeom>
        <a:noFill/>
        <a:ln w="9525" cap="flat" cmpd="sng" algn="ctr">
          <a:solidFill>
            <a:schemeClr val="accent4">
              <a:hueOff val="3593157"/>
              <a:satOff val="-17418"/>
              <a:lumOff val="1183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A11F7-5345-436F-9042-52149B97DBAB}">
      <dsp:nvSpPr>
        <dsp:cNvPr id="0" name=""/>
        <dsp:cNvSpPr/>
      </dsp:nvSpPr>
      <dsp:spPr>
        <a:xfrm>
          <a:off x="3305100" y="3476607"/>
          <a:ext cx="1619398" cy="1052609"/>
        </a:xfrm>
        <a:prstGeom prst="roundRect">
          <a:avLst/>
        </a:prstGeom>
        <a:gradFill rotWithShape="0">
          <a:gsLst>
            <a:gs pos="0">
              <a:schemeClr val="accent4">
                <a:hueOff val="7186314"/>
                <a:satOff val="-34835"/>
                <a:lumOff val="23660"/>
                <a:alphaOff val="0"/>
                <a:shade val="51000"/>
                <a:satMod val="130000"/>
              </a:schemeClr>
            </a:gs>
            <a:gs pos="80000">
              <a:schemeClr val="accent4">
                <a:hueOff val="7186314"/>
                <a:satOff val="-34835"/>
                <a:lumOff val="23660"/>
                <a:alphaOff val="0"/>
                <a:shade val="93000"/>
                <a:satMod val="130000"/>
              </a:schemeClr>
            </a:gs>
            <a:gs pos="100000">
              <a:schemeClr val="accent4">
                <a:hueOff val="7186314"/>
                <a:satOff val="-34835"/>
                <a:lumOff val="236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chemeClr val="bg1"/>
              </a:solidFill>
            </a:rPr>
            <a:t>Software Licensing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3356484" y="3527991"/>
        <a:ext cx="1516630" cy="949841"/>
      </dsp:txXfrm>
    </dsp:sp>
    <dsp:sp modelId="{378CAEB8-D708-495F-ACF2-369DC9DFB1EE}">
      <dsp:nvSpPr>
        <dsp:cNvPr id="0" name=""/>
        <dsp:cNvSpPr/>
      </dsp:nvSpPr>
      <dsp:spPr>
        <a:xfrm>
          <a:off x="2377250" y="527812"/>
          <a:ext cx="3475099" cy="3475099"/>
        </a:xfrm>
        <a:custGeom>
          <a:avLst/>
          <a:gdLst/>
          <a:ahLst/>
          <a:cxnLst/>
          <a:rect l="0" t="0" r="0" b="0"/>
          <a:pathLst>
            <a:path>
              <a:moveTo>
                <a:pt x="916208" y="3268718"/>
              </a:moveTo>
              <a:arcTo wR="1737549" hR="1737549" stAng="7092586" swAng="2623415"/>
            </a:path>
          </a:pathLst>
        </a:custGeom>
        <a:noFill/>
        <a:ln w="9525" cap="flat" cmpd="sng" algn="ctr">
          <a:solidFill>
            <a:schemeClr val="accent4">
              <a:hueOff val="7186314"/>
              <a:satOff val="-34835"/>
              <a:lumOff val="2366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48F7-652B-45DA-A8F1-95AAFBA1502C}">
      <dsp:nvSpPr>
        <dsp:cNvPr id="0" name=""/>
        <dsp:cNvSpPr/>
      </dsp:nvSpPr>
      <dsp:spPr>
        <a:xfrm>
          <a:off x="1567550" y="1739057"/>
          <a:ext cx="1619398" cy="1052609"/>
        </a:xfrm>
        <a:prstGeom prst="roundRect">
          <a:avLst/>
        </a:prstGeom>
        <a:gradFill rotWithShape="0">
          <a:gsLst>
            <a:gs pos="0">
              <a:schemeClr val="accent4">
                <a:hueOff val="10779470"/>
                <a:satOff val="-52253"/>
                <a:lumOff val="35490"/>
                <a:alphaOff val="0"/>
                <a:shade val="51000"/>
                <a:satMod val="130000"/>
              </a:schemeClr>
            </a:gs>
            <a:gs pos="80000">
              <a:schemeClr val="accent4">
                <a:hueOff val="10779470"/>
                <a:satOff val="-52253"/>
                <a:lumOff val="35490"/>
                <a:alphaOff val="0"/>
                <a:shade val="93000"/>
                <a:satMod val="130000"/>
              </a:schemeClr>
            </a:gs>
            <a:gs pos="100000">
              <a:schemeClr val="accent4">
                <a:hueOff val="10779470"/>
                <a:satOff val="-52253"/>
                <a:lumOff val="354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chemeClr val="bg1"/>
              </a:solidFill>
            </a:rPr>
            <a:t>Bioinformatics Consultations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1618934" y="1790441"/>
        <a:ext cx="1516630" cy="949841"/>
      </dsp:txXfrm>
    </dsp:sp>
    <dsp:sp modelId="{6C064366-0DD7-46D2-8542-E8352F175844}">
      <dsp:nvSpPr>
        <dsp:cNvPr id="0" name=""/>
        <dsp:cNvSpPr/>
      </dsp:nvSpPr>
      <dsp:spPr>
        <a:xfrm>
          <a:off x="2377250" y="527812"/>
          <a:ext cx="3475099" cy="3475099"/>
        </a:xfrm>
        <a:custGeom>
          <a:avLst/>
          <a:gdLst/>
          <a:ahLst/>
          <a:cxnLst/>
          <a:rect l="0" t="0" r="0" b="0"/>
          <a:pathLst>
            <a:path>
              <a:moveTo>
                <a:pt x="85667" y="1198695"/>
              </a:moveTo>
              <a:arcTo wR="1737549" hR="1737549" stAng="11883999" swAng="2623415"/>
            </a:path>
          </a:pathLst>
        </a:custGeom>
        <a:noFill/>
        <a:ln w="9525" cap="flat" cmpd="sng" algn="ctr">
          <a:solidFill>
            <a:schemeClr val="accent4">
              <a:hueOff val="10779470"/>
              <a:satOff val="-52253"/>
              <a:lumOff val="3549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542DC-5C57-43EC-A749-F02C519C63A8}">
      <dsp:nvSpPr>
        <dsp:cNvPr id="0" name=""/>
        <dsp:cNvSpPr/>
      </dsp:nvSpPr>
      <dsp:spPr>
        <a:xfrm>
          <a:off x="617219" y="0"/>
          <a:ext cx="6995160" cy="4530725"/>
        </a:xfrm>
        <a:prstGeom prst="rightArrow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BF2BF42-B60B-4DAE-A5D9-A9CB79E75ECD}">
      <dsp:nvSpPr>
        <dsp:cNvPr id="0" name=""/>
        <dsp:cNvSpPr/>
      </dsp:nvSpPr>
      <dsp:spPr>
        <a:xfrm>
          <a:off x="6228" y="1359217"/>
          <a:ext cx="2585814" cy="1812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Literature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Search</a:t>
          </a:r>
          <a:endParaRPr lang="en-US" sz="3400" kern="1200" dirty="0"/>
        </a:p>
      </dsp:txBody>
      <dsp:txXfrm>
        <a:off x="94697" y="1447686"/>
        <a:ext cx="2408876" cy="1635352"/>
      </dsp:txXfrm>
    </dsp:sp>
    <dsp:sp modelId="{98F5D34A-FBFB-4B1A-85FB-D838DA49AEBC}">
      <dsp:nvSpPr>
        <dsp:cNvPr id="0" name=""/>
        <dsp:cNvSpPr/>
      </dsp:nvSpPr>
      <dsp:spPr>
        <a:xfrm>
          <a:off x="2821892" y="1359217"/>
          <a:ext cx="2585814" cy="1812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Sequence Analysis</a:t>
          </a:r>
          <a:endParaRPr lang="en-US" sz="3400" kern="1200" dirty="0"/>
        </a:p>
      </dsp:txBody>
      <dsp:txXfrm>
        <a:off x="2910361" y="1447686"/>
        <a:ext cx="2408876" cy="1635352"/>
      </dsp:txXfrm>
    </dsp:sp>
    <dsp:sp modelId="{A6F4B3A3-4588-4C21-AB22-C1499C4383E6}">
      <dsp:nvSpPr>
        <dsp:cNvPr id="0" name=""/>
        <dsp:cNvSpPr/>
      </dsp:nvSpPr>
      <dsp:spPr>
        <a:xfrm>
          <a:off x="5637557" y="1359217"/>
          <a:ext cx="2585814" cy="1812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 smtClean="0"/>
            <a:t>Omics</a:t>
          </a:r>
          <a:r>
            <a:rPr lang="en-US" sz="3400" b="1" kern="1200" dirty="0" smtClean="0"/>
            <a:t> Data Analysis</a:t>
          </a:r>
          <a:endParaRPr lang="en-US" sz="3400" kern="1200" dirty="0"/>
        </a:p>
      </dsp:txBody>
      <dsp:txXfrm>
        <a:off x="5726026" y="1447686"/>
        <a:ext cx="2408876" cy="1635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87ACB-20EB-452C-A43A-D0C5B36BB76D}">
      <dsp:nvSpPr>
        <dsp:cNvPr id="0" name=""/>
        <dsp:cNvSpPr/>
      </dsp:nvSpPr>
      <dsp:spPr>
        <a:xfrm rot="3683607">
          <a:off x="1872255" y="2301886"/>
          <a:ext cx="613118" cy="38320"/>
        </a:xfrm>
        <a:custGeom>
          <a:avLst/>
          <a:gdLst/>
          <a:ahLst/>
          <a:cxnLst/>
          <a:rect l="0" t="0" r="0" b="0"/>
          <a:pathLst>
            <a:path>
              <a:moveTo>
                <a:pt x="0" y="19160"/>
              </a:moveTo>
              <a:lnTo>
                <a:pt x="613118" y="191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A15BC-75E8-40F3-935E-740CA3C23DA2}">
      <dsp:nvSpPr>
        <dsp:cNvPr id="0" name=""/>
        <dsp:cNvSpPr/>
      </dsp:nvSpPr>
      <dsp:spPr>
        <a:xfrm rot="1379955">
          <a:off x="2209063" y="1869123"/>
          <a:ext cx="416971" cy="38320"/>
        </a:xfrm>
        <a:custGeom>
          <a:avLst/>
          <a:gdLst/>
          <a:ahLst/>
          <a:cxnLst/>
          <a:rect l="0" t="0" r="0" b="0"/>
          <a:pathLst>
            <a:path>
              <a:moveTo>
                <a:pt x="0" y="19160"/>
              </a:moveTo>
              <a:lnTo>
                <a:pt x="416971" y="191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23362-0E96-43CE-856A-9AFC92916C95}">
      <dsp:nvSpPr>
        <dsp:cNvPr id="0" name=""/>
        <dsp:cNvSpPr/>
      </dsp:nvSpPr>
      <dsp:spPr>
        <a:xfrm rot="20287142">
          <a:off x="2209868" y="1354329"/>
          <a:ext cx="437723" cy="38320"/>
        </a:xfrm>
        <a:custGeom>
          <a:avLst/>
          <a:gdLst/>
          <a:ahLst/>
          <a:cxnLst/>
          <a:rect l="0" t="0" r="0" b="0"/>
          <a:pathLst>
            <a:path>
              <a:moveTo>
                <a:pt x="0" y="19160"/>
              </a:moveTo>
              <a:lnTo>
                <a:pt x="437723" y="191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99F1F-4E5A-4E91-BC4D-D13734831E6A}">
      <dsp:nvSpPr>
        <dsp:cNvPr id="0" name=""/>
        <dsp:cNvSpPr/>
      </dsp:nvSpPr>
      <dsp:spPr>
        <a:xfrm rot="17983765">
          <a:off x="1880971" y="901991"/>
          <a:ext cx="642781" cy="38320"/>
        </a:xfrm>
        <a:custGeom>
          <a:avLst/>
          <a:gdLst/>
          <a:ahLst/>
          <a:cxnLst/>
          <a:rect l="0" t="0" r="0" b="0"/>
          <a:pathLst>
            <a:path>
              <a:moveTo>
                <a:pt x="0" y="19160"/>
              </a:moveTo>
              <a:lnTo>
                <a:pt x="642781" y="191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42AF9-903C-462C-AF45-0447F7EF11E2}">
      <dsp:nvSpPr>
        <dsp:cNvPr id="0" name=""/>
        <dsp:cNvSpPr/>
      </dsp:nvSpPr>
      <dsp:spPr>
        <a:xfrm>
          <a:off x="1191466" y="1017739"/>
          <a:ext cx="1216669" cy="12166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FB300-ED2B-45FD-BA1A-3F513D0F3431}">
      <dsp:nvSpPr>
        <dsp:cNvPr id="0" name=""/>
        <dsp:cNvSpPr/>
      </dsp:nvSpPr>
      <dsp:spPr>
        <a:xfrm>
          <a:off x="2168414" y="970"/>
          <a:ext cx="729915" cy="681101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2"/>
              </a:solidFill>
            </a:rPr>
            <a:t>300K</a:t>
          </a:r>
          <a:endParaRPr lang="en-US" sz="1600" b="1" kern="1200" dirty="0">
            <a:solidFill>
              <a:schemeClr val="accent2"/>
            </a:solidFill>
          </a:endParaRPr>
        </a:p>
      </dsp:txBody>
      <dsp:txXfrm>
        <a:off x="2275308" y="100715"/>
        <a:ext cx="516127" cy="481611"/>
      </dsp:txXfrm>
    </dsp:sp>
    <dsp:sp modelId="{3CCD8E05-E3AF-456B-8CD3-8DDE31E3EBD3}">
      <dsp:nvSpPr>
        <dsp:cNvPr id="0" name=""/>
        <dsp:cNvSpPr/>
      </dsp:nvSpPr>
      <dsp:spPr>
        <a:xfrm>
          <a:off x="2905421" y="970"/>
          <a:ext cx="1094873" cy="68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Breast Cancer</a:t>
          </a:r>
          <a:endParaRPr lang="en-US" sz="1200" kern="1200" dirty="0"/>
        </a:p>
      </dsp:txBody>
      <dsp:txXfrm>
        <a:off x="2905421" y="970"/>
        <a:ext cx="1094873" cy="681101"/>
      </dsp:txXfrm>
    </dsp:sp>
    <dsp:sp modelId="{2AE03404-C615-4C2C-8631-1E602CDFEE06}">
      <dsp:nvSpPr>
        <dsp:cNvPr id="0" name=""/>
        <dsp:cNvSpPr/>
      </dsp:nvSpPr>
      <dsp:spPr>
        <a:xfrm>
          <a:off x="2605531" y="790894"/>
          <a:ext cx="730001" cy="730001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2"/>
              </a:solidFill>
            </a:rPr>
            <a:t>115K</a:t>
          </a:r>
          <a:endParaRPr lang="en-US" sz="1600" b="1" kern="1200" dirty="0">
            <a:solidFill>
              <a:schemeClr val="accent2"/>
            </a:solidFill>
          </a:endParaRPr>
        </a:p>
      </dsp:txBody>
      <dsp:txXfrm>
        <a:off x="2712437" y="897800"/>
        <a:ext cx="516189" cy="516189"/>
      </dsp:txXfrm>
    </dsp:sp>
    <dsp:sp modelId="{D79207BF-C730-4B08-9DE9-1F22C47E0D80}">
      <dsp:nvSpPr>
        <dsp:cNvPr id="0" name=""/>
        <dsp:cNvSpPr/>
      </dsp:nvSpPr>
      <dsp:spPr>
        <a:xfrm>
          <a:off x="3408533" y="790894"/>
          <a:ext cx="1095002" cy="73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Schizophrenia</a:t>
          </a:r>
          <a:endParaRPr lang="en-US" sz="1200" kern="1200" dirty="0"/>
        </a:p>
      </dsp:txBody>
      <dsp:txXfrm>
        <a:off x="3408533" y="790894"/>
        <a:ext cx="1095002" cy="730001"/>
      </dsp:txXfrm>
    </dsp:sp>
    <dsp:sp modelId="{43B272B1-6CFB-419F-B216-0A784A0E0780}">
      <dsp:nvSpPr>
        <dsp:cNvPr id="0" name=""/>
        <dsp:cNvSpPr/>
      </dsp:nvSpPr>
      <dsp:spPr>
        <a:xfrm>
          <a:off x="2576802" y="1752598"/>
          <a:ext cx="761997" cy="730001"/>
        </a:xfrm>
        <a:prstGeom prst="ellipse">
          <a:avLst/>
        </a:prstGeom>
        <a:solidFill>
          <a:schemeClr val="tx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2"/>
              </a:solidFill>
            </a:rPr>
            <a:t>11.5K</a:t>
          </a:r>
          <a:endParaRPr lang="en-US" sz="1600" b="1" kern="1200" dirty="0">
            <a:solidFill>
              <a:schemeClr val="accent2"/>
            </a:solidFill>
          </a:endParaRPr>
        </a:p>
      </dsp:txBody>
      <dsp:txXfrm>
        <a:off x="2688394" y="1859504"/>
        <a:ext cx="538813" cy="516189"/>
      </dsp:txXfrm>
    </dsp:sp>
    <dsp:sp modelId="{9CE8EE19-C928-45D9-9C3E-15E53112DF5D}">
      <dsp:nvSpPr>
        <dsp:cNvPr id="0" name=""/>
        <dsp:cNvSpPr/>
      </dsp:nvSpPr>
      <dsp:spPr>
        <a:xfrm>
          <a:off x="3371806" y="1752598"/>
          <a:ext cx="1142996" cy="73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BRCA1</a:t>
          </a:r>
          <a:endParaRPr lang="en-US" sz="1200" kern="1200" dirty="0"/>
        </a:p>
      </dsp:txBody>
      <dsp:txXfrm>
        <a:off x="3371806" y="1752598"/>
        <a:ext cx="1142996" cy="730001"/>
      </dsp:txXfrm>
    </dsp:sp>
    <dsp:sp modelId="{9821E897-BEC6-4233-ADE6-871C59CDA09F}">
      <dsp:nvSpPr>
        <dsp:cNvPr id="0" name=""/>
        <dsp:cNvSpPr/>
      </dsp:nvSpPr>
      <dsp:spPr>
        <a:xfrm>
          <a:off x="2135352" y="2545627"/>
          <a:ext cx="730001" cy="730001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2"/>
              </a:solidFill>
            </a:rPr>
            <a:t>76K</a:t>
          </a:r>
          <a:endParaRPr lang="en-US" sz="1600" b="1" kern="1200" dirty="0">
            <a:solidFill>
              <a:schemeClr val="accent2"/>
            </a:solidFill>
          </a:endParaRPr>
        </a:p>
      </dsp:txBody>
      <dsp:txXfrm>
        <a:off x="2242258" y="2652533"/>
        <a:ext cx="516189" cy="516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E57A2-B1A4-4D46-AB2E-CD89CED92696}">
      <dsp:nvSpPr>
        <dsp:cNvPr id="0" name=""/>
        <dsp:cNvSpPr/>
      </dsp:nvSpPr>
      <dsp:spPr>
        <a:xfrm>
          <a:off x="0" y="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7E99-5DEC-4B60-8EE9-D5B6D0C26A11}">
      <dsp:nvSpPr>
        <dsp:cNvPr id="0" name=""/>
        <dsp:cNvSpPr/>
      </dsp:nvSpPr>
      <dsp:spPr>
        <a:xfrm>
          <a:off x="304800" y="0"/>
          <a:ext cx="4263032" cy="1194437"/>
        </a:xfrm>
        <a:prstGeom prst="roundRec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The U.S. National Library of Medicine's controlled vocabulary (thesaurus) 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363108" y="58308"/>
        <a:ext cx="4146416" cy="1077821"/>
      </dsp:txXfrm>
    </dsp:sp>
    <dsp:sp modelId="{9C755BAB-14F6-4327-9111-0851EDABC032}">
      <dsp:nvSpPr>
        <dsp:cNvPr id="0" name=""/>
        <dsp:cNvSpPr/>
      </dsp:nvSpPr>
      <dsp:spPr>
        <a:xfrm>
          <a:off x="0" y="1881451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7EDE1-1049-46C5-B340-F3711A0E9451}">
      <dsp:nvSpPr>
        <dsp:cNvPr id="0" name=""/>
        <dsp:cNvSpPr/>
      </dsp:nvSpPr>
      <dsp:spPr>
        <a:xfrm>
          <a:off x="304502" y="1400707"/>
          <a:ext cx="4263032" cy="1174167"/>
        </a:xfrm>
        <a:prstGeom prst="roundRec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Arranged in a hierarchical manner called the </a:t>
          </a:r>
          <a:r>
            <a:rPr lang="en-US" sz="2000" b="1" kern="1200" dirty="0" err="1" smtClean="0">
              <a:solidFill>
                <a:schemeClr val="bg1">
                  <a:lumMod val="50000"/>
                  <a:lumOff val="50000"/>
                </a:schemeClr>
              </a:solidFill>
            </a:rPr>
            <a:t>MeSH</a:t>
          </a:r>
          <a:r>
            <a:rPr lang="en-US" sz="2000" b="1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 Tree Structures </a:t>
          </a:r>
        </a:p>
      </dsp:txBody>
      <dsp:txXfrm>
        <a:off x="361820" y="1458025"/>
        <a:ext cx="4148396" cy="1059531"/>
      </dsp:txXfrm>
    </dsp:sp>
    <dsp:sp modelId="{2B937EEE-5892-4D50-9D00-52269D08EF04}">
      <dsp:nvSpPr>
        <dsp:cNvPr id="0" name=""/>
        <dsp:cNvSpPr/>
      </dsp:nvSpPr>
      <dsp:spPr>
        <a:xfrm>
          <a:off x="0" y="3736399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86BFC-1942-4F8A-964B-37D77447555B}">
      <dsp:nvSpPr>
        <dsp:cNvPr id="0" name=""/>
        <dsp:cNvSpPr/>
      </dsp:nvSpPr>
      <dsp:spPr>
        <a:xfrm>
          <a:off x="304800" y="2895600"/>
          <a:ext cx="4263032" cy="1147135"/>
        </a:xfrm>
        <a:prstGeom prst="roundRec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70C0"/>
              </a:solidFill>
            </a:rPr>
            <a:t>Updated continually</a:t>
          </a:r>
          <a:endParaRPr lang="en-US" sz="2000" b="1" kern="1200" dirty="0">
            <a:solidFill>
              <a:srgbClr val="0070C0"/>
            </a:solidFill>
          </a:endParaRPr>
        </a:p>
      </dsp:txBody>
      <dsp:txXfrm>
        <a:off x="360799" y="2951599"/>
        <a:ext cx="4151034" cy="10351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3F7CD-0FFB-4361-8C66-7193A2030A2D}">
      <dsp:nvSpPr>
        <dsp:cNvPr id="0" name=""/>
        <dsp:cNvSpPr/>
      </dsp:nvSpPr>
      <dsp:spPr>
        <a:xfrm>
          <a:off x="5060" y="393977"/>
          <a:ext cx="2137767" cy="106888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HSLS OBRC</a:t>
          </a:r>
          <a:endParaRPr lang="en-US" sz="3400" kern="1200" dirty="0"/>
        </a:p>
      </dsp:txBody>
      <dsp:txXfrm>
        <a:off x="36367" y="425284"/>
        <a:ext cx="2075153" cy="1006269"/>
      </dsp:txXfrm>
    </dsp:sp>
    <dsp:sp modelId="{A560F1FA-C9AF-4D86-9CB3-EE8D3B8C0A7D}">
      <dsp:nvSpPr>
        <dsp:cNvPr id="0" name=""/>
        <dsp:cNvSpPr/>
      </dsp:nvSpPr>
      <dsp:spPr>
        <a:xfrm>
          <a:off x="218836" y="1462860"/>
          <a:ext cx="213776" cy="801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662"/>
              </a:lnTo>
              <a:lnTo>
                <a:pt x="213776" y="8016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8A395-32D9-417A-BBEC-41A9451DCF63}">
      <dsp:nvSpPr>
        <dsp:cNvPr id="0" name=""/>
        <dsp:cNvSpPr/>
      </dsp:nvSpPr>
      <dsp:spPr>
        <a:xfrm>
          <a:off x="432613" y="1730081"/>
          <a:ext cx="1710213" cy="1068883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2457 </a:t>
          </a:r>
          <a:r>
            <a:rPr lang="en-US" sz="2000" b="1" kern="1200" dirty="0" smtClean="0"/>
            <a:t>links to databases and software</a:t>
          </a:r>
          <a:endParaRPr lang="en-US" sz="2000" kern="1200" dirty="0"/>
        </a:p>
      </dsp:txBody>
      <dsp:txXfrm>
        <a:off x="463920" y="1761388"/>
        <a:ext cx="1647599" cy="1006269"/>
      </dsp:txXfrm>
    </dsp:sp>
    <dsp:sp modelId="{F3787849-5392-486C-A71B-EB10FF805451}">
      <dsp:nvSpPr>
        <dsp:cNvPr id="0" name=""/>
        <dsp:cNvSpPr/>
      </dsp:nvSpPr>
      <dsp:spPr>
        <a:xfrm>
          <a:off x="218836" y="1462860"/>
          <a:ext cx="213776" cy="2137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767"/>
              </a:lnTo>
              <a:lnTo>
                <a:pt x="213776" y="21377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A1C3E-5002-417F-852F-169E705857D2}">
      <dsp:nvSpPr>
        <dsp:cNvPr id="0" name=""/>
        <dsp:cNvSpPr/>
      </dsp:nvSpPr>
      <dsp:spPr>
        <a:xfrm>
          <a:off x="432613" y="3066186"/>
          <a:ext cx="1710213" cy="1068883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~3000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hits/day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63920" y="3097493"/>
        <a:ext cx="1647599" cy="1006269"/>
      </dsp:txXfrm>
    </dsp:sp>
    <dsp:sp modelId="{9C6F333D-AB6C-4B0C-8EE5-72ED924C9F5B}">
      <dsp:nvSpPr>
        <dsp:cNvPr id="0" name=""/>
        <dsp:cNvSpPr/>
      </dsp:nvSpPr>
      <dsp:spPr>
        <a:xfrm>
          <a:off x="2438395" y="381000"/>
          <a:ext cx="5547270" cy="37427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2548017" y="490622"/>
        <a:ext cx="5328026" cy="35235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A1CD8-D033-420D-B989-D3EBD5F841A5}">
      <dsp:nvSpPr>
        <dsp:cNvPr id="0" name=""/>
        <dsp:cNvSpPr/>
      </dsp:nvSpPr>
      <dsp:spPr>
        <a:xfrm>
          <a:off x="3305100" y="1507"/>
          <a:ext cx="1619398" cy="10526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Workshops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3356484" y="52891"/>
        <a:ext cx="1516630" cy="949841"/>
      </dsp:txXfrm>
    </dsp:sp>
    <dsp:sp modelId="{1EB1168E-E7C7-46D2-892E-4D20BF4485FF}">
      <dsp:nvSpPr>
        <dsp:cNvPr id="0" name=""/>
        <dsp:cNvSpPr/>
      </dsp:nvSpPr>
      <dsp:spPr>
        <a:xfrm>
          <a:off x="2377250" y="527812"/>
          <a:ext cx="3475099" cy="3475099"/>
        </a:xfrm>
        <a:custGeom>
          <a:avLst/>
          <a:gdLst/>
          <a:ahLst/>
          <a:cxnLst/>
          <a:rect l="0" t="0" r="0" b="0"/>
          <a:pathLst>
            <a:path>
              <a:moveTo>
                <a:pt x="2558891" y="206381"/>
              </a:moveTo>
              <a:arcTo wR="1737549" hR="1737549" stAng="17892586" swAng="262341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A7723-6228-4CAF-B546-EF4D5CE37770}">
      <dsp:nvSpPr>
        <dsp:cNvPr id="0" name=""/>
        <dsp:cNvSpPr/>
      </dsp:nvSpPr>
      <dsp:spPr>
        <a:xfrm>
          <a:off x="5042650" y="1739057"/>
          <a:ext cx="1619398" cy="1052609"/>
        </a:xfrm>
        <a:prstGeom prst="roundRect">
          <a:avLst/>
        </a:prstGeom>
        <a:gradFill rotWithShape="0">
          <a:gsLst>
            <a:gs pos="0">
              <a:schemeClr val="accent4">
                <a:hueOff val="3593157"/>
                <a:satOff val="-17418"/>
                <a:lumOff val="11830"/>
                <a:alphaOff val="0"/>
                <a:shade val="51000"/>
                <a:satMod val="130000"/>
              </a:schemeClr>
            </a:gs>
            <a:gs pos="80000">
              <a:schemeClr val="accent4">
                <a:hueOff val="3593157"/>
                <a:satOff val="-17418"/>
                <a:lumOff val="11830"/>
                <a:alphaOff val="0"/>
                <a:shade val="93000"/>
                <a:satMod val="130000"/>
              </a:schemeClr>
            </a:gs>
            <a:gs pos="100000">
              <a:schemeClr val="accent4">
                <a:hueOff val="3593157"/>
                <a:satOff val="-17418"/>
                <a:lumOff val="1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Website 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5094034" y="1790441"/>
        <a:ext cx="1516630" cy="949841"/>
      </dsp:txXfrm>
    </dsp:sp>
    <dsp:sp modelId="{A5BE2DD4-6C9A-4D73-AE75-F88C250E6271}">
      <dsp:nvSpPr>
        <dsp:cNvPr id="0" name=""/>
        <dsp:cNvSpPr/>
      </dsp:nvSpPr>
      <dsp:spPr>
        <a:xfrm>
          <a:off x="2377250" y="527812"/>
          <a:ext cx="3475099" cy="3475099"/>
        </a:xfrm>
        <a:custGeom>
          <a:avLst/>
          <a:gdLst/>
          <a:ahLst/>
          <a:cxnLst/>
          <a:rect l="0" t="0" r="0" b="0"/>
          <a:pathLst>
            <a:path>
              <a:moveTo>
                <a:pt x="3389432" y="2276404"/>
              </a:moveTo>
              <a:arcTo wR="1737549" hR="1737549" stAng="1083999" swAng="2623415"/>
            </a:path>
          </a:pathLst>
        </a:custGeom>
        <a:noFill/>
        <a:ln w="9525" cap="flat" cmpd="sng" algn="ctr">
          <a:solidFill>
            <a:schemeClr val="accent4">
              <a:hueOff val="3593157"/>
              <a:satOff val="-17418"/>
              <a:lumOff val="1183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A11F7-5345-436F-9042-52149B97DBAB}">
      <dsp:nvSpPr>
        <dsp:cNvPr id="0" name=""/>
        <dsp:cNvSpPr/>
      </dsp:nvSpPr>
      <dsp:spPr>
        <a:xfrm>
          <a:off x="3305100" y="3476607"/>
          <a:ext cx="1619398" cy="1052609"/>
        </a:xfrm>
        <a:prstGeom prst="roundRect">
          <a:avLst/>
        </a:prstGeom>
        <a:gradFill rotWithShape="0">
          <a:gsLst>
            <a:gs pos="0">
              <a:schemeClr val="accent4">
                <a:hueOff val="7186314"/>
                <a:satOff val="-34835"/>
                <a:lumOff val="23660"/>
                <a:alphaOff val="0"/>
                <a:shade val="51000"/>
                <a:satMod val="130000"/>
              </a:schemeClr>
            </a:gs>
            <a:gs pos="80000">
              <a:schemeClr val="accent4">
                <a:hueOff val="7186314"/>
                <a:satOff val="-34835"/>
                <a:lumOff val="23660"/>
                <a:alphaOff val="0"/>
                <a:shade val="93000"/>
                <a:satMod val="130000"/>
              </a:schemeClr>
            </a:gs>
            <a:gs pos="100000">
              <a:schemeClr val="accent4">
                <a:hueOff val="7186314"/>
                <a:satOff val="-34835"/>
                <a:lumOff val="236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Software Licensing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3356484" y="3527991"/>
        <a:ext cx="1516630" cy="949841"/>
      </dsp:txXfrm>
    </dsp:sp>
    <dsp:sp modelId="{378CAEB8-D708-495F-ACF2-369DC9DFB1EE}">
      <dsp:nvSpPr>
        <dsp:cNvPr id="0" name=""/>
        <dsp:cNvSpPr/>
      </dsp:nvSpPr>
      <dsp:spPr>
        <a:xfrm>
          <a:off x="2377250" y="527812"/>
          <a:ext cx="3475099" cy="3475099"/>
        </a:xfrm>
        <a:custGeom>
          <a:avLst/>
          <a:gdLst/>
          <a:ahLst/>
          <a:cxnLst/>
          <a:rect l="0" t="0" r="0" b="0"/>
          <a:pathLst>
            <a:path>
              <a:moveTo>
                <a:pt x="916208" y="3268718"/>
              </a:moveTo>
              <a:arcTo wR="1737549" hR="1737549" stAng="7092586" swAng="2623415"/>
            </a:path>
          </a:pathLst>
        </a:custGeom>
        <a:noFill/>
        <a:ln w="9525" cap="flat" cmpd="sng" algn="ctr">
          <a:solidFill>
            <a:schemeClr val="accent4">
              <a:hueOff val="7186314"/>
              <a:satOff val="-34835"/>
              <a:lumOff val="2366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48F7-652B-45DA-A8F1-95AAFBA1502C}">
      <dsp:nvSpPr>
        <dsp:cNvPr id="0" name=""/>
        <dsp:cNvSpPr/>
      </dsp:nvSpPr>
      <dsp:spPr>
        <a:xfrm>
          <a:off x="1567550" y="1739057"/>
          <a:ext cx="1619398" cy="1052609"/>
        </a:xfrm>
        <a:prstGeom prst="roundRect">
          <a:avLst/>
        </a:prstGeom>
        <a:gradFill rotWithShape="0">
          <a:gsLst>
            <a:gs pos="0">
              <a:schemeClr val="accent4">
                <a:hueOff val="10779470"/>
                <a:satOff val="-52253"/>
                <a:lumOff val="35490"/>
                <a:alphaOff val="0"/>
                <a:shade val="51000"/>
                <a:satMod val="130000"/>
              </a:schemeClr>
            </a:gs>
            <a:gs pos="80000">
              <a:schemeClr val="accent4">
                <a:hueOff val="10779470"/>
                <a:satOff val="-52253"/>
                <a:lumOff val="35490"/>
                <a:alphaOff val="0"/>
                <a:shade val="93000"/>
                <a:satMod val="130000"/>
              </a:schemeClr>
            </a:gs>
            <a:gs pos="100000">
              <a:schemeClr val="accent4">
                <a:hueOff val="10779470"/>
                <a:satOff val="-52253"/>
                <a:lumOff val="354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Bioinformatics Consultations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1618934" y="1790441"/>
        <a:ext cx="1516630" cy="949841"/>
      </dsp:txXfrm>
    </dsp:sp>
    <dsp:sp modelId="{6C064366-0DD7-46D2-8542-E8352F175844}">
      <dsp:nvSpPr>
        <dsp:cNvPr id="0" name=""/>
        <dsp:cNvSpPr/>
      </dsp:nvSpPr>
      <dsp:spPr>
        <a:xfrm>
          <a:off x="2377250" y="527812"/>
          <a:ext cx="3475099" cy="3475099"/>
        </a:xfrm>
        <a:custGeom>
          <a:avLst/>
          <a:gdLst/>
          <a:ahLst/>
          <a:cxnLst/>
          <a:rect l="0" t="0" r="0" b="0"/>
          <a:pathLst>
            <a:path>
              <a:moveTo>
                <a:pt x="85667" y="1198695"/>
              </a:moveTo>
              <a:arcTo wR="1737549" hR="1737549" stAng="11883999" swAng="2623415"/>
            </a:path>
          </a:pathLst>
        </a:custGeom>
        <a:noFill/>
        <a:ln w="9525" cap="flat" cmpd="sng" algn="ctr">
          <a:solidFill>
            <a:schemeClr val="accent4">
              <a:hueOff val="10779470"/>
              <a:satOff val="-52253"/>
              <a:lumOff val="3549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2656" cy="34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1045" y="0"/>
            <a:ext cx="4022656" cy="34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48294"/>
            <a:ext cx="4022656" cy="34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1045" y="6648294"/>
            <a:ext cx="4022656" cy="34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016EA4B1-BD89-4AFF-B42A-253EB4B77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24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2656" cy="34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8939" y="0"/>
            <a:ext cx="4022656" cy="34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2425" y="525463"/>
            <a:ext cx="3498850" cy="262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2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792" y="3324147"/>
            <a:ext cx="7426118" cy="314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22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47098"/>
            <a:ext cx="4022656" cy="34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8939" y="6647098"/>
            <a:ext cx="4022656" cy="34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22DAFE3B-FADB-49FD-8CE0-0D80C5BEE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66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AFE3B-FADB-49FD-8CE0-0D80C5BEE7D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54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AFE3B-FADB-49FD-8CE0-0D80C5BEE7D0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2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AFE3B-FADB-49FD-8CE0-0D80C5BEE7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8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AFE3B-FADB-49FD-8CE0-0D80C5BEE7D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2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AFE3B-FADB-49FD-8CE0-0D80C5BEE7D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5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AFE3B-FADB-49FD-8CE0-0D80C5BEE7D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44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AFE3B-FADB-49FD-8CE0-0D80C5BEE7D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7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PubMed</a:t>
            </a:r>
            <a:r>
              <a:rPr lang="en-US" dirty="0" smtClean="0"/>
              <a:t> result display: A list with citations,</a:t>
            </a:r>
            <a:r>
              <a:rPr lang="en-US" baseline="0" dirty="0" smtClean="0"/>
              <a:t> not intuitive for knowledge extraction.</a:t>
            </a:r>
            <a:endParaRPr lang="en-US" dirty="0" smtClean="0"/>
          </a:p>
          <a:p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Google Search result display: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When viewing a standard Google results page,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users tended to create an “F-shaped” pattern with their eye movements, focusing first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longest on the upper-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lefthand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corner of the screen; moving down vertically through the first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two or three results; moving across the page to the first paid page result; moving down another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few vertical results; and then moving across again to the second paid result. (This study was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done only on left-to-right language search results—Chinese, Hebrew, etc. results would be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different.)  </a:t>
            </a:r>
          </a:p>
          <a:p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Ref: The Art of SEO, 1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Edition , Eric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Enge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etal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., O’Reilly Media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AFE3B-FADB-49FD-8CE0-0D80C5BEE7D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3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AFE3B-FADB-49FD-8CE0-0D80C5BEE7D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78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AFE3B-FADB-49FD-8CE0-0D80C5BEE7D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8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F873-13B1-40E7-A656-1FB0500CB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92592-728D-4DCC-B99C-279F7EEAC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BA46C-596C-486B-8E3F-52DBF4D9F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FE5BD-C248-4E1E-9DB7-AD1741A32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33AB8-3841-4FF1-9E0A-F736208EE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CAE7A-00C5-4D3F-91AE-CD223E79B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D0EF3-970B-4908-8686-C6066C95B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C2A81-1A1A-4F89-B804-46315B6DD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0F669-9B50-4C56-AF2D-54E825811A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D2C-9424-4F2A-80FB-340572370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34D9-1918-4BE5-A67E-B268EC1C6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AACAF1EB-C7CD-472C-B6BC-D4C667EEA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37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437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wema@pitt.edu" TargetMode="External"/><Relationship Id="rId2" Type="http://schemas.openxmlformats.org/officeDocument/2006/relationships/hyperlink" Target="mailto:ansuman@pitt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sls.pitt.edu/molbio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sls.pitt.edu/molbio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sls.pitt.edu/molbio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hyperlink" Target="http://www.hsls.pitt.edu/molbio" TargetMode="External"/><Relationship Id="rId4" Type="http://schemas.openxmlformats.org/officeDocument/2006/relationships/diagramData" Target="../diagrams/data4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sls.pitt.edu/molbi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hsls.pitt.edu/molbi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ls.pitt.edu/molbio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ls.pitt.edu/molbio" TargetMode="External"/><Relationship Id="rId5" Type="http://schemas.openxmlformats.org/officeDocument/2006/relationships/hyperlink" Target="http://www.ncbi.nlm.nih.gov/pubmed?term=18045777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://www.hsls.pitt.edu/molbi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hsls.pitt.edu/guides/genetic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sls.pitt.edu/guides/genetics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hsls.pitt.edu/guides/genetic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cbi.nlm.nih.gov/mes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hyperlink" Target="http://www.hsls.pitt.edu/guides/genetic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ncbi.nlm.nih.gov/pubmed" TargetMode="External"/><Relationship Id="rId2" Type="http://schemas.openxmlformats.org/officeDocument/2006/relationships/hyperlink" Target="http://www.hsls.pitt.edu/molb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mesh" TargetMode="External"/><Relationship Id="rId5" Type="http://schemas.openxmlformats.org/officeDocument/2006/relationships/hyperlink" Target="http://media.hsls.pitt.edu/media/clres2705/mesh.swf" TargetMode="Externa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ls.pitt.edu/molbio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ls.pitt.edu/molbio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ls.pitt.edu/molbio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sls.pitt.edu/molbio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ls.pitt.edu/molbio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ls.pitt.edu/molbio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nsuman@pitt.ed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hsls.pitt.edu/molbio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ls.pitt.edu/molbio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sls.pitt.edu/molbio" TargetMode="Externa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B8rFf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ncbi.nlm.nih.gov/mes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ls.pitt.edu/guides/genetics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goo.gl/X4UA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hsls.pitt.edu/guides/genetic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bsd/special_queries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sls.pitt.edu/molb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clinical" TargetMode="External"/><Relationship Id="rId5" Type="http://schemas.openxmlformats.org/officeDocument/2006/relationships/hyperlink" Target="http://media.hsls.pitt.edu/media/clres2705/scz.swf" TargetMode="Externa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hsls.pitt.edu/guides/genetic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hsls.pitt.edu/guides/genetic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s.pitt.edu/guides/geneti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wema@pitt.ed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hsls.pitt.edu/guides/genetic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s.pitt.edu/guides/geneti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pubmed.com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hsls.pitt.edu/guides/genetics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sls.pitt.edu/molb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pubmed.org/web/gopubmed/2?WEB10O00h00100090000" TargetMode="External"/><Relationship Id="rId5" Type="http://schemas.openxmlformats.org/officeDocument/2006/relationships/hyperlink" Target="http://media.hsls.pitt.edu/media/clres2705/gopubmed.swf" TargetMode="External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.png"/><Relationship Id="rId5" Type="http://schemas.openxmlformats.org/officeDocument/2006/relationships/image" Target="../media/image47.png"/><Relationship Id="rId10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46.png"/><Relationship Id="rId9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erationscience.com/science-resources/gopubmed-interview-with-michael-alvers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ls.pitt.edu/molbio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ncbi.nlm.nih.gov/pubmed/15980585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hsls.pitt.edu/molbio" TargetMode="External"/><Relationship Id="rId4" Type="http://schemas.openxmlformats.org/officeDocument/2006/relationships/hyperlink" Target="http://www.ncbi.nlm.nih.gov/CBBresearch/Lu/search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ls.pitt.edu/molbio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CBBresearch/Lu/search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hsls.pitt.edu/guides/genetics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uertle.info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hsls.pitt.edu/molbio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sls.pitt.edu/molbio" TargetMode="Externa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sls.pitt.edu/molb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uertle.info/" TargetMode="External"/><Relationship Id="rId5" Type="http://schemas.openxmlformats.org/officeDocument/2006/relationships/hyperlink" Target="http://media.hsls.pitt.edu/media/molbiovideos/quertle-ac0212.swf" TargetMode="External"/><Relationship Id="rId4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pppi.iicb.res.in/ctm/palmist_serv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.png"/><Relationship Id="rId4" Type="http://schemas.openxmlformats.org/officeDocument/2006/relationships/hyperlink" Target="http://www.hsls.pitt.edu/guides/genetics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hugenavigator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sls.pitt.edu/molb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genavigator.net/HuGENavigator/home.do" TargetMode="External"/><Relationship Id="rId5" Type="http://schemas.openxmlformats.org/officeDocument/2006/relationships/hyperlink" Target="http://media.hsls.pitt.edu/media/clres2705/asthma.swf" TargetMode="External"/><Relationship Id="rId4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hugenavigator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sls.pitt.edu/guides/genetics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ls.pitt.edu/guides/genetics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hugenavigator.net/HuGENavigator/huGEPedia.do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hugenavigator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hugenavigator.net/HuGENavigator/gWAHitStartPage.do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etest.vbi.vt.edu/etblast3/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hsls.pitt.edu/guides/genetics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ls.pitt.edu/guides/genetic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3.png"/><Relationship Id="rId2" Type="http://schemas.openxmlformats.org/officeDocument/2006/relationships/hyperlink" Target="http://dejavu.vbi.vt.edu/dejavu/duplica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ls.pitt.edu/guides/genetic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semantics.org/jane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hsls.pitt.edu/guides/genetic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sls.pitt.edu/molbio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nar.oxfordjournals.org/content/vol36/suppl_1/index.dtl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medcentral.com/bmcbioinformatics/" TargetMode="External"/><Relationship Id="rId11" Type="http://schemas.openxmlformats.org/officeDocument/2006/relationships/image" Target="../media/image71.png"/><Relationship Id="rId5" Type="http://schemas.openxmlformats.org/officeDocument/2006/relationships/hyperlink" Target="http://bioinformatics.oxfordjournals.org/" TargetMode="External"/><Relationship Id="rId10" Type="http://schemas.openxmlformats.org/officeDocument/2006/relationships/hyperlink" Target="http://homepages.cs.ncl.ac.uk/m.j.bell1/blog/?p=830" TargetMode="External"/><Relationship Id="rId4" Type="http://schemas.openxmlformats.org/officeDocument/2006/relationships/hyperlink" Target="http://nar.oxfordjournals.org/content/vol35/suppl_2/index.dtl" TargetMode="External"/><Relationship Id="rId9" Type="http://schemas.openxmlformats.org/officeDocument/2006/relationships/hyperlink" Target="http://www.hsls.pitt.edu/guides/genetics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sls.pitt.edu/molb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ls.pitt.edu/obrc/" TargetMode="External"/><Relationship Id="rId5" Type="http://schemas.openxmlformats.org/officeDocument/2006/relationships/hyperlink" Target="http://media.hsls.pitt.edu/media/Search%20Bioinfo%20Resoursec.swf" TargetMode="External"/><Relationship Id="rId4" Type="http://schemas.openxmlformats.org/officeDocument/2006/relationships/image" Target="../media/image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s.pitt.edu/obrc/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s.pitt.edu/guides/genetics" TargetMode="External"/><Relationship Id="rId7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79.jpeg"/><Relationship Id="rId4" Type="http://schemas.openxmlformats.org/officeDocument/2006/relationships/diagramQuickStyle" Target="../diagrams/quickStyle5.xml"/><Relationship Id="rId9" Type="http://schemas.openxmlformats.org/officeDocument/2006/relationships/hyperlink" Target="http://www.hsls.pitt.edu/guides/genetics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hyperlink" Target="http://www.hsls.pitt.edu/guides/genetics/" TargetMode="External"/><Relationship Id="rId4" Type="http://schemas.openxmlformats.org/officeDocument/2006/relationships/hyperlink" Target="http://www.hsls.pitt.edu/guides/genetics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hyperlink" Target="http://www.hsls.pitt.edu/guides/genetics/" TargetMode="External"/><Relationship Id="rId4" Type="http://schemas.openxmlformats.org/officeDocument/2006/relationships/hyperlink" Target="http://www.hsls.pitt.edu/guides/genetics" TargetMode="Externa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sls.pitt.edu/guides/genetics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hyperlink" Target="http://www.hsls.pitt.edu/molbio" TargetMode="Externa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mailto:ansuman@pitt.edu" TargetMode="External"/><Relationship Id="rId2" Type="http://schemas.openxmlformats.org/officeDocument/2006/relationships/hyperlink" Target="mailto:iwema@pitt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://www.hsls.pitt.edu/molbi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sls.pitt.edu/molbi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775575" cy="2286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C00"/>
                </a:solidFill>
                <a:latin typeface="+mn-lt"/>
              </a:rPr>
              <a:t>Pitt MSTP:</a:t>
            </a:r>
            <a:br>
              <a:rPr lang="en-US" sz="4000" b="1" dirty="0" smtClean="0">
                <a:solidFill>
                  <a:srgbClr val="FFCC00"/>
                </a:solidFill>
                <a:latin typeface="+mn-lt"/>
              </a:rPr>
            </a:br>
            <a:r>
              <a:rPr lang="en-US" sz="4000" b="1" dirty="0" smtClean="0">
                <a:solidFill>
                  <a:srgbClr val="FFCC00"/>
                </a:solidFill>
                <a:latin typeface="+mn-lt"/>
              </a:rPr>
              <a:t>Intro to HSLS </a:t>
            </a:r>
            <a:r>
              <a:rPr lang="en-US" sz="4000" b="1" dirty="0" err="1" smtClean="0">
                <a:solidFill>
                  <a:srgbClr val="FFCC00"/>
                </a:solidFill>
                <a:latin typeface="+mn-lt"/>
              </a:rPr>
              <a:t>MolBio</a:t>
            </a:r>
            <a:r>
              <a:rPr lang="en-US" sz="4000" b="1" dirty="0" smtClean="0">
                <a:solidFill>
                  <a:srgbClr val="FFCC00"/>
                </a:solidFill>
                <a:latin typeface="+mn-lt"/>
              </a:rPr>
              <a:t/>
            </a:r>
            <a:br>
              <a:rPr lang="en-US" sz="4000" b="1" dirty="0" smtClean="0">
                <a:solidFill>
                  <a:srgbClr val="FFCC00"/>
                </a:solidFill>
                <a:latin typeface="+mn-lt"/>
              </a:rPr>
            </a:br>
            <a:r>
              <a:rPr lang="en-US" sz="2800" b="1" dirty="0" smtClean="0">
                <a:solidFill>
                  <a:srgbClr val="FFCC00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rgbClr val="FFCC00"/>
                </a:solidFill>
                <a:latin typeface="+mn-lt"/>
              </a:rPr>
            </a:br>
            <a:r>
              <a:rPr lang="en-US" sz="2400" b="1" dirty="0">
                <a:latin typeface="+mn-lt"/>
              </a:rPr>
              <a:t>4</a:t>
            </a:r>
            <a:r>
              <a:rPr lang="en-US" sz="2400" b="1" baseline="30000" dirty="0" smtClean="0">
                <a:latin typeface="+mn-lt"/>
              </a:rPr>
              <a:t>th</a:t>
            </a:r>
            <a:r>
              <a:rPr lang="en-US" sz="2400" b="1" dirty="0" smtClean="0">
                <a:latin typeface="+mn-lt"/>
              </a:rPr>
              <a:t> June 2015</a:t>
            </a:r>
            <a:endParaRPr lang="en-US" sz="2000" dirty="0" smtClean="0">
              <a:latin typeface="+mn-lt"/>
            </a:endParaRPr>
          </a:p>
        </p:txBody>
      </p:sp>
      <p:sp>
        <p:nvSpPr>
          <p:cNvPr id="15362" name="Text Box 18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114800"/>
            <a:ext cx="43434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err="1" smtClean="0">
                <a:solidFill>
                  <a:srgbClr val="FFCC00"/>
                </a:solidFill>
              </a:rPr>
              <a:t>Ansuman</a:t>
            </a:r>
            <a:r>
              <a:rPr lang="en-US" sz="1600" b="1" dirty="0" smtClean="0">
                <a:solidFill>
                  <a:srgbClr val="FFCC00"/>
                </a:solidFill>
              </a:rPr>
              <a:t> </a:t>
            </a:r>
            <a:r>
              <a:rPr lang="en-US" sz="1600" b="1" dirty="0" err="1" smtClean="0">
                <a:solidFill>
                  <a:srgbClr val="FFCC00"/>
                </a:solidFill>
              </a:rPr>
              <a:t>Chattopadhyay</a:t>
            </a:r>
            <a:r>
              <a:rPr lang="en-US" sz="1600" b="1" dirty="0" smtClean="0">
                <a:solidFill>
                  <a:srgbClr val="FFCC00"/>
                </a:solidFill>
              </a:rPr>
              <a:t>, PhD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CC00"/>
                </a:solidFill>
              </a:rPr>
              <a:t>Carrie L </a:t>
            </a:r>
            <a:r>
              <a:rPr lang="en-US" sz="1600" b="1" dirty="0" err="1" smtClean="0">
                <a:solidFill>
                  <a:srgbClr val="FFCC00"/>
                </a:solidFill>
              </a:rPr>
              <a:t>Iwema</a:t>
            </a:r>
            <a:r>
              <a:rPr lang="en-US" sz="1600" b="1" dirty="0" smtClean="0">
                <a:solidFill>
                  <a:srgbClr val="FFCC00"/>
                </a:solidFill>
              </a:rPr>
              <a:t>, PhD, MLS, AHIP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Molecular Biology Information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Health Sciences Library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University of Pittsburgh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2"/>
                </a:solidFill>
                <a:hlinkClick r:id="rId2"/>
              </a:rPr>
              <a:t>ansuman@pitt.edu</a:t>
            </a:r>
            <a:r>
              <a:rPr lang="en-US" sz="1600" b="1" dirty="0" smtClean="0">
                <a:solidFill>
                  <a:schemeClr val="tx2"/>
                </a:solidFill>
              </a:rPr>
              <a:t>     </a:t>
            </a:r>
            <a:r>
              <a:rPr lang="en-US" sz="1600" b="1" dirty="0" smtClean="0">
                <a:solidFill>
                  <a:schemeClr val="tx2"/>
                </a:solidFill>
                <a:hlinkClick r:id="rId3"/>
              </a:rPr>
              <a:t>iwema@pitt.edu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2"/>
              </a:solidFill>
            </a:endParaRPr>
          </a:p>
        </p:txBody>
      </p:sp>
      <p:pic>
        <p:nvPicPr>
          <p:cNvPr id="15365" name="Picture 23" descr="dn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295400"/>
            <a:ext cx="1141413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Literature Informatics</a:t>
            </a:r>
            <a:endParaRPr lang="en-US" sz="4000" b="1" dirty="0"/>
          </a:p>
        </p:txBody>
      </p:sp>
      <p:pic>
        <p:nvPicPr>
          <p:cNvPr id="7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3622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4343400"/>
            <a:ext cx="30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Citations: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&gt;24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million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Journals: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&gt;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5600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038600" y="3048000"/>
            <a:ext cx="533400" cy="457200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2895600"/>
            <a:ext cx="26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Schizophrenia: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114,809</a:t>
            </a:r>
            <a:endParaRPr lang="en-U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Schizophrenia gene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9,950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066800"/>
            <a:ext cx="335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3505200"/>
            <a:ext cx="3352800" cy="187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0" y="3429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5410200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Dengue outbreaks in India: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475</a:t>
            </a:r>
            <a:endParaRPr lang="en-U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Dengue outbreaks statistics India: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8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8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Challenges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6019800" cy="34290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sz="4000" dirty="0" smtClean="0"/>
              <a:t>Am I getting everything / the right things?</a:t>
            </a:r>
          </a:p>
          <a:p>
            <a:pPr>
              <a:buClr>
                <a:schemeClr val="tx2"/>
              </a:buClr>
              <a:buNone/>
            </a:pPr>
            <a:endParaRPr lang="en-US" sz="4000" dirty="0" smtClean="0"/>
          </a:p>
          <a:p>
            <a:pPr>
              <a:buClr>
                <a:schemeClr val="tx2"/>
              </a:buClr>
            </a:pPr>
            <a:r>
              <a:rPr lang="en-US" sz="4000" dirty="0" smtClean="0">
                <a:solidFill>
                  <a:schemeClr val="tx2"/>
                </a:solidFill>
              </a:rPr>
              <a:t>How to digest this?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PubMed</a:t>
            </a:r>
            <a:r>
              <a:rPr lang="en-US" sz="4000" b="1" dirty="0" smtClean="0"/>
              <a:t> Search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sz="4000" b="1" dirty="0" smtClean="0"/>
              <a:t>Am I getting the right things?</a:t>
            </a:r>
          </a:p>
          <a:p>
            <a:pPr>
              <a:buClr>
                <a:schemeClr val="tx2"/>
              </a:buClr>
            </a:pPr>
            <a:endParaRPr lang="en-US" sz="4000" dirty="0" smtClean="0"/>
          </a:p>
          <a:p>
            <a:pPr lvl="1">
              <a:buClr>
                <a:schemeClr val="tx2"/>
              </a:buClr>
            </a:pPr>
            <a: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Construct </a:t>
            </a:r>
            <a:r>
              <a:rPr lang="en-US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PubMed</a:t>
            </a:r>
            <a: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queries with </a:t>
            </a:r>
            <a:r>
              <a:rPr lang="en-US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MeSH</a:t>
            </a:r>
            <a: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terms using </a:t>
            </a:r>
            <a:r>
              <a:rPr lang="en-US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MeSH</a:t>
            </a:r>
            <a:r>
              <a:rPr 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browser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Medical Subject Headings (</a:t>
            </a:r>
            <a:r>
              <a:rPr lang="en-US" sz="4000" b="1" dirty="0" err="1" smtClean="0"/>
              <a:t>MeSH</a:t>
            </a:r>
            <a:r>
              <a:rPr lang="en-US" sz="4000" b="1" dirty="0" smtClean="0"/>
              <a:t>)</a:t>
            </a:r>
          </a:p>
        </p:txBody>
      </p:sp>
      <p:pic>
        <p:nvPicPr>
          <p:cNvPr id="16387" name="Picture 4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 11"/>
          <p:cNvGraphicFramePr/>
          <p:nvPr/>
        </p:nvGraphicFramePr>
        <p:xfrm>
          <a:off x="609600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5791200" y="1752600"/>
            <a:ext cx="29718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0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0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MeSH</a:t>
            </a:r>
            <a:r>
              <a:rPr lang="en-US" sz="4000" b="1" dirty="0" smtClean="0"/>
              <a:t> Vocabulary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1066800" y="1219200"/>
            <a:ext cx="7772400" cy="4800600"/>
          </a:xfrm>
        </p:spPr>
        <p:txBody>
          <a:bodyPr/>
          <a:lstStyle/>
          <a:p>
            <a:r>
              <a:rPr lang="en-US" dirty="0" smtClean="0"/>
              <a:t>Headings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27,149</a:t>
            </a:r>
            <a:r>
              <a:rPr lang="en-US" sz="2000" dirty="0" smtClean="0">
                <a:solidFill>
                  <a:schemeClr val="tx2"/>
                </a:solidFill>
              </a:rPr>
              <a:t> concepts found in the biomedical literature </a:t>
            </a:r>
            <a:r>
              <a:rPr lang="en-US" sz="1600" dirty="0" smtClean="0">
                <a:solidFill>
                  <a:srgbClr val="FFFF99"/>
                </a:solidFill>
              </a:rPr>
              <a:t>(Body Weight, Kidney, Radioactive Waste)</a:t>
            </a:r>
          </a:p>
          <a:p>
            <a:r>
              <a:rPr lang="en-US" dirty="0" smtClean="0"/>
              <a:t>Subheadings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o</a:t>
            </a:r>
            <a:r>
              <a:rPr lang="en-US" sz="2000" dirty="0" smtClean="0">
                <a:solidFill>
                  <a:schemeClr val="tx2"/>
                </a:solidFill>
              </a:rPr>
              <a:t>ver 218,000 attached to headings to describe a specific aspect of a concept  </a:t>
            </a:r>
            <a:r>
              <a:rPr lang="en-US" sz="1600" dirty="0" smtClean="0">
                <a:solidFill>
                  <a:srgbClr val="FFFF99"/>
                </a:solidFill>
              </a:rPr>
              <a:t>(adverse effects, metabolism, diagnosis, therapy)</a:t>
            </a:r>
          </a:p>
          <a:p>
            <a:r>
              <a:rPr lang="en-US" dirty="0" smtClean="0"/>
              <a:t>Supplementary Concept Records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over 219,000 terms in a separate chemical thesaurus -updated weekly </a:t>
            </a:r>
            <a:r>
              <a:rPr lang="en-US" sz="1600" dirty="0" smtClean="0">
                <a:solidFill>
                  <a:srgbClr val="FFFF99"/>
                </a:solidFill>
              </a:rPr>
              <a:t>(</a:t>
            </a:r>
            <a:r>
              <a:rPr lang="en-US" sz="1600" dirty="0" err="1" smtClean="0">
                <a:solidFill>
                  <a:srgbClr val="FFFF99"/>
                </a:solidFill>
              </a:rPr>
              <a:t>cordycepin</a:t>
            </a:r>
            <a:r>
              <a:rPr lang="en-US" sz="1600" dirty="0" smtClean="0">
                <a:solidFill>
                  <a:srgbClr val="FFFF99"/>
                </a:solidFill>
              </a:rPr>
              <a:t> , </a:t>
            </a:r>
            <a:r>
              <a:rPr lang="en-US" sz="1600" dirty="0" err="1" smtClean="0">
                <a:solidFill>
                  <a:srgbClr val="FFFF99"/>
                </a:solidFill>
              </a:rPr>
              <a:t>valspodar</a:t>
            </a:r>
            <a:r>
              <a:rPr lang="en-US" sz="1600" dirty="0" smtClean="0">
                <a:solidFill>
                  <a:srgbClr val="FFFF99"/>
                </a:solidFill>
              </a:rPr>
              <a:t> , </a:t>
            </a:r>
            <a:r>
              <a:rPr lang="en-US" sz="1600" dirty="0" err="1" smtClean="0">
                <a:solidFill>
                  <a:srgbClr val="FFFF99"/>
                </a:solidFill>
              </a:rPr>
              <a:t>tacrolimus</a:t>
            </a:r>
            <a:r>
              <a:rPr lang="en-US" sz="1600" dirty="0" smtClean="0">
                <a:solidFill>
                  <a:srgbClr val="FFFF99"/>
                </a:solidFill>
              </a:rPr>
              <a:t> binding protein 4)</a:t>
            </a:r>
          </a:p>
          <a:p>
            <a:r>
              <a:rPr lang="en-US" dirty="0" smtClean="0"/>
              <a:t>Publication Types</a:t>
            </a:r>
          </a:p>
          <a:p>
            <a:pPr lvl="1"/>
            <a:r>
              <a:rPr lang="en-US" sz="2000" dirty="0" smtClean="0">
                <a:solidFill>
                  <a:srgbClr val="FFFF99"/>
                </a:solidFill>
              </a:rPr>
              <a:t>(Letter, Review, Randomized Controlled Trial)</a:t>
            </a:r>
          </a:p>
          <a:p>
            <a:endParaRPr lang="en-US" dirty="0" smtClean="0"/>
          </a:p>
          <a:p>
            <a:pPr lvl="2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7412" name="Picture 4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MeSH</a:t>
            </a:r>
            <a:r>
              <a:rPr lang="en-US" sz="4000" b="1" dirty="0" smtClean="0"/>
              <a:t> Tree Structure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30725"/>
          </a:xfrm>
        </p:spPr>
        <p:txBody>
          <a:bodyPr/>
          <a:lstStyle/>
          <a:p>
            <a:r>
              <a:rPr lang="en-US" sz="1600" dirty="0" smtClean="0"/>
              <a:t>A. Anatomy</a:t>
            </a:r>
            <a:br>
              <a:rPr lang="en-US" sz="1600" dirty="0" smtClean="0"/>
            </a:br>
            <a:r>
              <a:rPr lang="en-US" sz="1600" dirty="0" smtClean="0"/>
              <a:t>B. Organisms</a:t>
            </a:r>
            <a:br>
              <a:rPr lang="en-US" sz="1600" dirty="0" smtClean="0"/>
            </a:br>
            <a:r>
              <a:rPr lang="en-US" sz="1600" dirty="0" smtClean="0"/>
              <a:t>C. Diseases</a:t>
            </a:r>
            <a:br>
              <a:rPr lang="en-US" sz="1600" dirty="0" smtClean="0"/>
            </a:br>
            <a:r>
              <a:rPr lang="en-US" sz="1600" dirty="0" smtClean="0"/>
              <a:t>D. Chemicals and Drugs</a:t>
            </a:r>
            <a:br>
              <a:rPr lang="en-US" sz="1600" dirty="0" smtClean="0"/>
            </a:br>
            <a:r>
              <a:rPr lang="en-US" sz="1600" dirty="0" smtClean="0"/>
              <a:t>E. Analytical, Diagnostic and Therapeutic Techniques and Equipment</a:t>
            </a:r>
            <a:br>
              <a:rPr lang="en-US" sz="1600" dirty="0" smtClean="0"/>
            </a:br>
            <a:r>
              <a:rPr lang="en-US" sz="1600" dirty="0" smtClean="0"/>
              <a:t>F. Psychiatry and Psychology</a:t>
            </a:r>
            <a:br>
              <a:rPr lang="en-US" sz="1600" dirty="0" smtClean="0"/>
            </a:br>
            <a:r>
              <a:rPr lang="en-US" sz="1600" dirty="0" smtClean="0"/>
              <a:t>G. Phenomena and Processes</a:t>
            </a:r>
            <a:br>
              <a:rPr lang="en-US" sz="1600" dirty="0" smtClean="0"/>
            </a:br>
            <a:r>
              <a:rPr lang="en-US" sz="1600" dirty="0" smtClean="0"/>
              <a:t>H. Disciplines and Occupations</a:t>
            </a:r>
            <a:br>
              <a:rPr lang="en-US" sz="1600" dirty="0" smtClean="0"/>
            </a:br>
            <a:r>
              <a:rPr lang="en-US" sz="1600" dirty="0" smtClean="0"/>
              <a:t>I. Anthropology, Education, Sociology and Social Phenomena</a:t>
            </a:r>
            <a:br>
              <a:rPr lang="en-US" sz="1600" dirty="0" smtClean="0"/>
            </a:br>
            <a:r>
              <a:rPr lang="en-US" sz="1600" dirty="0" smtClean="0"/>
              <a:t>J. Technology, Industry, Agriculture</a:t>
            </a:r>
            <a:br>
              <a:rPr lang="en-US" sz="1600" dirty="0" smtClean="0"/>
            </a:br>
            <a:r>
              <a:rPr lang="en-US" sz="1600" dirty="0" smtClean="0"/>
              <a:t>K. Humanities </a:t>
            </a:r>
            <a:br>
              <a:rPr lang="en-US" sz="1600" dirty="0" smtClean="0"/>
            </a:br>
            <a:r>
              <a:rPr lang="en-US" sz="1600" dirty="0" smtClean="0"/>
              <a:t>L. Information Science </a:t>
            </a:r>
            <a:br>
              <a:rPr lang="en-US" sz="1600" dirty="0" smtClean="0"/>
            </a:br>
            <a:r>
              <a:rPr lang="en-US" sz="1600" dirty="0" smtClean="0"/>
              <a:t>M. Named Groups </a:t>
            </a:r>
            <a:br>
              <a:rPr lang="en-US" sz="1600" dirty="0" smtClean="0"/>
            </a:br>
            <a:r>
              <a:rPr lang="en-US" sz="1600" dirty="0" smtClean="0"/>
              <a:t>N. Health Care</a:t>
            </a:r>
            <a:br>
              <a:rPr lang="en-US" sz="1600" dirty="0" smtClean="0"/>
            </a:br>
            <a:r>
              <a:rPr lang="en-US" sz="1600" dirty="0" smtClean="0"/>
              <a:t>V. Publication Characteristics </a:t>
            </a:r>
            <a:br>
              <a:rPr lang="en-US" sz="1600" dirty="0" smtClean="0"/>
            </a:br>
            <a:r>
              <a:rPr lang="en-US" sz="1600" dirty="0" smtClean="0"/>
              <a:t>Z. </a:t>
            </a:r>
            <a:r>
              <a:rPr lang="en-US" sz="1600" dirty="0" err="1" smtClean="0"/>
              <a:t>Geographicals</a:t>
            </a:r>
            <a:endParaRPr lang="en-US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57200"/>
            <a:ext cx="1313121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7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419600"/>
            <a:ext cx="3507557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657600"/>
            <a:ext cx="26670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MeSH</a:t>
            </a:r>
            <a:r>
              <a:rPr lang="en-US" sz="4000" b="1" dirty="0" smtClean="0"/>
              <a:t> Indexing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19200"/>
            <a:ext cx="4892675" cy="4530725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352800" cy="4037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1" name="Picture 5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10400" y="5638800"/>
            <a:ext cx="19812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Source: NLM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MeSH</a:t>
            </a:r>
            <a:r>
              <a:rPr lang="en-US" sz="4000" b="1" dirty="0" smtClean="0"/>
              <a:t> Indexing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63728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5029200"/>
            <a:ext cx="2805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  <a:hlinkClick r:id="rId5"/>
              </a:rPr>
              <a:t>PMD: 18045777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Medical Subject Heading (</a:t>
            </a:r>
            <a:r>
              <a:rPr lang="en-US" sz="4000" b="1" dirty="0" err="1" smtClean="0"/>
              <a:t>MeSH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6804782" cy="394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19200"/>
            <a:ext cx="3276600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owchart: Merge 11"/>
          <p:cNvSpPr/>
          <p:nvPr/>
        </p:nvSpPr>
        <p:spPr bwMode="auto">
          <a:xfrm rot="10800000">
            <a:off x="1524000" y="5029200"/>
            <a:ext cx="457200" cy="358298"/>
          </a:xfrm>
          <a:prstGeom prst="flowChartMerg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MeSH</a:t>
            </a:r>
            <a:r>
              <a:rPr lang="en-US" sz="4000" b="1" dirty="0" smtClean="0"/>
              <a:t> Indexing </a:t>
            </a:r>
            <a:endParaRPr lang="en-US" sz="40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138" y="1066800"/>
            <a:ext cx="6553200" cy="4995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HSLS Molecular Biology Information Service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522282"/>
              </p:ext>
            </p:extLst>
          </p:nvPr>
        </p:nvGraphicFramePr>
        <p:xfrm>
          <a:off x="457200" y="12954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HSLS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8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PubMed</a:t>
            </a:r>
            <a:r>
              <a:rPr lang="en-US" sz="6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Search</a:t>
            </a:r>
            <a:endParaRPr lang="en-US" sz="6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PubMed</a:t>
            </a:r>
            <a:r>
              <a:rPr lang="en-US" sz="4000" b="1" dirty="0" smtClean="0"/>
              <a:t>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5867400" cy="40386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Retrieve published articles on</a:t>
            </a:r>
          </a:p>
          <a:p>
            <a:pPr>
              <a:buClr>
                <a:schemeClr val="tx2"/>
              </a:buClr>
              <a:buNone/>
              <a:defRPr/>
            </a:pPr>
            <a:endParaRPr lang="en-US" dirty="0" smtClean="0"/>
          </a:p>
          <a:p>
            <a:pPr lvl="1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0000"/>
                </a:solidFill>
              </a:rPr>
              <a:t>Dengue outbreaks in India</a:t>
            </a:r>
          </a:p>
          <a:p>
            <a:pPr lvl="1">
              <a:buClr>
                <a:schemeClr val="tx2"/>
              </a:buClr>
              <a:buNone/>
              <a:defRPr/>
            </a:pPr>
            <a:endParaRPr lang="en-US" dirty="0" smtClean="0"/>
          </a:p>
          <a:p>
            <a:pPr lvl="1">
              <a:buClr>
                <a:schemeClr val="tx2"/>
              </a:buClr>
              <a:buNone/>
              <a:defRPr/>
            </a:pPr>
            <a:r>
              <a:rPr lang="en-US" dirty="0" smtClean="0"/>
              <a:t>Including</a:t>
            </a:r>
          </a:p>
          <a:p>
            <a:pPr lvl="1">
              <a:buClr>
                <a:schemeClr val="tx2"/>
              </a:buClr>
              <a:buNone/>
              <a:defRPr/>
            </a:pPr>
            <a:endParaRPr lang="en-US" dirty="0" smtClean="0"/>
          </a:p>
          <a:p>
            <a:pPr lvl="1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0000"/>
                </a:solidFill>
              </a:rPr>
              <a:t>Statistical and numerical data</a:t>
            </a:r>
            <a:endParaRPr lang="en-US" dirty="0"/>
          </a:p>
        </p:txBody>
      </p:sp>
      <p:pic>
        <p:nvPicPr>
          <p:cNvPr id="22532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PubMed</a:t>
            </a:r>
            <a:r>
              <a:rPr lang="en-US" sz="4000" b="1" dirty="0" smtClean="0"/>
              <a:t> Query Using </a:t>
            </a:r>
            <a:r>
              <a:rPr lang="en-US" sz="4000" b="1" dirty="0" err="1" smtClean="0"/>
              <a:t>MeSH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066800"/>
            <a:ext cx="478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hlinkClick r:id="rId2"/>
              </a:rPr>
              <a:t>http://www.ncbi.nlm.nih.gov/mesh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6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828800"/>
            <a:ext cx="716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5600" y="63246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  <a:hlinkClick r:id="rId2"/>
              </a:rPr>
              <a:t>http://www.hsls.pitt.edu/molbio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43600"/>
            <a:ext cx="967344" cy="809625"/>
          </a:xfrm>
          <a:prstGeom prst="rect">
            <a:avLst/>
          </a:prstGeom>
          <a:noFill/>
        </p:spPr>
      </p:pic>
      <p:pic>
        <p:nvPicPr>
          <p:cNvPr id="8" name="Picture 23" descr="dn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5943600"/>
            <a:ext cx="404206" cy="724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304800"/>
            <a:ext cx="81099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n-lt"/>
              </a:rPr>
              <a:t>Find articles on “Dengue outbreaks </a:t>
            </a:r>
          </a:p>
          <a:p>
            <a:r>
              <a:rPr lang="en-US" sz="3600" b="1" dirty="0" smtClean="0">
                <a:latin typeface="+mn-lt"/>
              </a:rPr>
              <a:t>in India” by searching </a:t>
            </a:r>
            <a:r>
              <a:rPr lang="en-US" sz="3600" b="1" dirty="0" err="1" smtClean="0">
                <a:latin typeface="+mn-lt"/>
              </a:rPr>
              <a:t>PubMed</a:t>
            </a:r>
            <a:r>
              <a:rPr lang="en-US" sz="3600" b="1" dirty="0" smtClean="0">
                <a:latin typeface="+mn-lt"/>
              </a:rPr>
              <a:t> </a:t>
            </a:r>
          </a:p>
          <a:p>
            <a:r>
              <a:rPr lang="en-US" sz="3600" b="1" dirty="0" smtClean="0">
                <a:latin typeface="+mn-lt"/>
              </a:rPr>
              <a:t>using </a:t>
            </a:r>
            <a:r>
              <a:rPr lang="en-US" sz="3600" b="1" dirty="0" err="1" smtClean="0">
                <a:latin typeface="+mn-lt"/>
              </a:rPr>
              <a:t>MeSH</a:t>
            </a:r>
            <a:r>
              <a:rPr lang="en-US" sz="3600" b="1" dirty="0" smtClean="0">
                <a:latin typeface="+mn-lt"/>
              </a:rPr>
              <a:t> terms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1000" y="2362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4648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3400" y="4724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Link to the video tutorial:</a:t>
            </a:r>
          </a:p>
          <a:p>
            <a:r>
              <a:rPr lang="en-US" sz="2000" dirty="0" smtClean="0">
                <a:hlinkClick r:id="rId5"/>
              </a:rPr>
              <a:t>http://media.hsls.pitt.edu/media/clres2705/mesh.swf</a:t>
            </a:r>
            <a:endParaRPr lang="en-US" sz="20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5146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Resources</a:t>
            </a:r>
          </a:p>
          <a:p>
            <a:endParaRPr lang="en-US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Mesh Browser : </a:t>
            </a:r>
            <a:r>
              <a:rPr lang="en-US" sz="1400" dirty="0" smtClean="0">
                <a:solidFill>
                  <a:schemeClr val="tx2"/>
                </a:solidFill>
                <a:hlinkClick r:id="rId6"/>
              </a:rPr>
              <a:t>http://www.ncbi.nlm.nih.gov/mesh</a:t>
            </a: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err="1" smtClean="0">
                <a:solidFill>
                  <a:schemeClr val="tx2"/>
                </a:solidFill>
                <a:latin typeface="+mn-lt"/>
              </a:rPr>
              <a:t>PubMed</a:t>
            </a:r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400" dirty="0" smtClean="0">
                <a:solidFill>
                  <a:schemeClr val="tx2"/>
                </a:solidFill>
                <a:hlinkClick r:id="rId7"/>
              </a:rPr>
              <a:t>http://www.ncbi.nlm.nih.gov/pubmed</a:t>
            </a:r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  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PubMed</a:t>
            </a:r>
            <a:r>
              <a:rPr lang="en-US" sz="4000" b="1" dirty="0" smtClean="0"/>
              <a:t> Query Using </a:t>
            </a:r>
            <a:r>
              <a:rPr lang="en-US" sz="4000" b="1" dirty="0" err="1" smtClean="0"/>
              <a:t>MeSH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7554369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752600"/>
            <a:ext cx="6553200" cy="422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PubMed</a:t>
            </a:r>
            <a:r>
              <a:rPr lang="en-US" sz="4000" b="1" dirty="0" smtClean="0"/>
              <a:t> Query Using </a:t>
            </a:r>
            <a:r>
              <a:rPr lang="en-US" sz="4000" b="1" dirty="0" err="1" smtClean="0"/>
              <a:t>MeSH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184265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19400"/>
            <a:ext cx="673258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Building a </a:t>
            </a:r>
            <a:r>
              <a:rPr lang="en-US" sz="4000" b="1" dirty="0" err="1" smtClean="0"/>
              <a:t>PubMed</a:t>
            </a:r>
            <a:r>
              <a:rPr lang="en-US" sz="4000" b="1" dirty="0" smtClean="0"/>
              <a:t> Query</a:t>
            </a:r>
            <a:endParaRPr lang="en-US" sz="40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820507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81200"/>
            <a:ext cx="76469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Building a </a:t>
            </a:r>
            <a:r>
              <a:rPr lang="en-US" sz="4000" b="1" dirty="0" err="1" smtClean="0"/>
              <a:t>PubMed</a:t>
            </a:r>
            <a:r>
              <a:rPr lang="en-US" sz="4000" b="1" dirty="0" smtClean="0"/>
              <a:t> Query</a:t>
            </a:r>
            <a:endParaRPr lang="en-US" sz="4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045913" cy="4530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Building a </a:t>
            </a:r>
            <a:r>
              <a:rPr lang="en-US" sz="4000" b="1" dirty="0" err="1" smtClean="0"/>
              <a:t>PubMed</a:t>
            </a:r>
            <a:r>
              <a:rPr lang="en-US" sz="4000" b="1" dirty="0" smtClean="0"/>
              <a:t> Query</a:t>
            </a:r>
            <a:endParaRPr lang="en-US" sz="4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229600" cy="29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7299325" cy="47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2590800"/>
            <a:ext cx="4572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166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20507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Building a </a:t>
            </a:r>
            <a:r>
              <a:rPr lang="en-US" sz="4000" b="1" dirty="0" err="1" smtClean="0"/>
              <a:t>PubMed</a:t>
            </a:r>
            <a:r>
              <a:rPr lang="en-US" sz="4000" b="1" dirty="0" smtClean="0"/>
              <a:t> Query</a:t>
            </a:r>
            <a:endParaRPr lang="en-US" sz="40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14600"/>
            <a:ext cx="6399213" cy="2657475"/>
          </a:xfrm>
          <a:prstGeom prst="rect">
            <a:avLst/>
          </a:prstGeom>
          <a:noFill/>
          <a:ln w="9525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66813" y="809625"/>
            <a:ext cx="45640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Arial Unicode MS" pitchFamily="34" charset="-128"/>
              </a:rPr>
              <a:t>1990-1996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 Unicode MS" pitchFamily="34" charset="-128"/>
              </a:rPr>
              <a:t>University of Nebraska-Lincoln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 Unicode MS" pitchFamily="34" charset="-128"/>
              </a:rPr>
              <a:t>PhD. in Biochemistry</a:t>
            </a:r>
          </a:p>
          <a:p>
            <a:pPr>
              <a:defRPr/>
            </a:pPr>
            <a:r>
              <a:rPr lang="en-US" sz="1600" b="1" dirty="0">
                <a:solidFill>
                  <a:schemeClr val="accent1"/>
                </a:solidFill>
                <a:latin typeface="Arial Unicode MS" pitchFamily="34" charset="-128"/>
              </a:rPr>
              <a:t>Protein synthesis initiation in eukaryotic </a:t>
            </a:r>
            <a:r>
              <a:rPr lang="en-US" sz="1800" b="1" dirty="0">
                <a:solidFill>
                  <a:schemeClr val="accent1"/>
                </a:solidFill>
                <a:latin typeface="Arial Unicode MS" pitchFamily="34" charset="-128"/>
              </a:rPr>
              <a:t>system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73162" y="2057400"/>
            <a:ext cx="57610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Arial Unicode MS" pitchFamily="34" charset="-128"/>
              </a:rPr>
              <a:t>1997-2001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 Unicode MS" pitchFamily="34" charset="-128"/>
              </a:rPr>
              <a:t>Vanderbilt University School of Medicine, Nashville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 Unicode MS" pitchFamily="34" charset="-128"/>
              </a:rPr>
              <a:t>Research Fellow</a:t>
            </a:r>
          </a:p>
          <a:p>
            <a:pPr>
              <a:defRPr/>
            </a:pPr>
            <a:r>
              <a:rPr lang="en-US" sz="1600" b="1" dirty="0">
                <a:solidFill>
                  <a:schemeClr val="accent1"/>
                </a:solidFill>
                <a:latin typeface="Arial Unicode MS" pitchFamily="34" charset="-128"/>
              </a:rPr>
              <a:t>Epidermal Growth Factor (EGF) mediated signal transduction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58875" y="3276600"/>
            <a:ext cx="2506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Arial Unicode MS" pitchFamily="34" charset="-128"/>
              </a:rPr>
              <a:t>2001-2002</a:t>
            </a:r>
          </a:p>
          <a:p>
            <a:pPr>
              <a:defRPr/>
            </a:pPr>
            <a:r>
              <a:rPr lang="en-US" sz="16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rial Unicode MS" pitchFamily="34" charset="-128"/>
              </a:rPr>
              <a:t>Cellomics</a:t>
            </a:r>
            <a:r>
              <a:rPr lang="en-US" sz="1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 Unicode MS" pitchFamily="34" charset="-128"/>
              </a:rPr>
              <a:t> Inc., Pittsburgh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 Unicode MS" pitchFamily="34" charset="-128"/>
              </a:rPr>
              <a:t>Knowledge Engineer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58875" y="4275138"/>
            <a:ext cx="5318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Arial Unicode MS" pitchFamily="34" charset="-128"/>
              </a:rPr>
              <a:t>2002- 2006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 Unicode MS" pitchFamily="34" charset="-128"/>
              </a:rPr>
              <a:t>Information Specialist in Molecular Biology and Genetics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 Unicode MS" pitchFamily="34" charset="-128"/>
              </a:rPr>
              <a:t>HSLS, University of Pittsburgh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343400" y="457200"/>
            <a:ext cx="4572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b="1" dirty="0" err="1">
                <a:solidFill>
                  <a:schemeClr val="tx2"/>
                </a:solidFill>
                <a:latin typeface="Arial Unicode MS" pitchFamily="34" charset="-128"/>
              </a:rPr>
              <a:t>Ansuman</a:t>
            </a:r>
            <a:r>
              <a:rPr lang="en-US" b="1" dirty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Unicode MS" pitchFamily="34" charset="-128"/>
              </a:rPr>
              <a:t>Chattopadhyay</a:t>
            </a:r>
            <a:r>
              <a:rPr lang="en-US" b="1" dirty="0">
                <a:solidFill>
                  <a:schemeClr val="tx2"/>
                </a:solidFill>
                <a:latin typeface="Arial Unicode MS" pitchFamily="34" charset="-128"/>
              </a:rPr>
              <a:t>, Ph.D.</a:t>
            </a:r>
          </a:p>
          <a:p>
            <a:pPr algn="r"/>
            <a:r>
              <a:rPr lang="en-US" sz="1600" b="1" dirty="0" smtClean="0">
                <a:solidFill>
                  <a:schemeClr val="tx2"/>
                </a:solidFill>
                <a:latin typeface="Arial Unicode MS" pitchFamily="34" charset="-128"/>
                <a:hlinkClick r:id="rId2"/>
              </a:rPr>
              <a:t>ansuman@pitt.edu</a:t>
            </a:r>
            <a:r>
              <a:rPr lang="en-US" sz="1600" b="1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endParaRPr lang="en-US" sz="1600" b="1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8875" y="5189538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Arial Unicode MS" pitchFamily="34" charset="-128"/>
              </a:rPr>
              <a:t>2006- Present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 Unicode MS" pitchFamily="34" charset="-128"/>
              </a:rPr>
              <a:t>Head, Molecular Biology Information Service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 Unicode MS" pitchFamily="34" charset="-128"/>
              </a:rPr>
              <a:t>HSLS, University of Pittsburgh</a:t>
            </a:r>
          </a:p>
        </p:txBody>
      </p:sp>
      <p:pic>
        <p:nvPicPr>
          <p:cNvPr id="5128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Building a </a:t>
            </a:r>
            <a:r>
              <a:rPr lang="en-US" sz="4000" b="1" dirty="0" err="1" smtClean="0"/>
              <a:t>PubMed</a:t>
            </a:r>
            <a:r>
              <a:rPr lang="en-US" sz="4000" b="1" dirty="0" smtClean="0"/>
              <a:t> Query</a:t>
            </a:r>
            <a:endParaRPr lang="en-US" sz="40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618408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276600" cy="405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209800"/>
            <a:ext cx="4572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Building </a:t>
            </a:r>
            <a:r>
              <a:rPr lang="en-US" sz="4000" b="1" dirty="0" err="1" smtClean="0"/>
              <a:t>PubMed</a:t>
            </a:r>
            <a:r>
              <a:rPr lang="en-US" sz="4000" b="1" dirty="0" smtClean="0"/>
              <a:t> Queries</a:t>
            </a:r>
            <a:endParaRPr lang="en-US" sz="4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927209"/>
              </p:ext>
            </p:extLst>
          </p:nvPr>
        </p:nvGraphicFramePr>
        <p:xfrm>
          <a:off x="533400" y="1260713"/>
          <a:ext cx="8229600" cy="453048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40782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Boolean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Boolean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papers</a:t>
                      </a:r>
                      <a:endParaRPr lang="en-US" dirty="0"/>
                    </a:p>
                  </a:txBody>
                  <a:tcPr/>
                </a:tc>
              </a:tr>
              <a:tr h="3229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Dengue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AND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Outbreaks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1,227</a:t>
                      </a:r>
                      <a:endParaRPr lang="en-US" sz="1600" b="1" dirty="0"/>
                    </a:p>
                  </a:txBody>
                  <a:tcPr/>
                </a:tc>
              </a:tr>
              <a:tr h="32294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Dengue</a:t>
                      </a:r>
                      <a:r>
                        <a:rPr lang="en-US" sz="1600" b="1" baseline="0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 *</a:t>
                      </a:r>
                      <a:endParaRPr lang="en-US" sz="1600" b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AND</a:t>
                      </a:r>
                      <a:endParaRPr lang="en-US" sz="1600" b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Outbreaks</a:t>
                      </a:r>
                      <a:endParaRPr lang="en-US" sz="1600" b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1,120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29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Dengue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Outbreaks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175</a:t>
                      </a:r>
                      <a:endParaRPr lang="en-US" sz="1600" b="1" dirty="0"/>
                    </a:p>
                  </a:txBody>
                  <a:tcPr/>
                </a:tc>
              </a:tr>
              <a:tr h="32294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Dengue*</a:t>
                      </a:r>
                      <a:endParaRPr lang="en-US" sz="1600" b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AND</a:t>
                      </a:r>
                      <a:endParaRPr lang="en-US" sz="1600" b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Outbreaks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AND</a:t>
                      </a:r>
                      <a:endParaRPr lang="en-US" sz="1600" b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India</a:t>
                      </a:r>
                      <a:endParaRPr lang="en-US" sz="1600" b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166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5129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Dengue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Outbreaks/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statistics and numerical data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/>
                </a:tc>
              </a:tr>
              <a:tr h="127407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Dengue*</a:t>
                      </a:r>
                      <a:endParaRPr lang="en-US" sz="1600" b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AND</a:t>
                      </a:r>
                      <a:endParaRPr lang="en-US" sz="1600" b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Outbreaks/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statistics and numerical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AND</a:t>
                      </a:r>
                      <a:endParaRPr lang="en-US" sz="1600" b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India</a:t>
                      </a:r>
                      <a:endParaRPr lang="en-US" sz="1600" b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Useful Links for </a:t>
            </a:r>
            <a:r>
              <a:rPr lang="en-US" sz="4000" b="1" dirty="0" err="1" smtClean="0"/>
              <a:t>MeSH</a:t>
            </a:r>
            <a:r>
              <a:rPr lang="en-US" sz="4000" b="1" dirty="0" smtClean="0"/>
              <a:t> &amp; PubMed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1475"/>
            <a:ext cx="8839200" cy="3159125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C000"/>
                </a:solidFill>
              </a:rPr>
              <a:t>MeSH</a:t>
            </a:r>
            <a:r>
              <a:rPr lang="en-US" sz="2400" dirty="0" smtClean="0">
                <a:solidFill>
                  <a:srgbClr val="FFC000"/>
                </a:solidFill>
              </a:rPr>
              <a:t> Browser: </a:t>
            </a:r>
            <a:r>
              <a:rPr lang="en-US" sz="2000" dirty="0" smtClean="0">
                <a:solidFill>
                  <a:srgbClr val="FFC000"/>
                </a:solidFill>
                <a:hlinkClick r:id="rId2"/>
              </a:rPr>
              <a:t>http://www.ncbi.nlm.nih.gov/mesh</a:t>
            </a:r>
            <a:endParaRPr lang="en-US" sz="2000" dirty="0" smtClean="0">
              <a:solidFill>
                <a:srgbClr val="FFC000"/>
              </a:solidFill>
            </a:endParaRPr>
          </a:p>
          <a:p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18 ways to improve your </a:t>
            </a:r>
            <a:r>
              <a:rPr lang="en-US" sz="2400" dirty="0" smtClean="0">
                <a:solidFill>
                  <a:srgbClr val="FFC000"/>
                </a:solidFill>
              </a:rPr>
              <a:t>PubMed </a:t>
            </a:r>
            <a:r>
              <a:rPr lang="en-US" sz="2400" dirty="0" smtClean="0">
                <a:solidFill>
                  <a:srgbClr val="FFC000"/>
                </a:solidFill>
              </a:rPr>
              <a:t>searches by Carrie Iwema </a:t>
            </a:r>
          </a:p>
          <a:p>
            <a:pPr lvl="1"/>
            <a:r>
              <a:rPr lang="en-US" sz="2000" dirty="0" smtClean="0">
                <a:solidFill>
                  <a:srgbClr val="FFC000"/>
                </a:solidFill>
                <a:hlinkClick r:id="rId3"/>
              </a:rPr>
              <a:t>http://goo.gl/B8rFf</a:t>
            </a:r>
            <a:endParaRPr lang="en-US" sz="2000" dirty="0" smtClean="0">
              <a:solidFill>
                <a:srgbClr val="FFC000"/>
              </a:solidFill>
            </a:endParaRPr>
          </a:p>
          <a:p>
            <a:pPr lvl="1"/>
            <a:endParaRPr lang="en-US" sz="2000" dirty="0" smtClean="0">
              <a:solidFill>
                <a:srgbClr val="FFC000"/>
              </a:solidFill>
            </a:endParaRPr>
          </a:p>
          <a:p>
            <a:pPr lvl="0"/>
            <a:r>
              <a:rPr lang="en-US" sz="2400" dirty="0" smtClean="0">
                <a:solidFill>
                  <a:srgbClr val="FFC000"/>
                </a:solidFill>
              </a:rPr>
              <a:t>PubMed Help.  NCBI Handbook : </a:t>
            </a:r>
          </a:p>
          <a:p>
            <a:pPr lvl="1"/>
            <a:r>
              <a:rPr lang="en-US" sz="2000" u="sng" dirty="0" smtClean="0">
                <a:solidFill>
                  <a:srgbClr val="FFC000"/>
                </a:solidFill>
                <a:hlinkClick r:id="rId4"/>
              </a:rPr>
              <a:t>http://goo.gl/X4UAe</a:t>
            </a:r>
            <a:endParaRPr lang="en-US" sz="2000" dirty="0" smtClean="0">
              <a:solidFill>
                <a:srgbClr val="FFC000"/>
              </a:solidFill>
            </a:endParaRPr>
          </a:p>
          <a:p>
            <a:pPr lvl="1"/>
            <a:endParaRPr lang="en-US" sz="2000" dirty="0" smtClean="0">
              <a:solidFill>
                <a:srgbClr val="FFC000"/>
              </a:solidFill>
            </a:endParaRPr>
          </a:p>
        </p:txBody>
      </p:sp>
      <p:pic>
        <p:nvPicPr>
          <p:cNvPr id="4" name="Picture 4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PubMed</a:t>
            </a:r>
            <a:r>
              <a:rPr lang="en-US" sz="4000" b="1" dirty="0" smtClean="0"/>
              <a:t> Query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3810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dirty="0" smtClean="0"/>
              <a:t>What genes are reported to be associated with the disease SCHIZOPHRENIA ?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endParaRPr lang="en-US" dirty="0" smtClean="0"/>
          </a:p>
          <a:p>
            <a:pPr lvl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Topic-Specific  </a:t>
            </a:r>
            <a:r>
              <a:rPr lang="en-US" dirty="0" err="1" smtClean="0">
                <a:solidFill>
                  <a:schemeClr val="tx2"/>
                </a:solidFill>
              </a:rPr>
              <a:t>PubMed</a:t>
            </a:r>
            <a:r>
              <a:rPr lang="en-US" dirty="0" smtClean="0">
                <a:solidFill>
                  <a:schemeClr val="tx2"/>
                </a:solidFill>
              </a:rPr>
              <a:t> Queries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Topic-Specific </a:t>
            </a:r>
            <a:r>
              <a:rPr lang="en-US" sz="4000" b="1" dirty="0" err="1" smtClean="0"/>
              <a:t>PubMed</a:t>
            </a:r>
            <a:r>
              <a:rPr lang="en-US" sz="4000" b="1" dirty="0" smtClean="0"/>
              <a:t> Queries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17336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4600" y="990600"/>
            <a:ext cx="6477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  <a:hlinkClick r:id="rId3"/>
              </a:rPr>
              <a:t>http://www.nlm.nih.gov/bsd/special_queries.html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5600" y="63246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  <a:hlinkClick r:id="rId2"/>
              </a:rPr>
              <a:t>http://www.hsls.pitt.edu/molbio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43600"/>
            <a:ext cx="967344" cy="809625"/>
          </a:xfrm>
          <a:prstGeom prst="rect">
            <a:avLst/>
          </a:prstGeom>
          <a:noFill/>
        </p:spPr>
      </p:pic>
      <p:pic>
        <p:nvPicPr>
          <p:cNvPr id="8" name="Picture 23" descr="dn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5943600"/>
            <a:ext cx="404206" cy="724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304800"/>
            <a:ext cx="85461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n-lt"/>
              </a:rPr>
              <a:t>Find </a:t>
            </a:r>
            <a:r>
              <a:rPr lang="en-US" sz="3600" dirty="0" smtClean="0">
                <a:latin typeface="+mn-lt"/>
              </a:rPr>
              <a:t>genes that are reported to be </a:t>
            </a:r>
          </a:p>
          <a:p>
            <a:r>
              <a:rPr lang="en-US" sz="3600" dirty="0" smtClean="0">
                <a:latin typeface="+mn-lt"/>
              </a:rPr>
              <a:t>associated with the disease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+mn-lt"/>
              </a:rPr>
              <a:t>SCHIZOPHRENIA</a:t>
            </a:r>
            <a:r>
              <a:rPr lang="en-US" sz="3600" dirty="0" smtClean="0">
                <a:latin typeface="+mn-lt"/>
              </a:rPr>
              <a:t> by searching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PubMed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1000" y="2362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4648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3400" y="472440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Link to the video tutorial:</a:t>
            </a:r>
          </a:p>
          <a:p>
            <a:r>
              <a:rPr lang="en-US" dirty="0" smtClean="0">
                <a:hlinkClick r:id="rId5"/>
              </a:rPr>
              <a:t>http://media.hsls.pitt.edu/media/clres2705/scz.swf</a:t>
            </a:r>
            <a:endParaRPr lang="en-US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514600"/>
            <a:ext cx="7848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Resources</a:t>
            </a:r>
          </a:p>
          <a:p>
            <a:endParaRPr lang="en-US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err="1" smtClean="0">
                <a:solidFill>
                  <a:schemeClr val="tx2"/>
                </a:solidFill>
                <a:latin typeface="+mn-lt"/>
              </a:rPr>
              <a:t>PubMed</a:t>
            </a:r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 Clinical Queries: </a:t>
            </a:r>
            <a:r>
              <a:rPr lang="en-US" sz="1400" dirty="0" smtClean="0">
                <a:hlinkClick r:id="rId6"/>
              </a:rPr>
              <a:t>http://www.ncbi.nlm.nih.gov/pubmed/clinical</a:t>
            </a:r>
            <a:endParaRPr lang="en-US" sz="1400" b="1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PubMed</a:t>
            </a:r>
            <a:r>
              <a:rPr lang="en-US" sz="4000" b="1" dirty="0" smtClean="0"/>
              <a:t> Special Topic Queries</a:t>
            </a:r>
            <a:endParaRPr lang="en-US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391400" cy="489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Search Filters</a:t>
            </a:r>
            <a:endParaRPr lang="en-US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781800" cy="496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915400" cy="1139825"/>
          </a:xfrm>
        </p:spPr>
        <p:txBody>
          <a:bodyPr/>
          <a:lstStyle/>
          <a:p>
            <a:r>
              <a:rPr lang="en-US" sz="4000" b="1" dirty="0" smtClean="0"/>
              <a:t>PubMed Search Filter: </a:t>
            </a:r>
            <a:r>
              <a:rPr lang="en-US" sz="4000" b="1" dirty="0" smtClean="0"/>
              <a:t>Medical </a:t>
            </a:r>
            <a:r>
              <a:rPr lang="en-US" sz="4000" b="1" dirty="0" smtClean="0"/>
              <a:t>Genetics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4530725"/>
          </a:xfrm>
        </p:spPr>
        <p:txBody>
          <a:bodyPr/>
          <a:lstStyle/>
          <a:p>
            <a:r>
              <a:rPr lang="en-US" sz="2800" dirty="0" smtClean="0"/>
              <a:t>("schizophrenia"[</a:t>
            </a:r>
            <a:r>
              <a:rPr lang="en-US" sz="2800" dirty="0" err="1" smtClean="0"/>
              <a:t>MeSH</a:t>
            </a:r>
            <a:r>
              <a:rPr lang="en-US" sz="2800" dirty="0" smtClean="0"/>
              <a:t> Terms] OR "schizophrenia"[All Fields]) AND (("genetics, medical"[</a:t>
            </a:r>
            <a:r>
              <a:rPr lang="en-US" sz="2800" dirty="0" err="1" smtClean="0"/>
              <a:t>MeSH</a:t>
            </a:r>
            <a:r>
              <a:rPr lang="en-US" sz="2800" dirty="0" smtClean="0"/>
              <a:t> Terms] OR ("genetics"[All Fields] AND "medical"[All Fields]) OR "medical genetics"[All Fields] OR ("medical"[All Fields] AND "genetics"[All Fields])) OR ("genotype"[</a:t>
            </a:r>
            <a:r>
              <a:rPr lang="en-US" sz="2800" dirty="0" err="1" smtClean="0"/>
              <a:t>MeSH</a:t>
            </a:r>
            <a:r>
              <a:rPr lang="en-US" sz="2800" dirty="0" smtClean="0"/>
              <a:t> Terms] OR "genotype"[All Fields]) OR "genetics"[Subheading] AND ("genetics"[Subheading] OR "genetics"[All Fields] OR "genetics"[</a:t>
            </a:r>
            <a:r>
              <a:rPr lang="en-US" sz="2800" dirty="0" err="1" smtClean="0"/>
              <a:t>MeSH</a:t>
            </a:r>
            <a:r>
              <a:rPr lang="en-US" sz="2800" dirty="0" smtClean="0"/>
              <a:t> Terms]))</a:t>
            </a:r>
            <a:endParaRPr lang="en-US" sz="2800" dirty="0"/>
          </a:p>
        </p:txBody>
      </p:sp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PubMed</a:t>
            </a:r>
            <a:r>
              <a:rPr lang="en-US" sz="4000" b="1" dirty="0" smtClean="0"/>
              <a:t> Search Result Display</a:t>
            </a:r>
            <a:endParaRPr lang="en-US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40116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2743200"/>
            <a:ext cx="2590800" cy="288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1828800"/>
            <a:ext cx="762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 bwMode="auto">
          <a:xfrm>
            <a:off x="2743200" y="3276600"/>
            <a:ext cx="2209800" cy="1066800"/>
          </a:xfrm>
          <a:prstGeom prst="wedgeRoundRectCallout">
            <a:avLst>
              <a:gd name="adj1" fmla="val -84427"/>
              <a:gd name="adj2" fmla="val -97199"/>
              <a:gd name="adj3" fmla="val 16667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How to digest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this?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1371600" y="2514600"/>
            <a:ext cx="762000" cy="304800"/>
          </a:xfrm>
          <a:prstGeom prst="flowChartAlternateProcess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27138" y="809625"/>
            <a:ext cx="56973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Unicode MS" pitchFamily="34" charset="-128"/>
              </a:rPr>
              <a:t>1993-2001</a:t>
            </a:r>
            <a:endParaRPr lang="en-US" sz="1600" b="1" dirty="0">
              <a:solidFill>
                <a:srgbClr val="FFFFFF"/>
              </a:solidFill>
              <a:latin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CC00">
                    <a:lumMod val="40000"/>
                    <a:lumOff val="60000"/>
                  </a:srgbClr>
                </a:solidFill>
                <a:latin typeface="Arial Unicode MS" pitchFamily="34" charset="-128"/>
              </a:rPr>
              <a:t>SUNY Upstate Medical University, Syracuse</a:t>
            </a:r>
            <a:endParaRPr lang="en-US" sz="1600" b="1" dirty="0">
              <a:solidFill>
                <a:srgbClr val="FFCC00">
                  <a:lumMod val="40000"/>
                  <a:lumOff val="60000"/>
                </a:srgbClr>
              </a:solidFill>
              <a:latin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CC00">
                    <a:lumMod val="40000"/>
                    <a:lumOff val="60000"/>
                  </a:srgbClr>
                </a:solidFill>
                <a:latin typeface="Arial Unicode MS" pitchFamily="34" charset="-128"/>
              </a:rPr>
              <a:t>PhD in Neuroscience</a:t>
            </a:r>
            <a:endParaRPr lang="en-US" sz="1600" b="1" dirty="0">
              <a:solidFill>
                <a:srgbClr val="FFCC00">
                  <a:lumMod val="40000"/>
                  <a:lumOff val="60000"/>
                </a:srgbClr>
              </a:solidFill>
              <a:latin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chemeClr val="accent1"/>
                </a:solidFill>
                <a:latin typeface="Arial Unicode MS" pitchFamily="34" charset="-128"/>
              </a:rPr>
              <a:t>Specificity of connectivity in the mammalian olfactory system</a:t>
            </a:r>
            <a:endParaRPr lang="en-US" b="1" dirty="0">
              <a:solidFill>
                <a:schemeClr val="accent1"/>
              </a:solidFill>
              <a:latin typeface="Arial Unicode MS" pitchFamily="34" charset="-128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60244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Unicode MS" pitchFamily="34" charset="-128"/>
              </a:rPr>
              <a:t>2001-2005</a:t>
            </a:r>
            <a:endParaRPr lang="en-US" sz="1600" b="1" dirty="0">
              <a:solidFill>
                <a:srgbClr val="FFFFFF"/>
              </a:solidFill>
              <a:latin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CC00">
                    <a:lumMod val="40000"/>
                    <a:lumOff val="60000"/>
                  </a:srgbClr>
                </a:solidFill>
                <a:latin typeface="Arial Unicode MS" pitchFamily="34" charset="-128"/>
              </a:rPr>
              <a:t>Yale University School of Medicine, New Haven</a:t>
            </a:r>
            <a:endParaRPr lang="en-US" sz="1600" b="1" dirty="0">
              <a:solidFill>
                <a:srgbClr val="FFCC00">
                  <a:lumMod val="40000"/>
                  <a:lumOff val="60000"/>
                </a:srgbClr>
              </a:solidFill>
              <a:latin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CC00">
                    <a:lumMod val="40000"/>
                    <a:lumOff val="60000"/>
                  </a:srgbClr>
                </a:solidFill>
                <a:latin typeface="Arial Unicode MS" pitchFamily="34" charset="-128"/>
              </a:rPr>
              <a:t>Postdoctoral Fellow</a:t>
            </a:r>
            <a:endParaRPr lang="en-US" sz="1600" b="1" dirty="0">
              <a:solidFill>
                <a:srgbClr val="FFCC00">
                  <a:lumMod val="40000"/>
                  <a:lumOff val="60000"/>
                </a:srgbClr>
              </a:solidFill>
              <a:latin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chemeClr val="accent1"/>
                </a:solidFill>
                <a:latin typeface="Arial Unicode MS" pitchFamily="34" charset="-128"/>
              </a:rPr>
              <a:t>Development &amp; regeneration in the mammalian olfactory system</a:t>
            </a:r>
            <a:endParaRPr lang="en-US" sz="1600" b="1" dirty="0">
              <a:solidFill>
                <a:schemeClr val="accent1"/>
              </a:solidFill>
              <a:latin typeface="Arial Unicode MS" pitchFamily="34" charset="-128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19200" y="3276600"/>
            <a:ext cx="4836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Unicode MS" pitchFamily="34" charset="-128"/>
              </a:rPr>
              <a:t>2004-2006</a:t>
            </a:r>
            <a:endParaRPr lang="en-US" sz="1600" b="1" dirty="0">
              <a:solidFill>
                <a:srgbClr val="FFFFFF"/>
              </a:solidFill>
              <a:latin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CC00">
                    <a:lumMod val="40000"/>
                    <a:lumOff val="60000"/>
                  </a:srgbClr>
                </a:solidFill>
                <a:latin typeface="Arial Unicode MS" pitchFamily="34" charset="-128"/>
              </a:rPr>
              <a:t>Southern Connecticut State University, New Haven</a:t>
            </a:r>
            <a:endParaRPr lang="en-US" sz="1600" b="1" dirty="0">
              <a:solidFill>
                <a:srgbClr val="FFCC00">
                  <a:lumMod val="40000"/>
                  <a:lumOff val="60000"/>
                </a:srgbClr>
              </a:solidFill>
              <a:latin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CC00">
                    <a:lumMod val="40000"/>
                    <a:lumOff val="60000"/>
                  </a:srgbClr>
                </a:solidFill>
                <a:latin typeface="Arial Unicode MS" pitchFamily="34" charset="-128"/>
              </a:rPr>
              <a:t>Masters in Library Science</a:t>
            </a:r>
            <a:endParaRPr lang="en-US" sz="1600" b="1" dirty="0">
              <a:solidFill>
                <a:srgbClr val="FFCC00">
                  <a:lumMod val="40000"/>
                  <a:lumOff val="60000"/>
                </a:srgbClr>
              </a:solidFill>
              <a:latin typeface="Arial Unicode MS" pitchFamily="34" charset="-128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19200" y="4275138"/>
            <a:ext cx="6462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Unicode MS" pitchFamily="34" charset="-128"/>
              </a:rPr>
              <a:t>2006- 2007</a:t>
            </a:r>
            <a:endParaRPr lang="en-US" sz="1600" b="1" dirty="0">
              <a:solidFill>
                <a:srgbClr val="FFFFFF"/>
              </a:solidFill>
              <a:latin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CC00">
                    <a:lumMod val="40000"/>
                    <a:lumOff val="60000"/>
                  </a:srgbClr>
                </a:solidFill>
                <a:latin typeface="Arial Unicode MS" pitchFamily="34" charset="-128"/>
              </a:rPr>
              <a:t>Johns Hopkins Medical Institutions, Welch Medical Library, Baltimore</a:t>
            </a:r>
            <a:endParaRPr lang="en-US" sz="1600" b="1" dirty="0">
              <a:solidFill>
                <a:srgbClr val="FFCC00">
                  <a:lumMod val="40000"/>
                  <a:lumOff val="60000"/>
                </a:srgbClr>
              </a:solidFill>
              <a:latin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CC00">
                    <a:lumMod val="40000"/>
                    <a:lumOff val="60000"/>
                  </a:srgbClr>
                </a:solidFill>
                <a:latin typeface="Arial Unicode MS" pitchFamily="34" charset="-128"/>
              </a:rPr>
              <a:t>Basic Science Librarian</a:t>
            </a:r>
            <a:endParaRPr lang="en-US" sz="1600" b="1" dirty="0">
              <a:solidFill>
                <a:srgbClr val="FFCC00">
                  <a:lumMod val="40000"/>
                  <a:lumOff val="60000"/>
                </a:srgbClr>
              </a:solidFill>
              <a:latin typeface="Arial Unicode MS" pitchFamily="34" charset="-128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114800" y="381000"/>
            <a:ext cx="48006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Arial Unicode MS" pitchFamily="34" charset="-128"/>
              </a:rPr>
              <a:t>Carrie L </a:t>
            </a:r>
            <a:r>
              <a:rPr lang="en-US" sz="2400" b="1" dirty="0" err="1" smtClean="0">
                <a:solidFill>
                  <a:srgbClr val="FFFFFF"/>
                </a:solidFill>
                <a:latin typeface="Arial Unicode MS" pitchFamily="34" charset="-128"/>
              </a:rPr>
              <a:t>Iwema</a:t>
            </a:r>
            <a:r>
              <a:rPr lang="en-US" sz="2400" b="1" dirty="0" smtClean="0">
                <a:solidFill>
                  <a:srgbClr val="FFFFFF"/>
                </a:solidFill>
                <a:latin typeface="Arial Unicode MS" pitchFamily="34" charset="-128"/>
              </a:rPr>
              <a:t>, PhD, MLS, AHIP</a:t>
            </a:r>
            <a:endParaRPr lang="en-US" sz="2400" b="1" dirty="0">
              <a:solidFill>
                <a:srgbClr val="FFFFFF"/>
              </a:solidFill>
              <a:latin typeface="Arial Unicode MS" pitchFamily="34" charset="-12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 Unicode MS" pitchFamily="34" charset="-128"/>
                <a:hlinkClick r:id="rId2"/>
              </a:rPr>
              <a:t>iwema@pitt.edu</a:t>
            </a:r>
            <a:r>
              <a:rPr lang="en-US" sz="1600" b="1" dirty="0" smtClean="0">
                <a:solidFill>
                  <a:srgbClr val="FFFFFF"/>
                </a:solidFill>
                <a:latin typeface="Arial Unicode MS" pitchFamily="34" charset="-128"/>
              </a:rPr>
              <a:t> </a:t>
            </a:r>
            <a:endParaRPr lang="en-US" sz="1600" b="1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189538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Unicode MS" pitchFamily="34" charset="-128"/>
              </a:rPr>
              <a:t>2007- </a:t>
            </a:r>
            <a:r>
              <a:rPr lang="en-US" sz="1600" b="1" dirty="0">
                <a:solidFill>
                  <a:srgbClr val="FFFFFF"/>
                </a:solidFill>
                <a:latin typeface="Arial Unicode MS" pitchFamily="34" charset="-128"/>
              </a:rPr>
              <a:t>Present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CC00">
                    <a:lumMod val="40000"/>
                    <a:lumOff val="60000"/>
                  </a:srgbClr>
                </a:solidFill>
                <a:latin typeface="Arial Unicode MS" pitchFamily="34" charset="-128"/>
              </a:rPr>
              <a:t>University of Pittsburgh, Health Sciences Library System, Pittsburgh</a:t>
            </a:r>
            <a:endParaRPr lang="en-US" sz="1600" b="1" dirty="0">
              <a:solidFill>
                <a:srgbClr val="FFCC00">
                  <a:lumMod val="40000"/>
                  <a:lumOff val="60000"/>
                </a:srgbClr>
              </a:solidFill>
              <a:latin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CC00">
                    <a:lumMod val="40000"/>
                    <a:lumOff val="60000"/>
                  </a:srgbClr>
                </a:solidFill>
                <a:latin typeface="Arial Unicode MS" pitchFamily="34" charset="-128"/>
              </a:rPr>
              <a:t>Information Specialist in Molecular Biology</a:t>
            </a:r>
            <a:endParaRPr lang="en-US" sz="1600" b="1" dirty="0">
              <a:solidFill>
                <a:srgbClr val="FFCC00">
                  <a:lumMod val="40000"/>
                  <a:lumOff val="60000"/>
                </a:srgbClr>
              </a:solidFill>
              <a:latin typeface="Arial Unicode MS" pitchFamily="34" charset="-128"/>
            </a:endParaRPr>
          </a:p>
        </p:txBody>
      </p:sp>
      <p:pic>
        <p:nvPicPr>
          <p:cNvPr id="5128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http://www.hsls.pitt.edu/molbio</a:t>
            </a:r>
            <a:endParaRPr lang="en-US" sz="1200" dirty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6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Next-Generation Literature Search Tools</a:t>
            </a:r>
            <a:endParaRPr lang="en-US" sz="6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sz="3600" b="1" dirty="0" smtClean="0"/>
              <a:t>Latest Innovations in Literature Searching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3072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Clr>
                <a:schemeClr val="tx2"/>
              </a:buClr>
              <a:buNone/>
            </a:pPr>
            <a:endParaRPr lang="en-US" dirty="0" smtClean="0"/>
          </a:p>
          <a:p>
            <a:pPr>
              <a:buClr>
                <a:schemeClr val="tx2"/>
              </a:buClr>
            </a:pPr>
            <a:r>
              <a:rPr lang="en-US" dirty="0" err="1" smtClean="0"/>
              <a:t>GoPubMed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191000" y="2849940"/>
            <a:ext cx="4421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Display search results  </a:t>
            </a:r>
          </a:p>
          <a:p>
            <a:r>
              <a:rPr lang="en-US" sz="32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sorted into meaningful </a:t>
            </a:r>
          </a:p>
          <a:p>
            <a:r>
              <a:rPr lang="en-US" sz="32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topics and subtopics</a:t>
            </a:r>
            <a:endParaRPr lang="en-US" sz="3200" dirty="0">
              <a:solidFill>
                <a:schemeClr val="tx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riped Right Arrow 9"/>
          <p:cNvSpPr/>
          <p:nvPr/>
        </p:nvSpPr>
        <p:spPr bwMode="auto">
          <a:xfrm>
            <a:off x="3200400" y="3200400"/>
            <a:ext cx="990600" cy="609600"/>
          </a:xfrm>
          <a:prstGeom prst="stripedRight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GoPubMed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705600" cy="4530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533400"/>
            <a:ext cx="281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www.gopubmed.com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5600" y="63246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  <a:hlinkClick r:id="rId2"/>
              </a:rPr>
              <a:t>http://www.hsls.pitt.edu/molbio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43600"/>
            <a:ext cx="967344" cy="809625"/>
          </a:xfrm>
          <a:prstGeom prst="rect">
            <a:avLst/>
          </a:prstGeom>
          <a:noFill/>
        </p:spPr>
      </p:pic>
      <p:pic>
        <p:nvPicPr>
          <p:cNvPr id="8" name="Picture 23" descr="dn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5943600"/>
            <a:ext cx="404206" cy="724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304800"/>
            <a:ext cx="82639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n-lt"/>
              </a:rPr>
              <a:t>Find </a:t>
            </a:r>
            <a:r>
              <a:rPr lang="en-US" sz="3600" dirty="0" smtClean="0">
                <a:latin typeface="+mn-lt"/>
              </a:rPr>
              <a:t>genes that are reported to be </a:t>
            </a:r>
          </a:p>
          <a:p>
            <a:r>
              <a:rPr lang="en-US" sz="3600" dirty="0" smtClean="0">
                <a:latin typeface="+mn-lt"/>
              </a:rPr>
              <a:t>associated with the disease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+mn-lt"/>
              </a:rPr>
              <a:t>SCHIZOPHRENIA</a:t>
            </a:r>
            <a:r>
              <a:rPr lang="en-US" sz="3600" dirty="0" smtClean="0">
                <a:latin typeface="+mn-lt"/>
              </a:rPr>
              <a:t> by using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GoPubMed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1000" y="2362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4648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3400" y="4724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Link to the video tutorial:</a:t>
            </a:r>
          </a:p>
          <a:p>
            <a:r>
              <a:rPr lang="en-US" dirty="0" smtClean="0">
                <a:hlinkClick r:id="rId5"/>
              </a:rPr>
              <a:t>http://media.hsls.pitt.edu/media/clres2705/gopubmed.swf</a:t>
            </a:r>
            <a:endParaRPr lang="en-US" b="1" dirty="0" smtClean="0"/>
          </a:p>
          <a:p>
            <a:endParaRPr lang="en-US" sz="32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514600"/>
            <a:ext cx="7848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Resources</a:t>
            </a:r>
          </a:p>
          <a:p>
            <a:endParaRPr lang="en-US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+mn-lt"/>
              </a:rPr>
              <a:t>GoPubMed</a:t>
            </a:r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400" dirty="0" smtClean="0">
                <a:hlinkClick r:id="rId6"/>
              </a:rPr>
              <a:t>http://www.gopubmed.org/web/gopubmed/2?WEB10O00h00100090000</a:t>
            </a:r>
            <a:endParaRPr lang="en-US" sz="1400" b="1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GoPubMed</a:t>
            </a:r>
            <a:r>
              <a:rPr lang="en-US" sz="4000" b="1" dirty="0" smtClean="0"/>
              <a:t> Search Result</a:t>
            </a:r>
            <a:endParaRPr lang="en-US" sz="4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31" y="1447800"/>
            <a:ext cx="81681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5510212" cy="435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GoPubMed</a:t>
            </a:r>
            <a:r>
              <a:rPr lang="en-US" sz="4000" b="1" dirty="0" smtClean="0"/>
              <a:t> Search Result Analysis</a:t>
            </a:r>
            <a:endParaRPr lang="en-US" sz="40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10088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066800"/>
            <a:ext cx="64373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GoPubMed</a:t>
            </a:r>
            <a:r>
              <a:rPr lang="en-US" sz="4000" b="1" dirty="0" smtClean="0"/>
              <a:t> Search Result Analysis</a:t>
            </a:r>
            <a:endParaRPr lang="en-US" sz="4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626714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4114800" cy="317340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sz="3600" b="1" dirty="0" smtClean="0"/>
              <a:t>Latest Innovations in Literature Searching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297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962400"/>
            <a:ext cx="2333624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191000"/>
            <a:ext cx="2371318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600200"/>
            <a:ext cx="2362200" cy="1621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133600"/>
            <a:ext cx="23622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Content Placeholder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981200"/>
            <a:ext cx="1295400" cy="2095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3505073"/>
            <a:ext cx="1371600" cy="220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 bwMode="auto">
          <a:xfrm>
            <a:off x="3505200" y="3276600"/>
            <a:ext cx="381000" cy="533400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Picture 4" descr="HSLS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0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GoPubMed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Noteworthy links</a:t>
            </a:r>
          </a:p>
          <a:p>
            <a:pPr>
              <a:buNone/>
            </a:pPr>
            <a:endParaRPr lang="en-US" sz="1800" dirty="0" smtClean="0"/>
          </a:p>
          <a:p>
            <a:pPr marL="858837" lvl="1" indent="-514350">
              <a:buNone/>
            </a:pPr>
            <a:endParaRPr lang="en-US" sz="1800" dirty="0" smtClean="0">
              <a:hlinkClick r:id="rId3" tooltip="GoPubMed: Interview with Michael Alvers"/>
            </a:endParaRPr>
          </a:p>
          <a:p>
            <a:pPr marL="858837" lvl="1" indent="-514350"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8837" lvl="1" indent="-51435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GoPubMed</a:t>
            </a:r>
            <a:r>
              <a:rPr lang="en-US" sz="2400" dirty="0" smtClean="0"/>
              <a:t>: exploring </a:t>
            </a:r>
            <a:r>
              <a:rPr lang="en-US" sz="2400" dirty="0" err="1" smtClean="0"/>
              <a:t>PubMed</a:t>
            </a:r>
            <a:r>
              <a:rPr lang="en-US" sz="2400" dirty="0" smtClean="0"/>
              <a:t> with the Gene Ontology.  </a:t>
            </a:r>
            <a:r>
              <a:rPr lang="en-US" sz="2400" dirty="0" err="1" smtClean="0"/>
              <a:t>Doms</a:t>
            </a:r>
            <a:r>
              <a:rPr lang="en-US" sz="2400" dirty="0" smtClean="0"/>
              <a:t> </a:t>
            </a:r>
            <a:r>
              <a:rPr lang="en-US" sz="2400" dirty="0" err="1" smtClean="0"/>
              <a:t>A,Schroeder</a:t>
            </a:r>
            <a:r>
              <a:rPr lang="en-US" sz="2400" dirty="0" smtClean="0"/>
              <a:t> M., Nucleic Acids Res. 2005 Jul 1; 33 (Web Server issue):W783-6.  </a:t>
            </a:r>
            <a:r>
              <a:rPr lang="en-US" sz="2400" u="sng" dirty="0" smtClean="0">
                <a:hlinkClick r:id="rId4"/>
              </a:rPr>
              <a:t>http://www.ncbi.nlm.nih.gov/pubmed/15980585</a:t>
            </a:r>
            <a:endParaRPr lang="en-US" sz="2400" u="sng" dirty="0" smtClean="0"/>
          </a:p>
          <a:p>
            <a:pPr marL="858837" lvl="1" indent="-514350">
              <a:buNone/>
            </a:pPr>
            <a:endParaRPr lang="en-US" sz="1800" u="sng" dirty="0" smtClean="0"/>
          </a:p>
          <a:p>
            <a:pPr marL="858837" lvl="1" indent="-514350">
              <a:buNone/>
            </a:pPr>
            <a:endParaRPr lang="en-US" sz="1800" dirty="0" smtClean="0"/>
          </a:p>
          <a:p>
            <a:pPr marL="858837" lvl="1" indent="-514350">
              <a:buNone/>
            </a:pPr>
            <a:endParaRPr lang="en-US" sz="1800" dirty="0"/>
          </a:p>
        </p:txBody>
      </p:sp>
      <p:pic>
        <p:nvPicPr>
          <p:cNvPr id="4" name="Picture 4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PubMed</a:t>
            </a:r>
            <a:r>
              <a:rPr lang="en-US" sz="4000" b="1" dirty="0" smtClean="0"/>
              <a:t> driven Web Tools</a:t>
            </a:r>
            <a:endParaRPr lang="en-US" sz="40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47801"/>
            <a:ext cx="462749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5486400"/>
            <a:ext cx="6841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http://www.ncbi.nlm.nih.gov/CBBresearch/Lu/search/</a:t>
            </a:r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SLS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1639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+mj-lt"/>
              </a:rPr>
              <a:t>Topics</a:t>
            </a:r>
            <a:endParaRPr lang="en-US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24000"/>
            <a:ext cx="8229600" cy="4191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eaLnBrk="1" hangingPunct="1">
              <a:lnSpc>
                <a:spcPct val="90000"/>
              </a:lnSpc>
            </a:pPr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Literature Informatics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Bioinformatics Databases &amp; Software</a:t>
            </a:r>
          </a:p>
          <a:p>
            <a:pPr eaLnBrk="1" hangingPunct="1">
              <a:lnSpc>
                <a:spcPct val="90000"/>
              </a:lnSpc>
            </a:pPr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HSLS </a:t>
            </a:r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MolBio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 Services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z="4000" b="1" dirty="0" err="1" smtClean="0"/>
              <a:t>PubMed</a:t>
            </a:r>
            <a:r>
              <a:rPr lang="en-US" sz="4000" b="1" dirty="0" smtClean="0"/>
              <a:t> based Tools</a:t>
            </a:r>
            <a:endParaRPr lang="en-US" sz="4000" b="1" dirty="0"/>
          </a:p>
        </p:txBody>
      </p:sp>
      <p:pic>
        <p:nvPicPr>
          <p:cNvPr id="4" name="Content Placeholder 3" descr="Pub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066800"/>
            <a:ext cx="6324600" cy="4084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5715000"/>
            <a:ext cx="3337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Lu </a:t>
            </a:r>
            <a:r>
              <a:rPr lang="en-US" sz="1100" b="1" i="1" dirty="0" smtClean="0">
                <a:latin typeface="+mn-lt"/>
              </a:rPr>
              <a:t>et al.</a:t>
            </a:r>
            <a:r>
              <a:rPr lang="en-US" sz="1100" b="1" dirty="0" smtClean="0">
                <a:latin typeface="+mn-lt"/>
              </a:rPr>
              <a:t> Database (Oxford). 2011; 2011: baq036</a:t>
            </a:r>
            <a:endParaRPr lang="en-US" sz="11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8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  <a:hlinkClick r:id="rId6"/>
              </a:rPr>
              <a:t>http://www.ncbi.nlm.nih.gov/CBBresearch/Lu/search</a:t>
            </a:r>
            <a:r>
              <a:rPr lang="en-US" dirty="0" smtClean="0">
                <a:hlinkClick r:id="rId6"/>
              </a:rPr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Extract gene list from Literature</a:t>
            </a:r>
            <a:endParaRPr lang="en-US" sz="4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1"/>
            <a:ext cx="611931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63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6"/>
              </a:rPr>
              <a:t>http://www.quertle.info/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Questions for </a:t>
            </a:r>
            <a:r>
              <a:rPr lang="en-US" sz="4000" b="1" dirty="0" err="1" smtClean="0"/>
              <a:t>Quertle</a:t>
            </a:r>
            <a:r>
              <a:rPr lang="en-US" sz="4000" b="1" dirty="0" smtClean="0"/>
              <a:t>/Quetzal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3200400"/>
          </a:xfrm>
        </p:spPr>
        <p:txBody>
          <a:bodyPr/>
          <a:lstStyle/>
          <a:p>
            <a:r>
              <a:rPr lang="en-US" dirty="0" smtClean="0"/>
              <a:t>What genes cause Asthma?</a:t>
            </a:r>
          </a:p>
          <a:p>
            <a:r>
              <a:rPr lang="en-US" dirty="0" smtClean="0"/>
              <a:t>What cell lines are used in diabetes research?</a:t>
            </a:r>
          </a:p>
          <a:p>
            <a:r>
              <a:rPr lang="en-US" dirty="0" smtClean="0"/>
              <a:t>Which cell types are known to express EGFR?</a:t>
            </a:r>
          </a:p>
          <a:p>
            <a:r>
              <a:rPr lang="en-US" dirty="0" smtClean="0"/>
              <a:t>What animals are used in studies for diabetes?</a:t>
            </a:r>
          </a:p>
          <a:p>
            <a:r>
              <a:rPr lang="en-US" dirty="0" smtClean="0"/>
              <a:t>Which protein </a:t>
            </a:r>
            <a:r>
              <a:rPr lang="en-US" dirty="0" err="1" smtClean="0"/>
              <a:t>kinases</a:t>
            </a:r>
            <a:r>
              <a:rPr lang="en-US" dirty="0" smtClean="0"/>
              <a:t> activate TP53?</a:t>
            </a:r>
            <a:endParaRPr lang="en-US" dirty="0"/>
          </a:p>
        </p:txBody>
      </p:sp>
      <p:pic>
        <p:nvPicPr>
          <p:cNvPr id="4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5600" y="63246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  <a:hlinkClick r:id="rId2"/>
              </a:rPr>
              <a:t>http://www.hsls.pitt.edu/molbio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43600"/>
            <a:ext cx="967344" cy="809625"/>
          </a:xfrm>
          <a:prstGeom prst="rect">
            <a:avLst/>
          </a:prstGeom>
          <a:noFill/>
        </p:spPr>
      </p:pic>
      <p:pic>
        <p:nvPicPr>
          <p:cNvPr id="8" name="Picture 23" descr="dn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5943600"/>
            <a:ext cx="404206" cy="724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304800"/>
            <a:ext cx="5553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 smtClean="0">
              <a:latin typeface="+mn-lt"/>
            </a:endParaRPr>
          </a:p>
          <a:p>
            <a:r>
              <a:rPr lang="en-US" sz="3600" b="1" dirty="0" smtClean="0">
                <a:latin typeface="+mn-lt"/>
              </a:rPr>
              <a:t>A short video on </a:t>
            </a:r>
            <a:r>
              <a:rPr lang="en-US" sz="3600" b="1" dirty="0" err="1" smtClean="0">
                <a:latin typeface="+mn-lt"/>
              </a:rPr>
              <a:t>Quertle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1000" y="2362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4648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3400" y="4724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Link to the video tutorial:</a:t>
            </a:r>
          </a:p>
          <a:p>
            <a:r>
              <a:rPr lang="en-US" dirty="0" smtClean="0">
                <a:hlinkClick r:id="rId5"/>
              </a:rPr>
              <a:t>http://media.hsls.pitt.edu/media/molbiovideos/quertle-ac0212.swf</a:t>
            </a:r>
            <a:endParaRPr lang="en-US" b="1" dirty="0" smtClean="0"/>
          </a:p>
          <a:p>
            <a:endParaRPr lang="en-US" sz="32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5146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Resources</a:t>
            </a:r>
          </a:p>
          <a:p>
            <a:endParaRPr lang="en-US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latin typeface="+mn-lt"/>
              </a:rPr>
              <a:t>Quertle</a:t>
            </a:r>
            <a:r>
              <a:rPr lang="en-US" b="1" dirty="0" smtClean="0">
                <a:latin typeface="+mn-lt"/>
              </a:rPr>
              <a:t>: </a:t>
            </a:r>
            <a:r>
              <a:rPr lang="en-US" b="1" dirty="0" smtClean="0">
                <a:latin typeface="+mn-lt"/>
                <a:hlinkClick r:id="rId6"/>
              </a:rPr>
              <a:t>www.quertle.info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Literature to gene </a:t>
            </a:r>
            <a:r>
              <a:rPr lang="en-US" sz="4000" b="1" dirty="0" smtClean="0"/>
              <a:t>list &amp; more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4987925"/>
          </a:xfrm>
        </p:spPr>
        <p:txBody>
          <a:bodyPr/>
          <a:lstStyle/>
          <a:p>
            <a:r>
              <a:rPr lang="en-US" b="1" dirty="0" smtClean="0"/>
              <a:t>PALM-IST</a:t>
            </a:r>
            <a:endParaRPr lang="en-US" b="1" dirty="0" smtClean="0"/>
          </a:p>
          <a:p>
            <a:pPr lvl="1"/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www.hpppi.iicb.res.in/ctm/palmist_server.html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2294857"/>
            <a:ext cx="5778735" cy="3416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30725"/>
          </a:xfrm>
        </p:spPr>
        <p:txBody>
          <a:bodyPr/>
          <a:lstStyle/>
          <a:p>
            <a:pPr algn="ctr">
              <a:buNone/>
            </a:pPr>
            <a:endParaRPr lang="en-US" sz="6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sz="6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Search Engine                for finding            Disease Causing Genes</a:t>
            </a:r>
            <a:endParaRPr lang="en-US" sz="6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839200" cy="1139825"/>
          </a:xfrm>
        </p:spPr>
        <p:txBody>
          <a:bodyPr/>
          <a:lstStyle/>
          <a:p>
            <a:r>
              <a:rPr lang="en-US" sz="4000" b="1" dirty="0" smtClean="0"/>
              <a:t>Search Engine </a:t>
            </a:r>
            <a:r>
              <a:rPr lang="en-US" sz="4000" b="1" dirty="0" smtClean="0">
                <a:solidFill>
                  <a:srgbClr val="FF0000"/>
                </a:solidFill>
              </a:rPr>
              <a:t>Just</a:t>
            </a:r>
            <a:r>
              <a:rPr lang="en-US" sz="4000" b="1" dirty="0" smtClean="0"/>
              <a:t> for Human Genetics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914400"/>
            <a:ext cx="463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CDC </a:t>
            </a:r>
            <a:r>
              <a:rPr lang="en-US" sz="1800" dirty="0" err="1" smtClean="0">
                <a:latin typeface="Calibri" pitchFamily="34" charset="0"/>
              </a:rPr>
              <a:t>HuGENavigator</a:t>
            </a:r>
            <a:r>
              <a:rPr lang="en-US" sz="1800" dirty="0" smtClean="0">
                <a:latin typeface="Calibri" pitchFamily="34" charset="0"/>
              </a:rPr>
              <a:t> : </a:t>
            </a:r>
            <a:r>
              <a:rPr lang="en-US" sz="1800" dirty="0" smtClean="0">
                <a:latin typeface="Calibri" pitchFamily="34" charset="0"/>
                <a:hlinkClick r:id="rId2"/>
              </a:rPr>
              <a:t>http://hugenavigator.net/</a:t>
            </a: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2390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 bwMode="auto">
          <a:xfrm>
            <a:off x="1371600" y="4495800"/>
            <a:ext cx="4419600" cy="5334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5600" y="63246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  <a:hlinkClick r:id="rId2"/>
              </a:rPr>
              <a:t>http://www.hsls.pitt.edu/molbio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43600"/>
            <a:ext cx="967344" cy="809625"/>
          </a:xfrm>
          <a:prstGeom prst="rect">
            <a:avLst/>
          </a:prstGeom>
          <a:noFill/>
        </p:spPr>
      </p:pic>
      <p:pic>
        <p:nvPicPr>
          <p:cNvPr id="8" name="Picture 23" descr="dn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5943600"/>
            <a:ext cx="404206" cy="724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5756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+mn-lt"/>
              </a:rPr>
              <a:t>Find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human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genes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reported to be associated with </a:t>
            </a:r>
            <a:r>
              <a:rPr lang="en-US" dirty="0" smtClean="0">
                <a:solidFill>
                  <a:srgbClr val="FFCC00"/>
                </a:solidFill>
                <a:latin typeface="+mn-lt"/>
              </a:rPr>
              <a:t>Asthma</a:t>
            </a:r>
          </a:p>
          <a:p>
            <a:endParaRPr lang="en-US" dirty="0" smtClean="0">
              <a:solidFill>
                <a:schemeClr val="bg1">
                  <a:lumMod val="25000"/>
                  <a:lumOff val="75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+mn-lt"/>
              </a:rPr>
              <a:t>Find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human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SNPs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reported to be associated with </a:t>
            </a:r>
            <a:r>
              <a:rPr lang="en-US" dirty="0" smtClean="0">
                <a:solidFill>
                  <a:srgbClr val="FFCC00"/>
                </a:solidFill>
                <a:latin typeface="+mn-lt"/>
              </a:rPr>
              <a:t>Asthma</a:t>
            </a:r>
          </a:p>
          <a:p>
            <a:endParaRPr lang="en-US" dirty="0" smtClean="0">
              <a:solidFill>
                <a:schemeClr val="bg1">
                  <a:lumMod val="25000"/>
                  <a:lumOff val="75000"/>
                </a:schemeClr>
              </a:solidFill>
              <a:latin typeface="+mn-lt"/>
            </a:endParaRPr>
          </a:p>
          <a:p>
            <a:endParaRPr lang="en-US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1000" y="2362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4648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3400" y="4724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Link to the video tutorial:</a:t>
            </a:r>
          </a:p>
          <a:p>
            <a:r>
              <a:rPr lang="en-US" dirty="0" smtClean="0">
                <a:hlinkClick r:id="rId5"/>
              </a:rPr>
              <a:t>http://media.hsls.pitt.edu/media/clres2705/asthma.swf</a:t>
            </a:r>
            <a:endParaRPr lang="en-US" b="1" dirty="0" smtClean="0"/>
          </a:p>
          <a:p>
            <a:endParaRPr lang="en-US" sz="32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514600"/>
            <a:ext cx="784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Resources</a:t>
            </a:r>
          </a:p>
          <a:p>
            <a:endParaRPr lang="en-US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+mn-lt"/>
              </a:rPr>
              <a:t>HugeNavigator</a:t>
            </a:r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n-US" dirty="0" smtClean="0">
                <a:hlinkClick r:id="rId6"/>
              </a:rPr>
              <a:t>http://hugenavigator.net/HuGENavigator/home.do</a:t>
            </a:r>
            <a:endParaRPr lang="en-US" dirty="0" smtClean="0"/>
          </a:p>
          <a:p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915400" cy="1139825"/>
          </a:xfrm>
        </p:spPr>
        <p:txBody>
          <a:bodyPr/>
          <a:lstStyle/>
          <a:p>
            <a:r>
              <a:rPr lang="en-US" sz="4000" b="1" dirty="0" smtClean="0"/>
              <a:t>Search Engine </a:t>
            </a:r>
            <a:r>
              <a:rPr lang="en-US" sz="4000" b="1" dirty="0" smtClean="0">
                <a:solidFill>
                  <a:srgbClr val="FF3300"/>
                </a:solidFill>
              </a:rPr>
              <a:t>Just</a:t>
            </a:r>
            <a:r>
              <a:rPr lang="en-US" sz="4000" b="1" dirty="0" smtClean="0"/>
              <a:t> for Human Genetics</a:t>
            </a:r>
            <a:endParaRPr lang="en-US" sz="4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6600456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35814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915400" cy="1139825"/>
          </a:xfrm>
        </p:spPr>
        <p:txBody>
          <a:bodyPr/>
          <a:lstStyle/>
          <a:p>
            <a:r>
              <a:rPr lang="en-US" sz="4000" b="1" dirty="0" smtClean="0"/>
              <a:t>Search Engine </a:t>
            </a:r>
            <a:r>
              <a:rPr lang="en-US" sz="4000" b="1" dirty="0" smtClean="0">
                <a:solidFill>
                  <a:srgbClr val="FF3300"/>
                </a:solidFill>
              </a:rPr>
              <a:t>Just</a:t>
            </a:r>
            <a:r>
              <a:rPr lang="en-US" sz="4000" b="1" dirty="0" smtClean="0"/>
              <a:t> for Human Genetics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990600"/>
            <a:ext cx="463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CDC </a:t>
            </a:r>
            <a:r>
              <a:rPr lang="en-US" sz="1800" dirty="0" err="1" smtClean="0">
                <a:latin typeface="Calibri" pitchFamily="34" charset="0"/>
              </a:rPr>
              <a:t>HuGENavigator</a:t>
            </a:r>
            <a:r>
              <a:rPr lang="en-US" sz="1800" dirty="0" smtClean="0">
                <a:latin typeface="Calibri" pitchFamily="34" charset="0"/>
              </a:rPr>
              <a:t> : </a:t>
            </a:r>
            <a:r>
              <a:rPr lang="en-US" sz="1800" dirty="0" smtClean="0">
                <a:latin typeface="Calibri" pitchFamily="34" charset="0"/>
                <a:hlinkClick r:id="rId2"/>
              </a:rPr>
              <a:t>http://hugenavigator.net/</a:t>
            </a: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72390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 bwMode="auto">
          <a:xfrm>
            <a:off x="1447800" y="2286000"/>
            <a:ext cx="5562600" cy="5334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/>
              <a:t>In silico </a:t>
            </a:r>
            <a:r>
              <a:rPr lang="en-US" b="1" smtClean="0"/>
              <a:t>Support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733691"/>
              </p:ext>
            </p:extLst>
          </p:nvPr>
        </p:nvGraphicFramePr>
        <p:xfrm>
          <a:off x="457200" y="12954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HSLS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8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915400" cy="1139825"/>
          </a:xfrm>
        </p:spPr>
        <p:txBody>
          <a:bodyPr/>
          <a:lstStyle/>
          <a:p>
            <a:r>
              <a:rPr lang="en-US" sz="4000" b="1" dirty="0" smtClean="0"/>
              <a:t>Search Engine </a:t>
            </a:r>
            <a:r>
              <a:rPr lang="en-US" sz="4000" b="1" dirty="0" smtClean="0">
                <a:solidFill>
                  <a:srgbClr val="FF3300"/>
                </a:solidFill>
              </a:rPr>
              <a:t>Just</a:t>
            </a:r>
            <a:r>
              <a:rPr lang="en-US" sz="4000" b="1" dirty="0" smtClean="0"/>
              <a:t> for Human Genetics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14483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09800"/>
            <a:ext cx="4214812" cy="325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990600"/>
            <a:ext cx="7083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http://hugenavigator.net/HuGENavigator/huGEPedia.do</a:t>
            </a:r>
            <a:endParaRPr lang="en-US" dirty="0"/>
          </a:p>
        </p:txBody>
      </p:sp>
      <p:pic>
        <p:nvPicPr>
          <p:cNvPr id="7" name="Picture 4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915400" cy="1139825"/>
          </a:xfrm>
        </p:spPr>
        <p:txBody>
          <a:bodyPr/>
          <a:lstStyle/>
          <a:p>
            <a:r>
              <a:rPr lang="en-US" sz="4000" b="1" dirty="0" smtClean="0"/>
              <a:t>Search Engine </a:t>
            </a:r>
            <a:r>
              <a:rPr lang="en-US" sz="4000" b="1" dirty="0" smtClean="0">
                <a:solidFill>
                  <a:srgbClr val="FF3300"/>
                </a:solidFill>
              </a:rPr>
              <a:t>Just</a:t>
            </a:r>
            <a:r>
              <a:rPr lang="en-US" sz="4000" b="1" dirty="0" smtClean="0"/>
              <a:t> for Human Genetics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CDC </a:t>
            </a:r>
            <a:r>
              <a:rPr lang="en-US" sz="1800" dirty="0" err="1" smtClean="0">
                <a:latin typeface="Calibri" pitchFamily="34" charset="0"/>
              </a:rPr>
              <a:t>HuGENavigator</a:t>
            </a:r>
            <a:r>
              <a:rPr lang="en-US" sz="1800" dirty="0" smtClean="0">
                <a:latin typeface="Calibri" pitchFamily="34" charset="0"/>
              </a:rPr>
              <a:t> : </a:t>
            </a:r>
            <a:r>
              <a:rPr lang="en-US" sz="1800" dirty="0" smtClean="0">
                <a:latin typeface="Calibri" pitchFamily="34" charset="0"/>
                <a:hlinkClick r:id="rId2"/>
              </a:rPr>
              <a:t>http://hugenavigator.net/</a:t>
            </a: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2390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 bwMode="auto">
          <a:xfrm>
            <a:off x="1219200" y="3657600"/>
            <a:ext cx="5562600" cy="5334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Find Disease Causing SNPs</a:t>
            </a: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72531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 bwMode="auto">
          <a:xfrm>
            <a:off x="5334000" y="1752600"/>
            <a:ext cx="3429000" cy="685800"/>
          </a:xfrm>
          <a:prstGeom prst="wedgeRoundRectCallout">
            <a:avLst>
              <a:gd name="adj1" fmla="val -22483"/>
              <a:gd name="adj2" fmla="val 100988"/>
              <a:gd name="adj3" fmla="val 16667"/>
            </a:avLst>
          </a:prstGeom>
          <a:solidFill>
            <a:schemeClr val="tx1">
              <a:lumMod val="40000"/>
              <a:lumOff val="6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What SNPs are associated </a:t>
            </a:r>
          </a:p>
          <a:p>
            <a:pPr algn="l"/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with “Schizophrenia”?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788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http://hugenavigator.net/HuGENavigator/gWAHitStartPage.do</a:t>
            </a:r>
            <a:endParaRPr lang="en-US" dirty="0"/>
          </a:p>
        </p:txBody>
      </p:sp>
      <p:pic>
        <p:nvPicPr>
          <p:cNvPr id="8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Software for           Finding Similar Texts    in Published Literature</a:t>
            </a:r>
            <a:endParaRPr lang="en-US" sz="6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Text-based Similarity Search Tools 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7580953" cy="19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24200" y="1828800"/>
            <a:ext cx="1663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99"/>
                </a:solidFill>
                <a:latin typeface="Calibri" pitchFamily="34" charset="0"/>
              </a:rPr>
              <a:t>Search Box:</a:t>
            </a:r>
            <a:endParaRPr lang="en-US" b="1" dirty="0">
              <a:solidFill>
                <a:srgbClr val="FFFF99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752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14600"/>
            <a:ext cx="6477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Text Similarity Search Tools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eTBLAST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71800"/>
            <a:ext cx="60769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0400" y="1981200"/>
            <a:ext cx="4648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hlinkClick r:id="rId3"/>
              </a:rPr>
              <a:t>http://etest.vbi.vt.edu/etblast3/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6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Text Similarity Search Tools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dirty="0" err="1" smtClean="0"/>
              <a:t>eTBLAST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4914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Text Similarity Search Tools </a:t>
            </a:r>
            <a:endParaRPr lang="en-US" sz="40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19400"/>
            <a:ext cx="4800600" cy="321909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469620"/>
            <a:ext cx="3124200" cy="447398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7" name="Picture 4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sz="3200" b="1" dirty="0" smtClean="0"/>
              <a:t>Déjà Vu: a Database of Highly Similar Citations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en-US" sz="2400" dirty="0" smtClean="0">
                <a:hlinkClick r:id="rId2"/>
              </a:rPr>
              <a:t>http://dejavu.vbi.vt.edu/dejavu/duplicate/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0"/>
            <a:ext cx="838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057400"/>
            <a:ext cx="3200400" cy="2781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4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Author Name Estimator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05462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7800" y="5638800"/>
            <a:ext cx="4771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+mn-lt"/>
                <a:hlinkClick r:id="rId6"/>
              </a:rPr>
              <a:t>http://www.biosemantics.org/jane/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Topics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162" y="1219200"/>
            <a:ext cx="7315200" cy="441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Literature Informatics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Comprehensive search: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MESH term based </a:t>
            </a:r>
            <a:r>
              <a:rPr lang="en-US" sz="2400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PubMed</a:t>
            </a:r>
            <a:r>
              <a:rPr lang="en-US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Search</a:t>
            </a:r>
          </a:p>
          <a:p>
            <a:pPr lvl="2"/>
            <a:r>
              <a:rPr lang="en-US" sz="2400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PubMed</a:t>
            </a:r>
            <a:r>
              <a:rPr lang="en-US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special topics query</a:t>
            </a:r>
          </a:p>
          <a:p>
            <a:pPr lvl="2">
              <a:buNone/>
            </a:pPr>
            <a:endParaRPr lang="en-US" sz="24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Next-generation literature search tools: </a:t>
            </a:r>
          </a:p>
          <a:p>
            <a:pPr lvl="2"/>
            <a:r>
              <a:rPr lang="en-US" sz="2400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GoPubMed</a:t>
            </a:r>
            <a:r>
              <a:rPr lang="en-US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Quertle</a:t>
            </a:r>
            <a:r>
              <a:rPr lang="en-US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/Quetzal, PALM-IST</a:t>
            </a:r>
            <a:endParaRPr lang="en-US" sz="2400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2"/>
            <a:r>
              <a:rPr lang="en-US" sz="2400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HuGE</a:t>
            </a:r>
            <a:r>
              <a:rPr lang="en-US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Navigator</a:t>
            </a:r>
          </a:p>
          <a:p>
            <a:pPr lvl="2"/>
            <a:r>
              <a:rPr lang="en-US" sz="2400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eTBlast</a:t>
            </a:r>
            <a:r>
              <a:rPr lang="en-US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, JANE</a:t>
            </a:r>
            <a:endParaRPr lang="en-US" sz="2400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2"/>
            <a:endParaRPr lang="en-US" sz="24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lvl="2">
              <a:buNone/>
            </a:pPr>
            <a:endParaRPr lang="en-US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4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6248400" cy="3657600"/>
          </a:xfrm>
        </p:spPr>
        <p:txBody>
          <a:bodyPr/>
          <a:lstStyle/>
          <a:p>
            <a:pPr algn="ctr">
              <a:buNone/>
            </a:pPr>
            <a:r>
              <a:rPr lang="en-US" sz="6000" b="1" dirty="0" smtClean="0">
                <a:solidFill>
                  <a:schemeClr val="tx2"/>
                </a:solidFill>
                <a:latin typeface="Calibri" pitchFamily="34" charset="0"/>
              </a:rPr>
              <a:t>Search </a:t>
            </a:r>
            <a:r>
              <a:rPr lang="en-US" sz="6000" b="1" dirty="0" smtClean="0">
                <a:solidFill>
                  <a:schemeClr val="tx2"/>
                </a:solidFill>
                <a:latin typeface="Calibri" pitchFamily="34" charset="0"/>
              </a:rPr>
              <a:t>Engine     </a:t>
            </a:r>
            <a:r>
              <a:rPr lang="en-US" sz="6000" b="1" dirty="0" smtClean="0">
                <a:solidFill>
                  <a:schemeClr val="tx2"/>
                </a:solidFill>
                <a:latin typeface="Calibri" pitchFamily="34" charset="0"/>
              </a:rPr>
              <a:t>for  Bioinformatics Resources</a:t>
            </a:r>
            <a:endParaRPr lang="en-US" sz="60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Molecular Databases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038600" cy="4419600"/>
          </a:xfrm>
        </p:spPr>
        <p:txBody>
          <a:bodyPr/>
          <a:lstStyle/>
          <a:p>
            <a:pPr lvl="1" eaLnBrk="1" hangingPunct="1"/>
            <a:r>
              <a:rPr lang="en-US" sz="2400" dirty="0" smtClean="0"/>
              <a:t>Nucleic Acids Research : </a:t>
            </a:r>
            <a:r>
              <a:rPr lang="en-US" sz="2400" dirty="0" smtClean="0">
                <a:hlinkClick r:id="rId3"/>
              </a:rPr>
              <a:t>Annual databases Issue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NAR: </a:t>
            </a:r>
            <a:r>
              <a:rPr lang="en-US" sz="2400" dirty="0" smtClean="0">
                <a:hlinkClick r:id="rId4"/>
              </a:rPr>
              <a:t>Annual Web Server Issue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Oxford Journal : </a:t>
            </a:r>
            <a:r>
              <a:rPr lang="en-US" sz="2400" dirty="0" smtClean="0">
                <a:hlinkClick r:id="rId5"/>
              </a:rPr>
              <a:t>Bioinformatics</a:t>
            </a:r>
            <a:endParaRPr lang="en-US" sz="2400" dirty="0" smtClean="0"/>
          </a:p>
          <a:p>
            <a:pPr lvl="1" eaLnBrk="1" hangingPunct="1"/>
            <a:r>
              <a:rPr lang="en-US" sz="2400" dirty="0" err="1" smtClean="0">
                <a:solidFill>
                  <a:srgbClr val="FFCC00"/>
                </a:solidFill>
                <a:hlinkClick r:id="rId6"/>
              </a:rPr>
              <a:t>BioMedCentral</a:t>
            </a:r>
            <a:r>
              <a:rPr lang="en-US" sz="2400" dirty="0" smtClean="0">
                <a:solidFill>
                  <a:srgbClr val="FFCC00"/>
                </a:solidFill>
                <a:hlinkClick r:id="rId6"/>
              </a:rPr>
              <a:t>: </a:t>
            </a:r>
            <a:r>
              <a:rPr lang="en-US" sz="2400" dirty="0" smtClean="0">
                <a:hlinkClick r:id="rId6"/>
              </a:rPr>
              <a:t>BMC Bioinformatics</a:t>
            </a:r>
            <a:endParaRPr lang="en-US" sz="2400" dirty="0" smtClean="0"/>
          </a:p>
        </p:txBody>
      </p:sp>
      <p:pic>
        <p:nvPicPr>
          <p:cNvPr id="19459" name="Picture 4" descr="HSLS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9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0420" name="Picture 4" descr="The growth of biological databases over time.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7200" y="10668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5600" y="63246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  <a:hlinkClick r:id="rId2"/>
              </a:rPr>
              <a:t>http://www.hsls.pitt.edu/molbio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43600"/>
            <a:ext cx="967344" cy="809625"/>
          </a:xfrm>
          <a:prstGeom prst="rect">
            <a:avLst/>
          </a:prstGeom>
          <a:noFill/>
        </p:spPr>
      </p:pic>
      <p:pic>
        <p:nvPicPr>
          <p:cNvPr id="8" name="Picture 23" descr="dn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5943600"/>
            <a:ext cx="404206" cy="724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304800"/>
            <a:ext cx="82638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n-lt"/>
              </a:rPr>
              <a:t>Search for bioinformatics Resources</a:t>
            </a:r>
          </a:p>
          <a:p>
            <a:endParaRPr lang="en-US" sz="1800" b="1" dirty="0" smtClean="0">
              <a:latin typeface="+mn-lt"/>
            </a:endParaRPr>
          </a:p>
          <a:p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Locate online tools that predict </a:t>
            </a:r>
            <a:r>
              <a:rPr lang="en-US" sz="1800" b="1" dirty="0" err="1" smtClean="0">
                <a:solidFill>
                  <a:schemeClr val="tx2"/>
                </a:solidFill>
                <a:latin typeface="+mn-lt"/>
              </a:rPr>
              <a:t>phosphorylation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 sites </a:t>
            </a:r>
          </a:p>
          <a:p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in a protein sequence.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1000" y="2362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4648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3400" y="4648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Link to the video tutorial:</a:t>
            </a:r>
          </a:p>
          <a:p>
            <a:r>
              <a:rPr lang="en-US" sz="2000" dirty="0" smtClean="0">
                <a:latin typeface="+mn-lt"/>
                <a:hlinkClick r:id="rId5"/>
              </a:rPr>
              <a:t>http://media.hsls.pitt.edu/media/Search%20Bioinfo%20Resoursec.swf</a:t>
            </a:r>
            <a:endParaRPr lang="en-US" sz="20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514600"/>
            <a:ext cx="784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Resources</a:t>
            </a:r>
          </a:p>
          <a:p>
            <a:endParaRPr lang="en-US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+mn-lt"/>
              </a:rPr>
              <a:t>Search.HSLS.MolBio</a:t>
            </a:r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4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400" b="1" dirty="0">
                <a:solidFill>
                  <a:schemeClr val="tx2"/>
                </a:solidFill>
                <a:latin typeface="+mn-lt"/>
                <a:hlinkClick r:id="rId6"/>
              </a:rPr>
              <a:t>http://</a:t>
            </a:r>
            <a:r>
              <a:rPr lang="en-US" sz="1400" b="1" dirty="0" smtClean="0">
                <a:solidFill>
                  <a:schemeClr val="tx2"/>
                </a:solidFill>
                <a:latin typeface="+mn-lt"/>
                <a:hlinkClick r:id="rId6"/>
              </a:rPr>
              <a:t>www.hsls.pitt.edu/molbio </a:t>
            </a:r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 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Life Sciences Search Engine</a:t>
            </a:r>
            <a:endParaRPr lang="en-US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1066800"/>
            <a:ext cx="3845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http://www.hsls.pitt.edu/obrc/</a:t>
            </a:r>
            <a:endParaRPr lang="en-US" dirty="0"/>
          </a:p>
        </p:txBody>
      </p:sp>
      <p:pic>
        <p:nvPicPr>
          <p:cNvPr id="6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Life Sciences Search Engine</a:t>
            </a:r>
            <a:endParaRPr lang="en-US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515621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447800"/>
            <a:ext cx="5715000" cy="442312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6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/>
              <a:t>HSLS OBRC </a:t>
            </a:r>
          </a:p>
        </p:txBody>
      </p:sp>
      <p:pic>
        <p:nvPicPr>
          <p:cNvPr id="8195" name="Picture 4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352800"/>
            <a:ext cx="7408333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85800" y="1752600"/>
            <a:ext cx="4495800" cy="1095375"/>
          </a:xfrm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2819400"/>
            <a:ext cx="3457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Molecular Databases Catalog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963970"/>
              </p:ext>
            </p:extLst>
          </p:nvPr>
        </p:nvGraphicFramePr>
        <p:xfrm>
          <a:off x="457200" y="12954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Picture 7" descr="HSLS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9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95600" y="3733800"/>
            <a:ext cx="2362200" cy="1447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/>
          <a:lstStyle/>
          <a:p>
            <a:pPr algn="ctr">
              <a:defRPr/>
            </a:pPr>
            <a:endParaRPr lang="en-US"/>
          </a:p>
        </p:txBody>
      </p:sp>
      <p:pic>
        <p:nvPicPr>
          <p:cNvPr id="41988" name="Picture 4" descr="http://news.cs.washington.edu/wp-content/uploads/2013/03/Science-AAAS-300x16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1219200"/>
            <a:ext cx="1600200" cy="8641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Search.HSLS.MolBio</a:t>
            </a:r>
            <a:endParaRPr lang="en-US" b="1" dirty="0"/>
          </a:p>
        </p:txBody>
      </p:sp>
      <p:pic>
        <p:nvPicPr>
          <p:cNvPr id="4" name="Picture 7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1562" y="953313"/>
            <a:ext cx="488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itchFamily="34" charset="0"/>
                <a:hlinkClick r:id="rId5"/>
              </a:rPr>
              <a:t>http://www.hsls.pitt.edu/molbio/</a:t>
            </a:r>
            <a:endParaRPr lang="en-US" b="1" dirty="0">
              <a:latin typeface="Arial Rounded MT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600200"/>
            <a:ext cx="8993494" cy="35044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9800" y="5200578"/>
            <a:ext cx="4868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Search term: “</a:t>
            </a:r>
            <a:r>
              <a:rPr lang="en-US" b="1" i="1" dirty="0">
                <a:latin typeface="+mn-lt"/>
              </a:rPr>
              <a:t>phosphorylation</a:t>
            </a:r>
            <a:r>
              <a:rPr lang="en-US" b="1" dirty="0">
                <a:latin typeface="+mn-lt"/>
              </a:rPr>
              <a:t>”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HSLS </a:t>
            </a:r>
            <a:r>
              <a:rPr lang="en-US" b="1" dirty="0" err="1" smtClean="0"/>
              <a:t>MolBio</a:t>
            </a:r>
            <a:endParaRPr lang="en-US" b="1" dirty="0"/>
          </a:p>
        </p:txBody>
      </p:sp>
      <p:pic>
        <p:nvPicPr>
          <p:cNvPr id="4" name="Picture 7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86060"/>
            <a:ext cx="488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itchFamily="34" charset="0"/>
                <a:hlinkClick r:id="rId5"/>
              </a:rPr>
              <a:t>http://www.hsls.pitt.edu/molbio/</a:t>
            </a:r>
            <a:endParaRPr lang="en-US" b="1" dirty="0">
              <a:latin typeface="Arial Rounded MT 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078" y="1146105"/>
            <a:ext cx="8439843" cy="47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HSLS Molecular Biology Information Service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HSLS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8"/>
              </a:rPr>
              <a:t>http://www.hsls.pitt.edu/molbio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Growth of </a:t>
            </a:r>
            <a:r>
              <a:rPr lang="en-US" sz="4000" b="1" dirty="0" err="1" smtClean="0"/>
              <a:t>PubMed</a:t>
            </a:r>
            <a:r>
              <a:rPr lang="en-US" sz="4000" b="1" dirty="0" smtClean="0"/>
              <a:t> Citations</a:t>
            </a:r>
            <a:endParaRPr lang="en-US" sz="4000" b="1" dirty="0"/>
          </a:p>
        </p:txBody>
      </p:sp>
      <p:pic>
        <p:nvPicPr>
          <p:cNvPr id="4" name="Content Placeholder 3" descr="n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2084" y="1433898"/>
            <a:ext cx="3748016" cy="33528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83492" y="5576500"/>
            <a:ext cx="3505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+mn-lt"/>
              </a:rPr>
              <a:t>Lu </a:t>
            </a:r>
            <a:r>
              <a:rPr lang="en-US" sz="1100" b="1" i="1" dirty="0" smtClean="0">
                <a:latin typeface="+mn-lt"/>
              </a:rPr>
              <a:t>et al.</a:t>
            </a:r>
            <a:r>
              <a:rPr lang="en-US" sz="1100" b="1" dirty="0" smtClean="0">
                <a:latin typeface="+mn-lt"/>
              </a:rPr>
              <a:t> Database (Oxford). 2011: baq036</a:t>
            </a:r>
            <a:endParaRPr lang="en-US" sz="1100" b="1" dirty="0">
              <a:latin typeface="+mn-lt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131460"/>
              </p:ext>
            </p:extLst>
          </p:nvPr>
        </p:nvGraphicFramePr>
        <p:xfrm>
          <a:off x="3581400" y="1617044"/>
          <a:ext cx="5715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77000" y="4313366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</a:t>
            </a:r>
            <a:r>
              <a:rPr lang="en-US" sz="1200" dirty="0" smtClean="0">
                <a:latin typeface="+mn-lt"/>
              </a:rPr>
              <a:t>p53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5334000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4</a:t>
            </a:r>
            <a:r>
              <a:rPr lang="en-US" sz="1200" baseline="30000" dirty="0" smtClean="0">
                <a:solidFill>
                  <a:schemeClr val="tx2"/>
                </a:solidFill>
                <a:latin typeface="+mn-lt"/>
              </a:rPr>
              <a:t>th</a:t>
            </a: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 June 2015</a:t>
            </a:r>
            <a:endParaRPr lang="en-US" sz="1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0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0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Thank you!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/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  <a:latin typeface="Arial Rounded MT Bold" pitchFamily="34" charset="0"/>
              </a:rPr>
              <a:t>Any questions?</a:t>
            </a:r>
          </a:p>
        </p:txBody>
      </p:sp>
      <p:sp>
        <p:nvSpPr>
          <p:cNvPr id="401411" name="Text Box 3"/>
          <p:cNvSpPr txBox="1"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981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tx2"/>
                </a:solidFill>
              </a:rPr>
              <a:t>Carrie </a:t>
            </a:r>
            <a:r>
              <a:rPr lang="en-US" sz="2000" b="1" dirty="0" err="1">
                <a:solidFill>
                  <a:schemeClr val="tx2"/>
                </a:solidFill>
              </a:rPr>
              <a:t>Iwema</a:t>
            </a:r>
            <a:r>
              <a:rPr lang="en-US" sz="2000" b="1" dirty="0">
                <a:solidFill>
                  <a:schemeClr val="tx2"/>
                </a:solidFill>
              </a:rPr>
              <a:t>		</a:t>
            </a:r>
            <a:r>
              <a:rPr lang="en-US" sz="2000" b="1" dirty="0" err="1">
                <a:solidFill>
                  <a:schemeClr val="tx2"/>
                </a:solidFill>
              </a:rPr>
              <a:t>Ansuman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Chattopadhyay</a:t>
            </a: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tx2"/>
                </a:solidFill>
                <a:hlinkClick r:id="rId2"/>
              </a:rPr>
              <a:t>iwema@pitt.edu</a:t>
            </a:r>
            <a:r>
              <a:rPr lang="en-US" sz="2000" b="1" dirty="0">
                <a:solidFill>
                  <a:schemeClr val="tx2"/>
                </a:solidFill>
              </a:rPr>
              <a:t>	</a:t>
            </a:r>
            <a:r>
              <a:rPr lang="en-US" sz="2000" b="1" dirty="0">
                <a:solidFill>
                  <a:schemeClr val="tx2"/>
                </a:solidFill>
                <a:hlinkClick r:id="rId3"/>
              </a:rPr>
              <a:t>ansuman@pitt.edu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tx2"/>
                </a:solidFill>
              </a:rPr>
              <a:t>412-383-6887		412-648-1297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hlinkClick r:id="rId4"/>
              </a:rPr>
              <a:t>http://</a:t>
            </a:r>
            <a:r>
              <a:rPr lang="en-US" sz="2400" b="1" dirty="0" smtClean="0">
                <a:hlinkClick r:id="rId4"/>
              </a:rPr>
              <a:t>www.hsls.pitt.edu/molbio</a:t>
            </a:r>
            <a:endParaRPr lang="en-US" sz="2000" b="1" dirty="0"/>
          </a:p>
        </p:txBody>
      </p:sp>
      <p:pic>
        <p:nvPicPr>
          <p:cNvPr id="401414" name="Picture 6" descr="dna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295400"/>
            <a:ext cx="1446213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Literature Informatics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924800" cy="45307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genes are reported to be associated with the disease SCHIZOPHRENIA?</a:t>
            </a:r>
          </a:p>
          <a:p>
            <a:endParaRPr lang="en-US" dirty="0" smtClean="0"/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 dirty="0" smtClean="0">
                <a:solidFill>
                  <a:schemeClr val="tx2"/>
                </a:solidFill>
              </a:rPr>
              <a:t>Find published literature with statistical and numerical data on DENGUE OUTBREAKS in India.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www.hsls.pitt.edu/molbio</a:t>
            </a:r>
            <a:endParaRPr lang="en-US" sz="1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12">
      <a:dk1>
        <a:srgbClr val="333333"/>
      </a:dk1>
      <a:lt1>
        <a:srgbClr val="FFCC00"/>
      </a:lt1>
      <a:dk2>
        <a:srgbClr val="0B0506"/>
      </a:dk2>
      <a:lt2>
        <a:srgbClr val="FFFFFF"/>
      </a:lt2>
      <a:accent1>
        <a:srgbClr val="3366CC"/>
      </a:accent1>
      <a:accent2>
        <a:srgbClr val="3333CC"/>
      </a:accent2>
      <a:accent3>
        <a:srgbClr val="AAAAAA"/>
      </a:accent3>
      <a:accent4>
        <a:srgbClr val="DAAE00"/>
      </a:accent4>
      <a:accent5>
        <a:srgbClr val="ADB8E2"/>
      </a:accent5>
      <a:accent6>
        <a:srgbClr val="2D2DB9"/>
      </a:accent6>
      <a:hlink>
        <a:srgbClr val="6699FF"/>
      </a:hlink>
      <a:folHlink>
        <a:srgbClr val="99CCFF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333333"/>
        </a:dk1>
        <a:lt1>
          <a:srgbClr val="CCCCFF"/>
        </a:lt1>
        <a:dk2>
          <a:srgbClr val="0B0506"/>
        </a:dk2>
        <a:lt2>
          <a:srgbClr val="FFCC00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11">
        <a:dk1>
          <a:srgbClr val="333333"/>
        </a:dk1>
        <a:lt1>
          <a:srgbClr val="FFCC00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DAAE00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12">
        <a:dk1>
          <a:srgbClr val="333333"/>
        </a:dk1>
        <a:lt1>
          <a:srgbClr val="FFCC00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DAAE00"/>
        </a:accent4>
        <a:accent5>
          <a:srgbClr val="ADB8E2"/>
        </a:accent5>
        <a:accent6>
          <a:srgbClr val="2D2DB9"/>
        </a:accent6>
        <a:hlink>
          <a:srgbClr val="6699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11867</TotalTime>
  <Words>1683</Words>
  <Application>Microsoft Office PowerPoint</Application>
  <PresentationFormat>On-screen Show (4:3)</PresentationFormat>
  <Paragraphs>463</Paragraphs>
  <Slides>80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 Unicode MS</vt:lpstr>
      <vt:lpstr>Arial</vt:lpstr>
      <vt:lpstr>Arial Rounded MT Bold</vt:lpstr>
      <vt:lpstr>Calibri</vt:lpstr>
      <vt:lpstr>Garamond</vt:lpstr>
      <vt:lpstr>Times New Roman</vt:lpstr>
      <vt:lpstr>Wingdings</vt:lpstr>
      <vt:lpstr>Edge</vt:lpstr>
      <vt:lpstr>Pitt MSTP: Intro to HSLS MolBio  4th June 2015</vt:lpstr>
      <vt:lpstr>HSLS Molecular Biology Information Service</vt:lpstr>
      <vt:lpstr>PowerPoint Presentation</vt:lpstr>
      <vt:lpstr>PowerPoint Presentation</vt:lpstr>
      <vt:lpstr>PowerPoint Presentation</vt:lpstr>
      <vt:lpstr>In silico Support</vt:lpstr>
      <vt:lpstr>Topics</vt:lpstr>
      <vt:lpstr>Growth of PubMed Citations</vt:lpstr>
      <vt:lpstr>Literature Informatics</vt:lpstr>
      <vt:lpstr>Literature Informatics</vt:lpstr>
      <vt:lpstr>Challenges</vt:lpstr>
      <vt:lpstr>PubMed Search</vt:lpstr>
      <vt:lpstr>Medical Subject Headings (MeSH)</vt:lpstr>
      <vt:lpstr>MeSH Vocabulary</vt:lpstr>
      <vt:lpstr>MeSH Tree Structure</vt:lpstr>
      <vt:lpstr>MeSH Indexing</vt:lpstr>
      <vt:lpstr>MeSH Indexing</vt:lpstr>
      <vt:lpstr>Medical Subject Heading (MeSH)</vt:lpstr>
      <vt:lpstr>MeSH Indexing </vt:lpstr>
      <vt:lpstr>PowerPoint Presentation</vt:lpstr>
      <vt:lpstr>PubMed Search</vt:lpstr>
      <vt:lpstr>PubMed Query Using MeSH </vt:lpstr>
      <vt:lpstr>PowerPoint Presentation</vt:lpstr>
      <vt:lpstr>PubMed Query Using MeSH </vt:lpstr>
      <vt:lpstr>PubMed Query Using MeSH </vt:lpstr>
      <vt:lpstr>Building a PubMed Query</vt:lpstr>
      <vt:lpstr>Building a PubMed Query</vt:lpstr>
      <vt:lpstr>Building a PubMed Query</vt:lpstr>
      <vt:lpstr>Building a PubMed Query</vt:lpstr>
      <vt:lpstr>Building a PubMed Query</vt:lpstr>
      <vt:lpstr>Building PubMed Queries</vt:lpstr>
      <vt:lpstr>Useful Links for MeSH &amp; PubMed</vt:lpstr>
      <vt:lpstr>PubMed Query</vt:lpstr>
      <vt:lpstr>Topic-Specific PubMed Queries </vt:lpstr>
      <vt:lpstr>PowerPoint Presentation</vt:lpstr>
      <vt:lpstr>PubMed Special Topic Queries</vt:lpstr>
      <vt:lpstr>Search Filters</vt:lpstr>
      <vt:lpstr>PubMed Search Filter: Medical Genetics</vt:lpstr>
      <vt:lpstr>PubMed Search Result Display</vt:lpstr>
      <vt:lpstr>PowerPoint Presentation</vt:lpstr>
      <vt:lpstr>Latest Innovations in Literature Searching</vt:lpstr>
      <vt:lpstr>GoPubMed</vt:lpstr>
      <vt:lpstr>PowerPoint Presentation</vt:lpstr>
      <vt:lpstr>GoPubMed Search Result</vt:lpstr>
      <vt:lpstr>GoPubMed Search Result Analysis</vt:lpstr>
      <vt:lpstr>GoPubMed Search Result Analysis</vt:lpstr>
      <vt:lpstr>Latest Innovations in Literature Searching</vt:lpstr>
      <vt:lpstr>GoPubMed </vt:lpstr>
      <vt:lpstr>PubMed driven Web Tools</vt:lpstr>
      <vt:lpstr>PubMed based Tools</vt:lpstr>
      <vt:lpstr>Extract gene list from Literature</vt:lpstr>
      <vt:lpstr>Questions for Quertle/Quetzal</vt:lpstr>
      <vt:lpstr>PowerPoint Presentation</vt:lpstr>
      <vt:lpstr>Literature to gene list &amp; more</vt:lpstr>
      <vt:lpstr>PowerPoint Presentation</vt:lpstr>
      <vt:lpstr>Search Engine Just for Human Genetics</vt:lpstr>
      <vt:lpstr>PowerPoint Presentation</vt:lpstr>
      <vt:lpstr>Search Engine Just for Human Genetics</vt:lpstr>
      <vt:lpstr>Search Engine Just for Human Genetics</vt:lpstr>
      <vt:lpstr>Search Engine Just for Human Genetics</vt:lpstr>
      <vt:lpstr>Search Engine Just for Human Genetics</vt:lpstr>
      <vt:lpstr>Find Disease Causing SNPs</vt:lpstr>
      <vt:lpstr>PowerPoint Presentation</vt:lpstr>
      <vt:lpstr>Text-based Similarity Search Tools </vt:lpstr>
      <vt:lpstr>Text Similarity Search Tools </vt:lpstr>
      <vt:lpstr>Text Similarity Search Tools </vt:lpstr>
      <vt:lpstr>Text Similarity Search Tools </vt:lpstr>
      <vt:lpstr>Déjà Vu: a Database of Highly Similar Citations </vt:lpstr>
      <vt:lpstr>Journal Author Name Estimator</vt:lpstr>
      <vt:lpstr>PowerPoint Presentation</vt:lpstr>
      <vt:lpstr>Molecular Databases</vt:lpstr>
      <vt:lpstr>PowerPoint Presentation</vt:lpstr>
      <vt:lpstr>Life Sciences Search Engine</vt:lpstr>
      <vt:lpstr>Life Sciences Search Engine</vt:lpstr>
      <vt:lpstr>HSLS OBRC </vt:lpstr>
      <vt:lpstr>Molecular Databases Catalog</vt:lpstr>
      <vt:lpstr>Search.HSLS.MolBio</vt:lpstr>
      <vt:lpstr>HSLS MolBio</vt:lpstr>
      <vt:lpstr>HSLS Molecular Biology Information Service</vt:lpstr>
      <vt:lpstr>Thank you!  Any questions?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techuser</dc:creator>
  <cp:lastModifiedBy>Carrie</cp:lastModifiedBy>
  <cp:revision>697</cp:revision>
  <cp:lastPrinted>2014-08-06T12:34:31Z</cp:lastPrinted>
  <dcterms:created xsi:type="dcterms:W3CDTF">2002-12-02T14:54:17Z</dcterms:created>
  <dcterms:modified xsi:type="dcterms:W3CDTF">2015-06-04T17:59:43Z</dcterms:modified>
</cp:coreProperties>
</file>