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6"/>
  </p:handoutMasterIdLst>
  <p:sldIdLst>
    <p:sldId id="429" r:id="rId2"/>
    <p:sldId id="430" r:id="rId3"/>
    <p:sldId id="542" r:id="rId4"/>
    <p:sldId id="550" r:id="rId5"/>
    <p:sldId id="431" r:id="rId6"/>
    <p:sldId id="559" r:id="rId7"/>
    <p:sldId id="432" r:id="rId8"/>
    <p:sldId id="543" r:id="rId9"/>
    <p:sldId id="549" r:id="rId10"/>
    <p:sldId id="544" r:id="rId11"/>
    <p:sldId id="545" r:id="rId12"/>
    <p:sldId id="551" r:id="rId13"/>
    <p:sldId id="552" r:id="rId14"/>
    <p:sldId id="553" r:id="rId15"/>
    <p:sldId id="554" r:id="rId16"/>
    <p:sldId id="555" r:id="rId17"/>
    <p:sldId id="546" r:id="rId18"/>
    <p:sldId id="548" r:id="rId19"/>
    <p:sldId id="547" r:id="rId20"/>
    <p:sldId id="556" r:id="rId21"/>
    <p:sldId id="557" r:id="rId22"/>
    <p:sldId id="558" r:id="rId23"/>
    <p:sldId id="560" r:id="rId24"/>
    <p:sldId id="538" r:id="rId25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CC"/>
    <a:srgbClr val="FF3300"/>
    <a:srgbClr val="FFCC00"/>
    <a:srgbClr val="FFFF99"/>
    <a:srgbClr val="07F9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67" d="100"/>
          <a:sy n="67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C5933C-F91E-42BD-8362-5213ACCA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4055-7EF4-4B60-AEC6-733E26A32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0B82-7F11-4431-811C-A50130093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9832-9C18-42DA-BDF5-045083565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EF20-7E72-4B5E-BD6E-5FC1BA076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546D-C773-404E-88FA-C6715DE79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57CAE-D73B-433F-98D7-17494AFF9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C324-AD89-487F-BC89-B6C1C2A07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D9A7-F628-4F79-B1AB-9813E8AB9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1B75-7AC6-4E3B-9EF7-B7F06FE8E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3D05-451D-49CE-A4BB-4E2DB757F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C7CA3-95E3-42D4-8268-2CC908586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5B112EE0-3D1E-411C-A087-E55B2825F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37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sls.pitt.edu/guides/genetic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enetests.org/servlet/access?id=8888892&amp;key=cymYBIxYDqhAz&amp;fcn=y&amp;fw=d7aj&amp;filename=/tools/index.html" TargetMode="External"/><Relationship Id="rId4" Type="http://schemas.openxmlformats.org/officeDocument/2006/relationships/hyperlink" Target="http://www.hsls.pitt.edu/guides/genetic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databases.biomedcentral.com/" TargetMode="External"/><Relationship Id="rId4" Type="http://schemas.openxmlformats.org/officeDocument/2006/relationships/hyperlink" Target="http://www.hsls.pitt.edu/guides/genet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geneticassociationdb.nih.gov/" TargetMode="External"/><Relationship Id="rId4" Type="http://schemas.openxmlformats.org/officeDocument/2006/relationships/hyperlink" Target="http://www.hsls.pitt.edu/guides/geneti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projects.tcag.ca/variation/" TargetMode="External"/><Relationship Id="rId4" Type="http://schemas.openxmlformats.org/officeDocument/2006/relationships/hyperlink" Target="http://www.hsls.pitt.edu/guides/geneti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ncbi.nlm.nih.gov/sites/entrez?db=gap" TargetMode="External"/><Relationship Id="rId4" Type="http://schemas.openxmlformats.org/officeDocument/2006/relationships/hyperlink" Target="http://www.hsls.pitt.edu/guides/geneti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ornl.gov/sci/techresources/Human_Genome/posters/chromosome/index.shtml" TargetMode="External"/><Relationship Id="rId4" Type="http://schemas.openxmlformats.org/officeDocument/2006/relationships/hyperlink" Target="http://www.hsls.pitt.edu/guides/geneti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ygyh.org/" TargetMode="External"/><Relationship Id="rId4" Type="http://schemas.openxmlformats.org/officeDocument/2006/relationships/hyperlink" Target="http://www.hsls.pitt.edu/guides/geneti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gkb.org/" TargetMode="External"/><Relationship Id="rId2" Type="http://schemas.openxmlformats.org/officeDocument/2006/relationships/hyperlink" Target="http://bidd.cz3.nus.edu.sg/ph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sls.pitt.edu/guides/genetic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bidd.cz3.nus.edu.sg/phg/" TargetMode="External"/><Relationship Id="rId4" Type="http://schemas.openxmlformats.org/officeDocument/2006/relationships/hyperlink" Target="http://www.hsls.pitt.edu/guides/genetic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pharmgkb.org/" TargetMode="External"/><Relationship Id="rId4" Type="http://schemas.openxmlformats.org/officeDocument/2006/relationships/hyperlink" Target="http://www.hsls.pitt.edu/guides/genet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sls.pitt.edu/guides/genetic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ticalliance.org/" TargetMode="External"/><Relationship Id="rId7" Type="http://schemas.openxmlformats.org/officeDocument/2006/relationships/hyperlink" Target="http://www.hsls.pitt.edu/guides/genetics" TargetMode="External"/><Relationship Id="rId2" Type="http://schemas.openxmlformats.org/officeDocument/2006/relationships/hyperlink" Target="http://www.nchpe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genome.gov/Healt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nchpeg.org/" TargetMode="External"/><Relationship Id="rId4" Type="http://schemas.openxmlformats.org/officeDocument/2006/relationships/hyperlink" Target="http://www.hsls.pitt.edu/guides/genet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geneticalliance.org/" TargetMode="External"/><Relationship Id="rId4" Type="http://schemas.openxmlformats.org/officeDocument/2006/relationships/hyperlink" Target="http://www.hsls.pitt.edu/guides/geneti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genome.gov/Health/" TargetMode="External"/><Relationship Id="rId4" Type="http://schemas.openxmlformats.org/officeDocument/2006/relationships/hyperlink" Target="http://www.hsls.pitt.edu/guides/genetic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suman@pitt.edu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iwema@pit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hsls.pitt.edu/guides/genetic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ncbi.nlm.nih.gov/sites/entrez?db=gene" TargetMode="External"/><Relationship Id="rId7" Type="http://schemas.openxmlformats.org/officeDocument/2006/relationships/hyperlink" Target="http://www.genetests.org/servlet/access?id=8888892&amp;key=cymYBIxYDqhAz&amp;fcn=y&amp;fw=d7aj&amp;filename=/tools/index.html" TargetMode="External"/><Relationship Id="rId2" Type="http://schemas.openxmlformats.org/officeDocument/2006/relationships/hyperlink" Target="http://www.hsls.pitt.edu/guides/gene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rediseases.info.nih.gov/GARD/Default.aspx?PageID=4" TargetMode="External"/><Relationship Id="rId5" Type="http://schemas.openxmlformats.org/officeDocument/2006/relationships/hyperlink" Target="http://www.geneclinics.org/" TargetMode="External"/><Relationship Id="rId4" Type="http://schemas.openxmlformats.org/officeDocument/2006/relationships/hyperlink" Target="http://www.ncbi.nlm.nih.gov/sites/entrez?db=OMIM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gyh.org/" TargetMode="External"/><Relationship Id="rId3" Type="http://schemas.openxmlformats.org/officeDocument/2006/relationships/hyperlink" Target="http://geneticassociationdb.nih.gov/" TargetMode="External"/><Relationship Id="rId7" Type="http://schemas.openxmlformats.org/officeDocument/2006/relationships/hyperlink" Target="http://www.ornl.gov/sci/techresources/Human_Genome/posters/chromosome/index.shtml" TargetMode="External"/><Relationship Id="rId2" Type="http://schemas.openxmlformats.org/officeDocument/2006/relationships/hyperlink" Target="http://databases.biomedcentr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rediseases.info.nih.gov/GARD/Default.aspx?PageID=4" TargetMode="External"/><Relationship Id="rId11" Type="http://schemas.openxmlformats.org/officeDocument/2006/relationships/hyperlink" Target="http://www.hsls.pitt.edu/guides/genetics" TargetMode="External"/><Relationship Id="rId5" Type="http://schemas.openxmlformats.org/officeDocument/2006/relationships/hyperlink" Target="http://www.ncbi.nlm.nih.gov/gap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projects.tcag.ca/variation/" TargetMode="Externa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sls.pitt.edu/guides/gene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ncbi.nlm.nih.gov/sites/entrez?db=gene" TargetMode="External"/><Relationship Id="rId4" Type="http://schemas.openxmlformats.org/officeDocument/2006/relationships/hyperlink" Target="http://www.hsls.pitt.edu/guides/genetic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://www.ncbi.nlm.nih.gov/sites/entrez?db=OMI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hsls.pitt.edu/guides/genetic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ncbi.nlm.nih.gov/sites/GeneTests/?db=GeneTests" TargetMode="External"/><Relationship Id="rId4" Type="http://schemas.openxmlformats.org/officeDocument/2006/relationships/hyperlink" Target="http://www.hsls.pitt.edu/guides/geneti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rarediseases.info.nih.gov/GARD/Default.aspx?PageID=4" TargetMode="External"/><Relationship Id="rId4" Type="http://schemas.openxmlformats.org/officeDocument/2006/relationships/hyperlink" Target="http://www.hsls.pitt.edu/guides/gene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Medical Genetics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/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  <a:latin typeface="Arial Rounded MT Bold" pitchFamily="34" charset="0"/>
              </a:rPr>
              <a:t>2</a:t>
            </a:r>
            <a:r>
              <a:rPr lang="en-US" sz="2000" baseline="30000" smtClean="0">
                <a:solidFill>
                  <a:schemeClr val="tx1"/>
                </a:solidFill>
                <a:latin typeface="Arial Rounded MT Bold" pitchFamily="34" charset="0"/>
              </a:rPr>
              <a:t>nd</a:t>
            </a:r>
            <a:r>
              <a:rPr lang="en-US" sz="2000" smtClean="0">
                <a:solidFill>
                  <a:schemeClr val="tx1"/>
                </a:solidFill>
                <a:latin typeface="Arial Rounded MT Bold" pitchFamily="34" charset="0"/>
              </a:rPr>
              <a:t> February 2010</a:t>
            </a:r>
          </a:p>
        </p:txBody>
      </p:sp>
      <p:sp>
        <p:nvSpPr>
          <p:cNvPr id="3075" name="Text Box 18"/>
          <p:cNvSpPr>
            <a:spLocks noChangeArrowheads="1"/>
          </p:cNvSpPr>
          <p:nvPr>
            <p:ph type="subTitle" idx="1"/>
          </p:nvPr>
        </p:nvSpPr>
        <p:spPr>
          <a:xfrm>
            <a:off x="1981200" y="3962400"/>
            <a:ext cx="6553200" cy="2362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</a:rPr>
              <a:t>Carrie Iwema, PhD, MLS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</a:rPr>
              <a:t>Information Specialist in Molecular Biology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</a:rPr>
              <a:t>Health Sciences Library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2"/>
                </a:solidFill>
              </a:rPr>
              <a:t>University of Pittsburgh</a:t>
            </a:r>
          </a:p>
          <a:p>
            <a:pPr eaLnBrk="1" hangingPunct="1">
              <a:lnSpc>
                <a:spcPct val="80000"/>
              </a:lnSpc>
            </a:pPr>
            <a:endParaRPr lang="en-US" sz="16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hlinkClick r:id="rId2"/>
              </a:rPr>
              <a:t>http://www.hsls.pitt.edu/guides/genetics</a:t>
            </a:r>
            <a:r>
              <a:rPr lang="en-US" sz="2400" b="1" smtClean="0"/>
              <a:t> </a:t>
            </a:r>
          </a:p>
        </p:txBody>
      </p:sp>
      <p:pic>
        <p:nvPicPr>
          <p:cNvPr id="3076" name="Picture 19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3" descr="dna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295400"/>
            <a:ext cx="14462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Genetic Tools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2291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2294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0"/>
            <a:ext cx="8839200" cy="41052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BioMed Central Databases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3315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3318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044575"/>
            <a:ext cx="7162800" cy="482282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Genetic Association Database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4339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434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023938"/>
            <a:ext cx="7108825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Database of Genomic Variants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5363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536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033463"/>
            <a:ext cx="48006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dbGAP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6387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639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431925"/>
            <a:ext cx="86328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 Gateway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7411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741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990600"/>
            <a:ext cx="56642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Your Gene Your Health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8435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843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066800"/>
            <a:ext cx="520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Pharmacogenetics Resources:</a:t>
            </a:r>
            <a:endParaRPr lang="en-US" sz="1600" smtClean="0">
              <a:latin typeface="Arial Rounded MT Bold" pitchFamily="34" charset="0"/>
            </a:endParaRPr>
          </a:p>
        </p:txBody>
      </p:sp>
      <p:sp>
        <p:nvSpPr>
          <p:cNvPr id="19459" name="Text Box 3"/>
          <p:cNvSpPr>
            <a:spLocks noChangeArrowheads="1"/>
          </p:cNvSpPr>
          <p:nvPr>
            <p:ph type="body" idx="1"/>
          </p:nvPr>
        </p:nvSpPr>
        <p:spPr>
          <a:xfrm>
            <a:off x="1600200" y="2286000"/>
            <a:ext cx="6477000" cy="2092325"/>
          </a:xfrm>
          <a:noFill/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>
                <a:hlinkClick r:id="rId2"/>
              </a:rPr>
              <a:t>PharmGED</a:t>
            </a:r>
            <a:r>
              <a:rPr lang="en-US" smtClean="0"/>
              <a:t> </a:t>
            </a:r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/>
              <a:t>Pharmacogenetic effect database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>
                <a:hlinkClick r:id="rId3"/>
              </a:rPr>
              <a:t>PharmGKB</a:t>
            </a:r>
            <a:endParaRPr lang="en-US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/>
              <a:t>Pharmacogenetics &amp; pharmacogenomics knowledge base</a:t>
            </a:r>
          </a:p>
        </p:txBody>
      </p:sp>
      <p:pic>
        <p:nvPicPr>
          <p:cNvPr id="19460" name="Picture 4" descr="HSL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PharmGED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20483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0486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038225"/>
            <a:ext cx="6096000" cy="49657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PharmGKB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21507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1510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900" y="990600"/>
            <a:ext cx="7607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QUESTION:</a:t>
            </a:r>
            <a:endParaRPr lang="en-US" sz="1600" smtClean="0">
              <a:latin typeface="Arial Rounded MT Bold" pitchFamily="34" charset="0"/>
            </a:endParaRPr>
          </a:p>
        </p:txBody>
      </p:sp>
      <p:sp>
        <p:nvSpPr>
          <p:cNvPr id="4099" name="Text Box 3"/>
          <p:cNvSpPr>
            <a:spLocks noChangeArrowheads="1"/>
          </p:cNvSpPr>
          <p:nvPr>
            <p:ph type="body" idx="1"/>
          </p:nvPr>
        </p:nvSpPr>
        <p:spPr>
          <a:xfrm>
            <a:off x="533400" y="2286000"/>
            <a:ext cx="8077200" cy="3124200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>
                <a:solidFill>
                  <a:srgbClr val="FFCC00"/>
                </a:solidFill>
              </a:rPr>
              <a:t>?...how to locate the relevant genetic information about a particular disorder…?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4000" b="1" smtClean="0">
              <a:solidFill>
                <a:srgbClr val="FFCC00"/>
              </a:solidFill>
            </a:endParaRPr>
          </a:p>
        </p:txBody>
      </p:sp>
      <p:pic>
        <p:nvPicPr>
          <p:cNvPr id="4100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Genetics Education Groups:</a:t>
            </a:r>
            <a:endParaRPr lang="en-US" sz="1600" smtClean="0">
              <a:latin typeface="Arial Rounded MT Bold" pitchFamily="34" charset="0"/>
            </a:endParaRPr>
          </a:p>
        </p:txBody>
      </p:sp>
      <p:sp>
        <p:nvSpPr>
          <p:cNvPr id="22531" name="Text Box 3"/>
          <p:cNvSpPr>
            <a:spLocks noChangeArrowheads="1"/>
          </p:cNvSpPr>
          <p:nvPr>
            <p:ph type="body" idx="1"/>
          </p:nvPr>
        </p:nvSpPr>
        <p:spPr>
          <a:xfrm>
            <a:off x="1371600" y="1676400"/>
            <a:ext cx="6705600" cy="3962400"/>
          </a:xfrm>
          <a:noFill/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>
                <a:hlinkClick r:id="rId2"/>
              </a:rPr>
              <a:t>NCHPEG</a:t>
            </a:r>
            <a:r>
              <a:rPr lang="en-US" smtClean="0"/>
              <a:t> </a:t>
            </a:r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/>
              <a:t>National Coalition for Health Professional Education in Genetics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>
                <a:hlinkClick r:id="rId3"/>
              </a:rPr>
              <a:t>Genetic Alliance</a:t>
            </a:r>
            <a:endParaRPr lang="en-US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/>
              <a:t>Genetics community advocacy organization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>
                <a:hlinkClick r:id="rId4"/>
              </a:rPr>
              <a:t>National Human Genome Research Institute</a:t>
            </a:r>
            <a:endParaRPr lang="en-US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mtClean="0"/>
              <a:t>Information about genetics and genomes, rare diseases, patient care and more</a:t>
            </a:r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smtClean="0"/>
          </a:p>
        </p:txBody>
      </p:sp>
      <p:pic>
        <p:nvPicPr>
          <p:cNvPr id="22532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NCHPEG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23555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355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0"/>
            <a:ext cx="606583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Genetic Alliance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24579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458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6938" y="914400"/>
            <a:ext cx="4767262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National Human Genome Research Institute</a:t>
            </a:r>
            <a:endParaRPr lang="en-US" sz="3200" smtClean="0">
              <a:latin typeface="Arial Rounded MT Bold" pitchFamily="34" charset="0"/>
            </a:endParaRPr>
          </a:p>
        </p:txBody>
      </p:sp>
      <p:pic>
        <p:nvPicPr>
          <p:cNvPr id="25603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560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990600"/>
            <a:ext cx="655320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Thank you!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/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  <a:latin typeface="Arial Rounded MT Bold" pitchFamily="34" charset="0"/>
              </a:rPr>
              <a:t>Any questions?</a:t>
            </a:r>
          </a:p>
        </p:txBody>
      </p:sp>
      <p:sp>
        <p:nvSpPr>
          <p:cNvPr id="26627" name="Text Box 3"/>
          <p:cNvSpPr>
            <a:spLocks noChangeArrowheads="1"/>
          </p:cNvSpPr>
          <p:nvPr>
            <p:ph type="subTitle" idx="1"/>
          </p:nvPr>
        </p:nvSpPr>
        <p:spPr>
          <a:xfrm>
            <a:off x="1981200" y="3962400"/>
            <a:ext cx="6553200" cy="1981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</a:rPr>
              <a:t>Carrie Iwema		Ansuman Chattopadhyay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  <a:hlinkClick r:id="rId2"/>
              </a:rPr>
              <a:t>iwema@pitt.edu</a:t>
            </a:r>
            <a:r>
              <a:rPr lang="en-US" sz="2000" b="1" smtClean="0">
                <a:solidFill>
                  <a:schemeClr val="tx2"/>
                </a:solidFill>
              </a:rPr>
              <a:t>	</a:t>
            </a:r>
            <a:r>
              <a:rPr lang="en-US" sz="2000" b="1" smtClean="0">
                <a:solidFill>
                  <a:schemeClr val="tx2"/>
                </a:solidFill>
                <a:hlinkClick r:id="rId3"/>
              </a:rPr>
              <a:t>ansuman@pitt.edu</a:t>
            </a:r>
            <a:r>
              <a:rPr lang="en-US" sz="2000" b="1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tx2"/>
                </a:solidFill>
              </a:rPr>
              <a:t>412-383-6887		412-648-1297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hlinkClick r:id="rId4"/>
              </a:rPr>
              <a:t>http://www.hsls.pitt.edu/guides/genetics</a:t>
            </a:r>
            <a:r>
              <a:rPr lang="en-US" sz="2000" b="1" smtClean="0"/>
              <a:t> </a:t>
            </a:r>
          </a:p>
        </p:txBody>
      </p:sp>
      <p:pic>
        <p:nvPicPr>
          <p:cNvPr id="26628" name="Picture 4" descr="HSL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7700" y="6124575"/>
            <a:ext cx="876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dna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95400"/>
            <a:ext cx="1446213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Useful (free) Online Resources (1):</a:t>
            </a:r>
            <a:endParaRPr lang="en-US" sz="1600" smtClean="0">
              <a:latin typeface="Arial Rounded MT Bold" pitchFamily="34" charset="0"/>
            </a:endParaRPr>
          </a:p>
        </p:txBody>
      </p:sp>
      <p:sp>
        <p:nvSpPr>
          <p:cNvPr id="408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4835525"/>
          </a:xfrm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err="1" smtClean="0">
                <a:hlinkClick r:id="rId2"/>
              </a:rPr>
              <a:t>search.HSLS.MolBio</a:t>
            </a:r>
            <a:r>
              <a:rPr lang="en-US" dirty="0" smtClean="0"/>
              <a:t> </a:t>
            </a:r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Molecular databases &amp; tools search engine, </a:t>
            </a:r>
            <a:r>
              <a:rPr lang="en-US" dirty="0" err="1" smtClean="0"/>
              <a:t>U.Pitt</a:t>
            </a:r>
            <a:endParaRPr lang="en-US" dirty="0" smtClean="0"/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3"/>
              </a:rPr>
              <a:t>NCBI </a:t>
            </a:r>
            <a:r>
              <a:rPr lang="en-US" dirty="0" err="1" smtClean="0">
                <a:hlinkClick r:id="rId3"/>
              </a:rPr>
              <a:t>Entrez</a:t>
            </a:r>
            <a:r>
              <a:rPr lang="en-US" dirty="0" smtClean="0">
                <a:hlinkClick r:id="rId3"/>
              </a:rPr>
              <a:t> Gene</a:t>
            </a:r>
            <a:endParaRPr lang="en-US" dirty="0" smtClean="0"/>
          </a:p>
          <a:p>
            <a:pPr marL="1250950" lvl="2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Searchable database of genes</a:t>
            </a:r>
            <a:endParaRPr lang="en-US" dirty="0" smtClean="0">
              <a:hlinkClick r:id="rId4"/>
            </a:endParaRP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4"/>
              </a:rPr>
              <a:t>Online </a:t>
            </a:r>
            <a:r>
              <a:rPr lang="en-US" dirty="0" err="1" smtClean="0">
                <a:hlinkClick r:id="rId4"/>
              </a:rPr>
              <a:t>Mendelian</a:t>
            </a:r>
            <a:r>
              <a:rPr lang="en-US" dirty="0" smtClean="0">
                <a:hlinkClick r:id="rId4"/>
              </a:rPr>
              <a:t> Inheritance in Man (OMIM)</a:t>
            </a:r>
            <a:r>
              <a:rPr lang="en-US" dirty="0" smtClean="0"/>
              <a:t> </a:t>
            </a:r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Compendium of human genes and genetic phenotypes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err="1" smtClean="0">
                <a:hlinkClick r:id="rId5"/>
              </a:rPr>
              <a:t>GeneTests</a:t>
            </a:r>
            <a:r>
              <a:rPr lang="en-US" dirty="0" smtClean="0"/>
              <a:t> </a:t>
            </a:r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Medical genetics information resource</a:t>
            </a:r>
            <a:endParaRPr lang="en-US" dirty="0" smtClean="0">
              <a:hlinkClick r:id="rId6"/>
            </a:endParaRP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6"/>
              </a:rPr>
              <a:t>GARD</a:t>
            </a:r>
            <a:endParaRPr lang="en-US" dirty="0" smtClean="0"/>
          </a:p>
          <a:p>
            <a:pPr marL="1250950" lvl="2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Molecular Genetic and Rare Disease Information Center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7"/>
              </a:rPr>
              <a:t>Genetic Tools</a:t>
            </a:r>
            <a:endParaRPr lang="en-US" dirty="0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Genetics through a primary care lens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US" dirty="0" smtClean="0"/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US" dirty="0" smtClean="0"/>
          </a:p>
        </p:txBody>
      </p:sp>
      <p:pic>
        <p:nvPicPr>
          <p:cNvPr id="5124" name="Picture 4" descr="HSLS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Useful (free) Online Resources (2):</a:t>
            </a:r>
            <a:endParaRPr lang="en-US" sz="1600" smtClean="0">
              <a:latin typeface="Arial Rounded MT Bold" pitchFamily="34" charset="0"/>
            </a:endParaRPr>
          </a:p>
        </p:txBody>
      </p:sp>
      <p:sp>
        <p:nvSpPr>
          <p:cNvPr id="40857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4953000"/>
          </a:xfrm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err="1" smtClean="0">
                <a:hlinkClick r:id="rId2"/>
              </a:rPr>
              <a:t>BioMed</a:t>
            </a:r>
            <a:r>
              <a:rPr lang="en-US" dirty="0" smtClean="0">
                <a:hlinkClick r:id="rId2"/>
              </a:rPr>
              <a:t> Central Databases</a:t>
            </a:r>
            <a:endParaRPr lang="en-US" dirty="0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Catalog of biomedical databases</a:t>
            </a:r>
            <a:endParaRPr lang="en-US" dirty="0" smtClean="0">
              <a:hlinkClick r:id="rId3"/>
            </a:endParaRP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3"/>
              </a:rPr>
              <a:t>Genetic Association Database </a:t>
            </a:r>
            <a:endParaRPr lang="en-US" dirty="0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Archive of human genetic association studies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4"/>
              </a:rPr>
              <a:t>Database of Genomic Variants</a:t>
            </a:r>
            <a:endParaRPr lang="en-US" dirty="0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</a:t>
            </a:r>
            <a:r>
              <a:rPr lang="en-US" dirty="0" err="1" smtClean="0"/>
              <a:t>Curated</a:t>
            </a:r>
            <a:r>
              <a:rPr lang="en-US" dirty="0" smtClean="0"/>
              <a:t> catalog of structural variants in human genome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err="1" smtClean="0">
                <a:hlinkClick r:id="rId5"/>
              </a:rPr>
              <a:t>dbGAP</a:t>
            </a:r>
            <a:endParaRPr lang="en-US" dirty="0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Database of Genotypes &amp; Phenotypes</a:t>
            </a:r>
            <a:endParaRPr lang="en-US" dirty="0" smtClean="0">
              <a:hlinkClick r:id="rId6"/>
            </a:endParaRP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7"/>
              </a:rPr>
              <a:t>Gene Gateway</a:t>
            </a:r>
            <a:endParaRPr lang="en-US" dirty="0" smtClean="0"/>
          </a:p>
          <a:p>
            <a:pPr marL="1250950" lvl="2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Collection of guides/tutorials on the Human Genome Project</a:t>
            </a:r>
          </a:p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>
                <a:hlinkClick r:id="rId8"/>
              </a:rPr>
              <a:t>Your Genes Your Health</a:t>
            </a:r>
            <a:endParaRPr lang="en-US" dirty="0" smtClean="0"/>
          </a:p>
          <a:p>
            <a:pPr marL="1090613" lvl="2" indent="-419100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dirty="0" smtClean="0"/>
              <a:t>  A multimedia guide to genetic disorders</a:t>
            </a:r>
          </a:p>
        </p:txBody>
      </p:sp>
      <p:pic>
        <p:nvPicPr>
          <p:cNvPr id="6148" name="Picture 4" descr="HSLS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1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HSLS Molecular Biology Info Service</a:t>
            </a:r>
            <a:endParaRPr lang="en-US" sz="1400" smtClean="0">
              <a:latin typeface="Arial Rounded MT Bold" pitchFamily="34" charset="0"/>
            </a:endParaRPr>
          </a:p>
        </p:txBody>
      </p:sp>
      <p:pic>
        <p:nvPicPr>
          <p:cNvPr id="7171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7174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990600"/>
            <a:ext cx="5576888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NCBI Entrez Gene</a:t>
            </a:r>
            <a:endParaRPr lang="en-US" sz="1400" smtClean="0">
              <a:latin typeface="Arial Rounded MT Bold" pitchFamily="34" charset="0"/>
            </a:endParaRPr>
          </a:p>
        </p:txBody>
      </p:sp>
      <p:pic>
        <p:nvPicPr>
          <p:cNvPr id="8195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81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066800"/>
            <a:ext cx="77200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9817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NCBI—OMIM 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9220" name="Picture 4" descr="HSL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Oval 12"/>
          <p:cNvSpPr>
            <a:spLocks noChangeArrowheads="1"/>
          </p:cNvSpPr>
          <p:nvPr/>
        </p:nvSpPr>
        <p:spPr bwMode="auto">
          <a:xfrm>
            <a:off x="228600" y="3048000"/>
            <a:ext cx="838200" cy="228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667000"/>
            <a:ext cx="40576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Line 17"/>
          <p:cNvSpPr>
            <a:spLocks noChangeShapeType="1"/>
          </p:cNvSpPr>
          <p:nvPr/>
        </p:nvSpPr>
        <p:spPr bwMode="auto">
          <a:xfrm>
            <a:off x="914400" y="3276600"/>
            <a:ext cx="1828800" cy="2362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226" name="Picture 1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1828800"/>
            <a:ext cx="595788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Oval 12"/>
          <p:cNvSpPr>
            <a:spLocks noChangeArrowheads="1"/>
          </p:cNvSpPr>
          <p:nvPr/>
        </p:nvSpPr>
        <p:spPr bwMode="auto">
          <a:xfrm>
            <a:off x="2438400" y="5715000"/>
            <a:ext cx="1295400" cy="228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7"/>
          <p:cNvSpPr>
            <a:spLocks noChangeShapeType="1"/>
          </p:cNvSpPr>
          <p:nvPr/>
        </p:nvSpPr>
        <p:spPr bwMode="auto">
          <a:xfrm flipV="1">
            <a:off x="2971800" y="2514600"/>
            <a:ext cx="1981200" cy="3200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4495800" y="1676400"/>
            <a:ext cx="3048000" cy="7620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GeneTests &amp; GeneReviews</a:t>
            </a:r>
            <a:endParaRPr lang="en-US" sz="1600" smtClean="0">
              <a:latin typeface="Arial Rounded MT Bold" pitchFamily="34" charset="0"/>
            </a:endParaRPr>
          </a:p>
        </p:txBody>
      </p:sp>
      <p:pic>
        <p:nvPicPr>
          <p:cNvPr id="10243" name="Picture 3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0246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939800"/>
            <a:ext cx="62484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Genetic and Rare Diseases Information Center</a:t>
            </a:r>
            <a:endParaRPr lang="en-US" sz="3200" smtClean="0">
              <a:latin typeface="Arial Rounded MT Bold" pitchFamily="34" charset="0"/>
            </a:endParaRPr>
          </a:p>
        </p:txBody>
      </p:sp>
      <p:pic>
        <p:nvPicPr>
          <p:cNvPr id="11267" name="Picture 4" descr="HSL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19825"/>
            <a:ext cx="76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990600" y="64008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www.hsls.pitt.edu/guides/genetics</a:t>
            </a:r>
            <a:r>
              <a:rPr lang="en-US" sz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1270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857250"/>
            <a:ext cx="4953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12">
      <a:dk1>
        <a:srgbClr val="333333"/>
      </a:dk1>
      <a:lt1>
        <a:srgbClr val="FFCC00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DAAE00"/>
      </a:accent4>
      <a:accent5>
        <a:srgbClr val="ADB8E2"/>
      </a:accent5>
      <a:accent6>
        <a:srgbClr val="2D2DB9"/>
      </a:accent6>
      <a:hlink>
        <a:srgbClr val="6699FF"/>
      </a:hlink>
      <a:folHlink>
        <a:srgbClr val="99CCFF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333333"/>
        </a:dk1>
        <a:lt1>
          <a:srgbClr val="CCCCFF"/>
        </a:lt1>
        <a:dk2>
          <a:srgbClr val="0B0506"/>
        </a:dk2>
        <a:lt2>
          <a:srgbClr val="FFCC00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1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12">
        <a:dk1>
          <a:srgbClr val="333333"/>
        </a:dk1>
        <a:lt1>
          <a:srgbClr val="FFCC00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DAAE00"/>
        </a:accent4>
        <a:accent5>
          <a:srgbClr val="ADB8E2"/>
        </a:accent5>
        <a:accent6>
          <a:srgbClr val="2D2DB9"/>
        </a:accent6>
        <a:hlink>
          <a:srgbClr val="6699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5116</TotalTime>
  <Words>295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Arial</vt:lpstr>
      <vt:lpstr>Garamond</vt:lpstr>
      <vt:lpstr>Wingdings</vt:lpstr>
      <vt:lpstr>Calibri</vt:lpstr>
      <vt:lpstr>Arial Rounded MT Bold</vt:lpstr>
      <vt:lpstr>Arial Unicode MS</vt:lpstr>
      <vt:lpstr>Edge</vt:lpstr>
      <vt:lpstr>Medical Genetics  2nd February 2010</vt:lpstr>
      <vt:lpstr>QUESTION:</vt:lpstr>
      <vt:lpstr>Useful (free) Online Resources (1):</vt:lpstr>
      <vt:lpstr>Useful (free) Online Resources (2):</vt:lpstr>
      <vt:lpstr>HSLS Molecular Biology Info Service</vt:lpstr>
      <vt:lpstr>NCBI Entrez Gene</vt:lpstr>
      <vt:lpstr>NCBI—OMIM </vt:lpstr>
      <vt:lpstr>GeneTests &amp; GeneReviews</vt:lpstr>
      <vt:lpstr>Genetic and Rare Diseases Information Center</vt:lpstr>
      <vt:lpstr>Genetic Tools</vt:lpstr>
      <vt:lpstr>BioMed Central Databases</vt:lpstr>
      <vt:lpstr>Genetic Association Database</vt:lpstr>
      <vt:lpstr>Database of Genomic Variants</vt:lpstr>
      <vt:lpstr>dbGAP</vt:lpstr>
      <vt:lpstr>Gene Gateway</vt:lpstr>
      <vt:lpstr>Your Gene Your Health</vt:lpstr>
      <vt:lpstr>Pharmacogenetics Resources:</vt:lpstr>
      <vt:lpstr>PharmGED</vt:lpstr>
      <vt:lpstr>PharmGKB</vt:lpstr>
      <vt:lpstr>Genetics Education Groups:</vt:lpstr>
      <vt:lpstr>NCHPEG</vt:lpstr>
      <vt:lpstr>Genetic Alliance</vt:lpstr>
      <vt:lpstr>National Human Genome Research Institute</vt:lpstr>
      <vt:lpstr>Thank you!  Any questions?</vt:lpstr>
    </vt:vector>
  </TitlesOfParts>
  <Company>University of Pittsburgh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techuser</dc:creator>
  <cp:lastModifiedBy>HSLS</cp:lastModifiedBy>
  <cp:revision>219</cp:revision>
  <dcterms:created xsi:type="dcterms:W3CDTF">2002-12-02T14:54:17Z</dcterms:created>
  <dcterms:modified xsi:type="dcterms:W3CDTF">2010-02-03T13:19:29Z</dcterms:modified>
</cp:coreProperties>
</file>