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7"/>
  </p:notesMasterIdLst>
  <p:handoutMasterIdLst>
    <p:handoutMasterId r:id="rId68"/>
  </p:handoutMasterIdLst>
  <p:sldIdLst>
    <p:sldId id="780" r:id="rId2"/>
    <p:sldId id="783" r:id="rId3"/>
    <p:sldId id="953" r:id="rId4"/>
    <p:sldId id="954" r:id="rId5"/>
    <p:sldId id="956" r:id="rId6"/>
    <p:sldId id="789" r:id="rId7"/>
    <p:sldId id="935" r:id="rId8"/>
    <p:sldId id="790" r:id="rId9"/>
    <p:sldId id="858" r:id="rId10"/>
    <p:sldId id="791" r:id="rId11"/>
    <p:sldId id="886" r:id="rId12"/>
    <p:sldId id="887" r:id="rId13"/>
    <p:sldId id="793" r:id="rId14"/>
    <p:sldId id="792" r:id="rId15"/>
    <p:sldId id="896" r:id="rId16"/>
    <p:sldId id="888" r:id="rId17"/>
    <p:sldId id="912" r:id="rId18"/>
    <p:sldId id="914" r:id="rId19"/>
    <p:sldId id="913" r:id="rId20"/>
    <p:sldId id="928" r:id="rId21"/>
    <p:sldId id="932" r:id="rId22"/>
    <p:sldId id="930" r:id="rId23"/>
    <p:sldId id="931" r:id="rId24"/>
    <p:sldId id="934" r:id="rId25"/>
    <p:sldId id="915" r:id="rId26"/>
    <p:sldId id="916" r:id="rId27"/>
    <p:sldId id="917" r:id="rId28"/>
    <p:sldId id="926" r:id="rId29"/>
    <p:sldId id="957" r:id="rId30"/>
    <p:sldId id="958" r:id="rId31"/>
    <p:sldId id="959" r:id="rId32"/>
    <p:sldId id="918" r:id="rId33"/>
    <p:sldId id="919" r:id="rId34"/>
    <p:sldId id="920" r:id="rId35"/>
    <p:sldId id="927" r:id="rId36"/>
    <p:sldId id="900" r:id="rId37"/>
    <p:sldId id="901" r:id="rId38"/>
    <p:sldId id="921" r:id="rId39"/>
    <p:sldId id="922" r:id="rId40"/>
    <p:sldId id="889" r:id="rId41"/>
    <p:sldId id="890" r:id="rId42"/>
    <p:sldId id="923" r:id="rId43"/>
    <p:sldId id="924" r:id="rId44"/>
    <p:sldId id="925" r:id="rId45"/>
    <p:sldId id="892" r:id="rId46"/>
    <p:sldId id="893" r:id="rId47"/>
    <p:sldId id="894" r:id="rId48"/>
    <p:sldId id="936" r:id="rId49"/>
    <p:sldId id="937" r:id="rId50"/>
    <p:sldId id="938" r:id="rId51"/>
    <p:sldId id="939" r:id="rId52"/>
    <p:sldId id="940" r:id="rId53"/>
    <p:sldId id="941" r:id="rId54"/>
    <p:sldId id="942" r:id="rId55"/>
    <p:sldId id="943" r:id="rId56"/>
    <p:sldId id="944" r:id="rId57"/>
    <p:sldId id="946" r:id="rId58"/>
    <p:sldId id="947" r:id="rId59"/>
    <p:sldId id="945" r:id="rId60"/>
    <p:sldId id="948" r:id="rId61"/>
    <p:sldId id="949" r:id="rId62"/>
    <p:sldId id="950" r:id="rId63"/>
    <p:sldId id="951" r:id="rId64"/>
    <p:sldId id="903" r:id="rId65"/>
    <p:sldId id="955" r:id="rId66"/>
  </p:sldIdLst>
  <p:sldSz cx="9144000" cy="6858000" type="screen4x3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FFFF99"/>
    <a:srgbClr val="FFCC00"/>
    <a:srgbClr val="CC00CC"/>
    <a:srgbClr val="07F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2815" autoAdjust="0"/>
  </p:normalViewPr>
  <p:slideViewPr>
    <p:cSldViewPr>
      <p:cViewPr varScale="1">
        <p:scale>
          <a:sx n="75" d="100"/>
          <a:sy n="75" d="100"/>
        </p:scale>
        <p:origin x="3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96E224-0E40-460B-A60C-7286572ED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22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3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AAE0B8-2DAF-4A5E-912E-F1F832141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56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AE0B8-2DAF-4A5E-912E-F1F832141E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1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77B3-01A7-4F4C-949D-929DEE2B68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04AA-0806-4A08-ADBF-5C3F84441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62DB-5B06-4ACA-B610-68972816A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9319-8B24-41FF-B0B4-8AFC8CC49E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832EE-C33B-42B3-B677-40CB4E6C4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2A4B1-6434-4674-A886-2C2DAC507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3935-70BD-46E5-9B2D-8E746C8F9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A9CE0-D5C0-475B-9037-74EDD746F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F522-0E33-4FAB-8ED1-BC5F6D0A2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A4326-2718-4630-B9DE-1AAF789D7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C6A1E-B810-4D5F-B2A6-EC965EBA4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03D90A26-48BD-46E6-A0A1-894DA70A3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37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37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suman@pitt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guides/geneti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guides/geneti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genome.ucsc.edu/" TargetMode="External"/><Relationship Id="rId3" Type="http://schemas.openxmlformats.org/officeDocument/2006/relationships/hyperlink" Target="http://www.hsls.pitt.edu/molbio" TargetMode="External"/><Relationship Id="rId7" Type="http://schemas.openxmlformats.org/officeDocument/2006/relationships/hyperlink" Target="http://media.hsls.pitt.edu/media/clres2705/sequence_2.sw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.hsls.pitt.edu/media/clres2705/sequence.swf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png"/><Relationship Id="rId9" Type="http://schemas.openxmlformats.org/officeDocument/2006/relationships/hyperlink" Target="http://www.ncbi.nlm.nih.gov/gen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molbio/videos/play?v=37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guides/genetic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guides/genetic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BK45788/#epi_sci_bkgrd.About_Epigenetic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goo.gl/GQ9V8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guides/genetic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guides/geneti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guides/geneti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gov/10005107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guides/genetic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g/journal/v39/n3/full/ng1966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enome.ucsc.edu/ENCODE/cellTyp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guides/genetic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guides/genetic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guides/geneti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guides/genetic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genexplain.com/cgi-bin/portal/login.cgi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guides/geneti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guides/genetic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guides/genetic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guides/genetic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guides/genetics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genexplain.com/archive/videos/Profile_creation_new_2014.mp4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guides/genetics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guides/genetics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guides/genetics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guides/geneti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istrome.org/db/#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hyperlink" Target="http://vcell.ndsu.edu/animations/transcription/index.htm" TargetMode="External"/><Relationship Id="rId2" Type="http://schemas.openxmlformats.org/officeDocument/2006/relationships/hyperlink" Target="http://vcell.ndsu.edu/animations/transcription/movie-flash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molbio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molbio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molbio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guides/genetics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vcell.ndsu.edu/animations/regulatedtranscription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.dtu.dk/dtucourse/cookbooks/dave/Lekt03bkg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sls.pitt.edu/molbio/video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2209800"/>
          </a:xfrm>
        </p:spPr>
        <p:txBody>
          <a:bodyPr/>
          <a:lstStyle/>
          <a:p>
            <a:pPr eaLnBrk="1" hangingPunct="1"/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Regulation of Gene Expression</a:t>
            </a:r>
            <a:r>
              <a:rPr lang="en-US" sz="36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</a:br>
            <a:endParaRPr lang="en-US" sz="2000" dirty="0" smtClean="0">
              <a:latin typeface="Arial Rounded MT Bold" pitchFamily="34" charset="0"/>
            </a:endParaRPr>
          </a:p>
        </p:txBody>
      </p:sp>
      <p:sp>
        <p:nvSpPr>
          <p:cNvPr id="15362" name="Text Box 18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err="1" smtClean="0">
                <a:solidFill>
                  <a:schemeClr val="tx2"/>
                </a:solidFill>
              </a:rPr>
              <a:t>Ansuman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</a:rPr>
              <a:t>Chattopadhyay</a:t>
            </a:r>
            <a:r>
              <a:rPr lang="en-US" sz="1600" b="1" dirty="0" smtClean="0">
                <a:solidFill>
                  <a:schemeClr val="tx2"/>
                </a:solidFill>
              </a:rPr>
              <a:t>, PhD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Assistant Director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Molecular Biology Information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Health Sciences Library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University of Pittsburgh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  <a:hlinkClick r:id="rId2"/>
              </a:rPr>
              <a:t>ansuman@pitt.edu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2"/>
              </a:solidFill>
            </a:endParaRPr>
          </a:p>
        </p:txBody>
      </p:sp>
      <p:pic>
        <p:nvPicPr>
          <p:cNvPr id="15363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3" descr="dna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295400"/>
            <a:ext cx="1141413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 algn="ctr">
              <a:buNone/>
            </a:pPr>
            <a:endParaRPr lang="en-US" sz="6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Retrieve promoter sequence for a gene</a:t>
            </a:r>
            <a:endParaRPr lang="en-US" sz="6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4115045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76400"/>
            <a:ext cx="3314455" cy="4131013"/>
          </a:xfrm>
          <a:prstGeom prst="rect">
            <a:avLst/>
          </a:prstGeom>
        </p:spPr>
      </p:pic>
      <p:pic>
        <p:nvPicPr>
          <p:cNvPr id="6" name="Picture 5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 bwMode="auto">
          <a:xfrm>
            <a:off x="587188" y="1000780"/>
            <a:ext cx="3796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UCSC Genome Browser</a:t>
            </a:r>
            <a:endParaRPr lang="en-US" sz="28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rId5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135453" y="1083013"/>
            <a:ext cx="311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GeneExplain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 - Biobase</a:t>
            </a:r>
            <a:endParaRPr lang="en-US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16625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Promoter Sequence</a:t>
            </a:r>
            <a:endParaRPr lang="en-US" dirty="0"/>
          </a:p>
        </p:txBody>
      </p:sp>
      <p:pic>
        <p:nvPicPr>
          <p:cNvPr id="4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7200" y="2286000"/>
            <a:ext cx="8229600" cy="17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3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246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  <a:hlinkClick r:id="rId3"/>
              </a:rPr>
              <a:t>http://www.hsls.pitt.edu/molbio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43600"/>
            <a:ext cx="967344" cy="809625"/>
          </a:xfrm>
          <a:prstGeom prst="rect">
            <a:avLst/>
          </a:prstGeom>
          <a:noFill/>
        </p:spPr>
      </p:pic>
      <p:pic>
        <p:nvPicPr>
          <p:cNvPr id="8" name="Picture 23" descr="dna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5943600"/>
            <a:ext cx="404206" cy="724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381000" y="2362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4648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" y="472440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Link to the video tutorial:</a:t>
            </a:r>
          </a:p>
          <a:p>
            <a:r>
              <a:rPr lang="en-US" sz="2000" dirty="0" smtClean="0">
                <a:hlinkClick r:id="rId6"/>
              </a:rPr>
              <a:t>http://media.hsls.pitt.edu/media/clres2705/sequence.swf</a:t>
            </a:r>
            <a:endParaRPr lang="en-US" sz="2000" dirty="0" smtClean="0"/>
          </a:p>
          <a:p>
            <a:r>
              <a:rPr lang="en-US" sz="2000" dirty="0" smtClean="0">
                <a:hlinkClick r:id="rId7"/>
              </a:rPr>
              <a:t>http://media.hsls.pitt.edu/media/clres2705/sequence_2.swf</a:t>
            </a:r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14600"/>
            <a:ext cx="7848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Resources</a:t>
            </a:r>
          </a:p>
          <a:p>
            <a:endParaRPr lang="en-US" b="1" dirty="0" smtClean="0">
              <a:latin typeface="+mn-lt"/>
            </a:endParaRPr>
          </a:p>
          <a:p>
            <a:pPr algn="l"/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UCSC Genome Browser:  </a:t>
            </a:r>
            <a:r>
              <a:rPr lang="en-US" sz="1800" dirty="0" smtClean="0">
                <a:latin typeface="+mn-lt"/>
                <a:hlinkClick r:id="rId8"/>
              </a:rPr>
              <a:t>http://genome.ucsc.edu/</a:t>
            </a:r>
            <a:endParaRPr lang="en-US" sz="1800" dirty="0" smtClean="0">
              <a:latin typeface="+mn-lt"/>
            </a:endParaRPr>
          </a:p>
          <a:p>
            <a:pPr algn="l"/>
            <a:r>
              <a:rPr lang="en-US" sz="1800" dirty="0" smtClean="0">
                <a:solidFill>
                  <a:schemeClr val="tx2"/>
                </a:solidFill>
                <a:latin typeface="+mn-lt"/>
              </a:rPr>
              <a:t>NCBI </a:t>
            </a:r>
            <a:r>
              <a:rPr lang="en-US" sz="1800" dirty="0" err="1" smtClean="0">
                <a:solidFill>
                  <a:schemeClr val="tx2"/>
                </a:solidFill>
                <a:latin typeface="+mn-lt"/>
              </a:rPr>
              <a:t>Entrez</a:t>
            </a: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 Gene: </a:t>
            </a:r>
            <a:r>
              <a:rPr lang="en-US" sz="1800" dirty="0" smtClean="0">
                <a:hlinkClick r:id="rId9"/>
              </a:rPr>
              <a:t>http://www.ncbi.nlm.nih.gov/gene</a:t>
            </a:r>
            <a:endParaRPr lang="en-US" sz="1800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457200"/>
            <a:ext cx="7696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Find sequence information for a gene</a:t>
            </a:r>
          </a:p>
          <a:p>
            <a:pPr algn="l"/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+mn-lt"/>
              </a:rPr>
              <a:t>-genomic	-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promoter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	-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intron-exon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coordinates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+mn-lt"/>
              </a:rPr>
              <a:t>-mRNA	-protein </a:t>
            </a:r>
          </a:p>
          <a:p>
            <a:pPr algn="l"/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Fetching Promoters</a:t>
            </a:r>
            <a:endParaRPr lang="en-US" sz="3600" b="1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052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1143000"/>
            <a:ext cx="7370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  <a:hlinkClick r:id="rId3"/>
              </a:rPr>
              <a:t>http://www.hsls.pitt.edu/molbio/videos/play?v=37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BIOBASE </a:t>
            </a:r>
            <a:r>
              <a:rPr lang="en-US" sz="4000" b="1" dirty="0" err="1" smtClean="0"/>
              <a:t>TransPro</a:t>
            </a:r>
            <a:endParaRPr lang="en-US" sz="4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57400"/>
            <a:ext cx="4419048" cy="27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1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8229600" cy="37544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825" y="381000"/>
            <a:ext cx="3600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Promoter Sequence</a:t>
            </a:r>
          </a:p>
        </p:txBody>
      </p:sp>
      <p:pic>
        <p:nvPicPr>
          <p:cNvPr id="6" name="Picture 5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021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Retrieve Promoter Sequence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8229600" cy="34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4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Epigenetic mechanisms</a:t>
            </a:r>
            <a:endParaRPr lang="en-US" dirty="0"/>
          </a:p>
        </p:txBody>
      </p:sp>
      <p:pic>
        <p:nvPicPr>
          <p:cNvPr id="4" name="Content Placeholder 3" descr="epigenet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5795962" cy="4193336"/>
          </a:xfrm>
        </p:spPr>
      </p:pic>
      <p:sp>
        <p:nvSpPr>
          <p:cNvPr id="5" name="TextBox 4"/>
          <p:cNvSpPr txBox="1"/>
          <p:nvPr/>
        </p:nvSpPr>
        <p:spPr>
          <a:xfrm>
            <a:off x="1070578" y="5486400"/>
            <a:ext cx="659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NCBI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http://www.ncbi.nlm.nih.gov/books/NBK45788/#epi_sci_bkgrd.About_Epigenetics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http://www.hsls.pitt.edu/guides/genetics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2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33623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Histone</a:t>
            </a:r>
            <a:r>
              <a:rPr lang="en-US" sz="3600" b="1" dirty="0" smtClean="0"/>
              <a:t> Modifications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3"/>
              </a:rPr>
              <a:t>http://goo.gl/GQ9V8</a:t>
            </a:r>
            <a:endParaRPr lang="en-US" sz="24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2047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http://www.hsls.pitt.edu/guides/genetics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4" descr="HSL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371600"/>
            <a:ext cx="32194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1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Topics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216525"/>
          </a:xfrm>
        </p:spPr>
        <p:txBody>
          <a:bodyPr/>
          <a:lstStyle/>
          <a:p>
            <a:pPr algn="ctr"/>
            <a:endParaRPr lang="en-US" sz="2200" b="1" dirty="0" smtClean="0"/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 smtClean="0"/>
              <a:t>1. Retrieve  generic promoter sequences (1000 </a:t>
            </a:r>
            <a:r>
              <a:rPr lang="en-US" sz="2000" b="1" dirty="0" err="1" smtClean="0"/>
              <a:t>bp</a:t>
            </a:r>
            <a:r>
              <a:rPr lang="en-US" sz="2000" b="1" dirty="0" smtClean="0"/>
              <a:t> 5’and 200 </a:t>
            </a:r>
            <a:r>
              <a:rPr lang="en-US" sz="2000" b="1" dirty="0" err="1" smtClean="0"/>
              <a:t>bp</a:t>
            </a:r>
            <a:r>
              <a:rPr lang="en-US" sz="2000" b="1" dirty="0" smtClean="0"/>
              <a:t> 3’   from TSS) </a:t>
            </a:r>
            <a:r>
              <a:rPr lang="en-US" sz="2000" b="1" dirty="0" smtClean="0">
                <a:solidFill>
                  <a:schemeClr val="tx2"/>
                </a:solidFill>
              </a:rPr>
              <a:t>  	UCSC Genome Browser</a:t>
            </a:r>
          </a:p>
          <a:p>
            <a:pPr marL="0" indent="0">
              <a:buNone/>
            </a:pPr>
            <a:r>
              <a:rPr lang="en-US" sz="2000" b="1" dirty="0" smtClean="0"/>
              <a:t>2. Browse through the epigenetic biochemical markers </a:t>
            </a:r>
          </a:p>
          <a:p>
            <a:pPr lvl="1">
              <a:buNone/>
            </a:pPr>
            <a:r>
              <a:rPr lang="en-US" sz="2000" b="1" i="1" dirty="0" smtClean="0"/>
              <a:t>Histone modifications</a:t>
            </a:r>
            <a:r>
              <a:rPr lang="en-US" sz="2000" b="1" dirty="0" smtClean="0"/>
              <a:t>, </a:t>
            </a:r>
            <a:r>
              <a:rPr lang="en-US" sz="2000" b="1" i="1" dirty="0" smtClean="0"/>
              <a:t>DNA methylation </a:t>
            </a:r>
            <a:r>
              <a:rPr lang="en-US" sz="2000" b="1" dirty="0" smtClean="0"/>
              <a:t>etc., </a:t>
            </a:r>
          </a:p>
          <a:p>
            <a:pPr marL="344487" lvl="1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	ENCODE, UCSC GB, </a:t>
            </a:r>
            <a:r>
              <a:rPr lang="en-US" sz="2000" b="1" dirty="0" err="1" smtClean="0">
                <a:solidFill>
                  <a:schemeClr val="tx2"/>
                </a:solidFill>
              </a:rPr>
              <a:t>Ensembl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Reg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Build, </a:t>
            </a:r>
            <a:r>
              <a:rPr lang="en-US" sz="2000" b="1" dirty="0" err="1" smtClean="0">
                <a:solidFill>
                  <a:schemeClr val="tx2"/>
                </a:solidFill>
              </a:rPr>
              <a:t>GeneHancer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344487" lvl="1" indent="0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344487" lvl="1" indent="0">
              <a:buNone/>
            </a:pPr>
            <a:r>
              <a:rPr lang="en-US" sz="2000" b="1" dirty="0" smtClean="0"/>
              <a:t>3</a:t>
            </a:r>
            <a:r>
              <a:rPr lang="en-US" sz="2000" b="1" dirty="0" smtClean="0"/>
              <a:t>. Determine </a:t>
            </a:r>
            <a:r>
              <a:rPr lang="en-US" sz="2000" b="1" dirty="0"/>
              <a:t>transcription factor </a:t>
            </a:r>
            <a:r>
              <a:rPr lang="en-US" sz="2000" b="1" dirty="0" smtClean="0"/>
              <a:t>occupancy - </a:t>
            </a:r>
            <a:r>
              <a:rPr lang="en-US" sz="2000" b="1" dirty="0" smtClean="0">
                <a:solidFill>
                  <a:schemeClr val="tx2"/>
                </a:solidFill>
              </a:rPr>
              <a:t>Match</a:t>
            </a:r>
            <a:endParaRPr lang="en-US" sz="2000" b="1" dirty="0">
              <a:solidFill>
                <a:schemeClr val="tx2"/>
              </a:solidFill>
            </a:endParaRPr>
          </a:p>
          <a:p>
            <a:pPr marL="344487" lvl="1" indent="0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4</a:t>
            </a:r>
            <a:r>
              <a:rPr lang="en-US" sz="2000" b="1" dirty="0" smtClean="0"/>
              <a:t>. Search for </a:t>
            </a:r>
            <a:r>
              <a:rPr lang="en-US" sz="2000" b="1" dirty="0" err="1" smtClean="0"/>
              <a:t>ChIP-seq</a:t>
            </a:r>
            <a:r>
              <a:rPr lang="en-US" sz="2000" b="1" dirty="0" smtClean="0"/>
              <a:t>/ATAC-</a:t>
            </a:r>
            <a:r>
              <a:rPr lang="en-US" sz="2000" b="1" dirty="0" err="1" smtClean="0"/>
              <a:t>seq</a:t>
            </a:r>
            <a:r>
              <a:rPr lang="en-US" sz="2000" b="1" dirty="0" smtClean="0"/>
              <a:t> etc., data from GEO –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	</a:t>
            </a:r>
            <a:r>
              <a:rPr lang="en-US" sz="2000" b="1" dirty="0" err="1" smtClean="0">
                <a:solidFill>
                  <a:schemeClr val="tx2"/>
                </a:solidFill>
              </a:rPr>
              <a:t>Cistrome</a:t>
            </a:r>
            <a:r>
              <a:rPr lang="en-US" sz="2000" b="1" dirty="0" smtClean="0">
                <a:solidFill>
                  <a:schemeClr val="tx2"/>
                </a:solidFill>
              </a:rPr>
              <a:t>  Data Browser</a:t>
            </a:r>
          </a:p>
          <a:p>
            <a:pPr marL="0" indent="0">
              <a:buNone/>
            </a:pPr>
            <a:r>
              <a:rPr lang="en-US" sz="2000" b="1" dirty="0" smtClean="0"/>
              <a:t>5. search for gene expression data from GEO 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>
                <a:solidFill>
                  <a:schemeClr val="tx2"/>
                </a:solidFill>
              </a:rPr>
              <a:t>Correlation Engine 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0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 algn="ctr">
              <a:buNone/>
            </a:pPr>
            <a:endParaRPr lang="en-US" sz="6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sz="6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Epigenome</a:t>
            </a:r>
            <a:r>
              <a:rPr lang="en-US" sz="6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and</a:t>
            </a:r>
          </a:p>
          <a:p>
            <a:pPr algn="ctr">
              <a:buNone/>
            </a:pPr>
            <a:r>
              <a:rPr lang="en-US" sz="6000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Enc</a:t>
            </a:r>
            <a:r>
              <a:rPr lang="en-US" sz="6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ycl</a:t>
            </a:r>
            <a:r>
              <a:rPr lang="en-US" sz="6000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6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pedia of </a:t>
            </a:r>
            <a:r>
              <a:rPr lang="en-US" sz="6000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6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en-US" sz="6000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6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lements Project</a:t>
            </a:r>
            <a:endParaRPr lang="en-US" sz="6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http://www.hsls.pitt.edu/guides/genetics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41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 Project</a:t>
            </a:r>
            <a:endParaRPr lang="en-US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42225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638800"/>
            <a:ext cx="447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3"/>
              </a:rPr>
              <a:t>http://www.genome.gov/10005107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Ch</a:t>
            </a:r>
            <a:r>
              <a:rPr lang="en-US" sz="3600" b="1" dirty="0" smtClean="0"/>
              <a:t>romatin </a:t>
            </a:r>
            <a:r>
              <a:rPr lang="en-US" sz="36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3600" b="1" dirty="0" err="1" smtClean="0"/>
              <a:t>mmuno-</a:t>
            </a:r>
            <a:r>
              <a:rPr lang="en-US" sz="36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3600" b="1" dirty="0" err="1" smtClean="0"/>
              <a:t>recititation-Seq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(</a:t>
            </a:r>
            <a:r>
              <a:rPr lang="en-US" sz="3600" b="1" dirty="0" err="1" smtClean="0"/>
              <a:t>ChIP-Seq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088161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8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dirty="0" smtClean="0"/>
              <a:t>Epigenetic Markers</a:t>
            </a:r>
            <a:endParaRPr lang="en-US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308251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558" y="1143000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Landmark Paper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715000"/>
            <a:ext cx="599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http://www.nature.com/ng/journal/v39/n3/full/ng1966.html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 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30725"/>
          </a:xfrm>
        </p:spPr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http://genome.ucsc.edu/ENCODE/cellTypes.html</a:t>
            </a:r>
            <a:endParaRPr lang="en-US" dirty="0"/>
          </a:p>
        </p:txBody>
      </p:sp>
      <p:pic>
        <p:nvPicPr>
          <p:cNvPr id="4" name="Picture 3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8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229600" cy="1139825"/>
          </a:xfrm>
        </p:spPr>
        <p:txBody>
          <a:bodyPr/>
          <a:lstStyle/>
          <a:p>
            <a:r>
              <a:rPr lang="en-US" sz="3200" dirty="0" smtClean="0"/>
              <a:t>Epigenetics Marks in Promoter Sequence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990600"/>
            <a:ext cx="8229600" cy="2953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114800"/>
            <a:ext cx="5209524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81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Hub – </a:t>
            </a:r>
            <a:r>
              <a:rPr lang="en-US" dirty="0" err="1" smtClean="0"/>
              <a:t>Ensembl</a:t>
            </a:r>
            <a:r>
              <a:rPr lang="en-US" dirty="0" smtClean="0"/>
              <a:t> </a:t>
            </a:r>
            <a:r>
              <a:rPr lang="en-US" dirty="0" err="1" smtClean="0"/>
              <a:t>Reg</a:t>
            </a:r>
            <a:r>
              <a:rPr lang="en-US" dirty="0" smtClean="0"/>
              <a:t> Build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771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6" y="2286000"/>
            <a:ext cx="8204530" cy="34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6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Hub – </a:t>
            </a:r>
            <a:r>
              <a:rPr lang="en-US" dirty="0" err="1"/>
              <a:t>Ensembl</a:t>
            </a:r>
            <a:r>
              <a:rPr lang="en-US" dirty="0"/>
              <a:t> </a:t>
            </a:r>
            <a:r>
              <a:rPr lang="en-US" dirty="0" err="1"/>
              <a:t>Reg</a:t>
            </a:r>
            <a:r>
              <a:rPr lang="en-US" dirty="0"/>
              <a:t> Build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71600"/>
            <a:ext cx="6493562" cy="4530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057400" y="3861080"/>
            <a:ext cx="15696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Transcription Factors</a:t>
            </a:r>
            <a:endParaRPr lang="en-US" sz="12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051053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Hands-On: Find Promoter Sequence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Retrieve promoter sequence for 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Human : BCL2, EGFR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C. </a:t>
            </a:r>
            <a:r>
              <a:rPr lang="en-US" dirty="0" err="1" smtClean="0">
                <a:solidFill>
                  <a:schemeClr val="tx2"/>
                </a:solidFill>
              </a:rPr>
              <a:t>elegans</a:t>
            </a:r>
            <a:r>
              <a:rPr lang="en-US" dirty="0" smtClean="0">
                <a:solidFill>
                  <a:schemeClr val="tx2"/>
                </a:solidFill>
              </a:rPr>
              <a:t> : let-23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Drosophila: son of </a:t>
            </a:r>
            <a:r>
              <a:rPr lang="en-US" dirty="0" err="1" smtClean="0">
                <a:solidFill>
                  <a:schemeClr val="tx2"/>
                </a:solidFill>
              </a:rPr>
              <a:t>sevenless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Yeast: fus3</a:t>
            </a:r>
          </a:p>
          <a:p>
            <a:pPr lvl="1"/>
            <a:endParaRPr lang="en-US" dirty="0" smtClean="0"/>
          </a:p>
          <a:p>
            <a:pPr lvl="1"/>
            <a:r>
              <a:rPr lang="en-US" sz="2000" dirty="0" smtClean="0"/>
              <a:t>Tips:</a:t>
            </a:r>
          </a:p>
          <a:p>
            <a:pPr lvl="2"/>
            <a:r>
              <a:rPr lang="en-US" sz="1800" dirty="0" smtClean="0"/>
              <a:t>Go to UCSC genome browser</a:t>
            </a:r>
          </a:p>
          <a:p>
            <a:pPr lvl="2"/>
            <a:r>
              <a:rPr lang="en-US" sz="1800" dirty="0" smtClean="0"/>
              <a:t>Search by gene name</a:t>
            </a:r>
          </a:p>
          <a:p>
            <a:pPr lvl="2"/>
            <a:r>
              <a:rPr lang="en-US" sz="1800" dirty="0" smtClean="0"/>
              <a:t>Click on UCSC genes/</a:t>
            </a:r>
            <a:r>
              <a:rPr lang="en-US" sz="1800" dirty="0" err="1" smtClean="0"/>
              <a:t>Wormbase</a:t>
            </a:r>
            <a:r>
              <a:rPr lang="en-US" sz="1800" dirty="0" smtClean="0"/>
              <a:t> genes/</a:t>
            </a:r>
            <a:r>
              <a:rPr lang="en-US" sz="1800" dirty="0" err="1" smtClean="0"/>
              <a:t>Flybase</a:t>
            </a:r>
            <a:r>
              <a:rPr lang="en-US" sz="1800" dirty="0" smtClean="0"/>
              <a:t> genes</a:t>
            </a:r>
          </a:p>
          <a:p>
            <a:pPr lvl="2"/>
            <a:r>
              <a:rPr lang="en-US" sz="1800" dirty="0" smtClean="0"/>
              <a:t>Click on Genomic sequence</a:t>
            </a:r>
            <a:endParaRPr lang="en-US" sz="1800" dirty="0"/>
          </a:p>
        </p:txBody>
      </p:sp>
      <p:pic>
        <p:nvPicPr>
          <p:cNvPr id="4" name="Picture 4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http://www.hsls.pitt.edu/guides/genetics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0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pPr algn="ctr"/>
            <a:r>
              <a:rPr lang="en-US" dirty="0" err="1" smtClean="0"/>
              <a:t>GeneHancer</a:t>
            </a:r>
            <a:r>
              <a:rPr lang="en-US" dirty="0" smtClean="0"/>
              <a:t> Elite Regulatory Elements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444" y="1600200"/>
            <a:ext cx="7125112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0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19" y="1066800"/>
            <a:ext cx="8409524" cy="411428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38554"/>
            <a:ext cx="490519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26966191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90519" y="5410200"/>
            <a:ext cx="5355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http://science.sciencemag.org/content/early/2016/03/09/science.aac9935.long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rId3"/>
            </a:endParaRPr>
          </a:p>
        </p:txBody>
      </p:sp>
      <p:pic>
        <p:nvPicPr>
          <p:cNvPr id="7" name="Picture 6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http://www.hsls.pitt.edu/guides/genetics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3902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GeneHancer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Elite </a:t>
            </a:r>
            <a:r>
              <a:rPr lang="en-US" dirty="0">
                <a:solidFill>
                  <a:srgbClr val="FFFFFF"/>
                </a:solidFill>
              </a:rPr>
              <a:t>Regulatory Elements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4929116" cy="453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053" y="2590800"/>
            <a:ext cx="340044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91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GeneHancer</a:t>
            </a:r>
            <a:r>
              <a:rPr lang="en-US" dirty="0"/>
              <a:t> </a:t>
            </a:r>
            <a:r>
              <a:rPr lang="en-US" dirty="0" smtClean="0"/>
              <a:t>Double Elite </a:t>
            </a:r>
            <a:r>
              <a:rPr lang="en-US" dirty="0"/>
              <a:t>Regulatory Elements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2286000"/>
            <a:ext cx="3954512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1"/>
            <a:ext cx="340186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67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 Retrieve the promoter Sequence for Human CD 274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309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Search for </a:t>
            </a:r>
            <a:r>
              <a:rPr lang="en-US" dirty="0" err="1" smtClean="0"/>
              <a:t>Myc</a:t>
            </a:r>
            <a:r>
              <a:rPr lang="en-US" dirty="0" smtClean="0"/>
              <a:t> in </a:t>
            </a:r>
            <a:r>
              <a:rPr lang="en-US" dirty="0" err="1" smtClean="0"/>
              <a:t>GeneExplain</a:t>
            </a:r>
            <a:r>
              <a:rPr lang="en-US" dirty="0" smtClean="0"/>
              <a:t> Database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>
                <a:hlinkClick r:id="rId2"/>
              </a:rPr>
              <a:t>https://portal.genexplain.com/cgi-bin/portal/login.cgi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476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on </a:t>
            </a:r>
            <a:r>
              <a:rPr lang="en-US" dirty="0" err="1" smtClean="0"/>
              <a:t>Myc</a:t>
            </a:r>
            <a:r>
              <a:rPr lang="en-US" dirty="0" smtClean="0"/>
              <a:t> in </a:t>
            </a:r>
            <a:r>
              <a:rPr lang="en-US" dirty="0" err="1" smtClean="0"/>
              <a:t>GeneExplain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47" y="1600200"/>
            <a:ext cx="8229600" cy="381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60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Find Transcription Factor </a:t>
            </a:r>
            <a:r>
              <a:rPr lang="en-US" dirty="0"/>
              <a:t>o</a:t>
            </a:r>
            <a:r>
              <a:rPr lang="en-US" dirty="0" smtClean="0"/>
              <a:t>ccupancy in </a:t>
            </a:r>
          </a:p>
          <a:p>
            <a:pPr marL="0" indent="0" algn="ctr">
              <a:buNone/>
            </a:pPr>
            <a:r>
              <a:rPr lang="en-US" dirty="0" smtClean="0"/>
              <a:t>CD 47 promoter sequence using        </a:t>
            </a:r>
            <a:r>
              <a:rPr lang="en-US" dirty="0" err="1" smtClean="0"/>
              <a:t>GeneExplain</a:t>
            </a:r>
            <a:r>
              <a:rPr lang="en-US" dirty="0" smtClean="0"/>
              <a:t> </a:t>
            </a:r>
            <a:r>
              <a:rPr lang="en-US" i="1" dirty="0" smtClean="0"/>
              <a:t>Match</a:t>
            </a:r>
            <a:r>
              <a:rPr lang="en-US" dirty="0" smtClean="0"/>
              <a:t>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31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Transfac</a:t>
            </a:r>
            <a:r>
              <a:rPr lang="en-US" b="1" dirty="0" smtClean="0"/>
              <a:t> Pro </a:t>
            </a:r>
          </a:p>
        </p:txBody>
      </p:sp>
      <p:pic>
        <p:nvPicPr>
          <p:cNvPr id="18436" name="Picture 4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09800" y="1371600"/>
            <a:ext cx="4100690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5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Factor  binding sites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6934199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191000" y="5562600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50" dirty="0" smtClean="0">
                <a:solidFill>
                  <a:schemeClr val="tx2"/>
                </a:solidFill>
              </a:rPr>
              <a:t>Jonathan M. Keith (ed.), </a:t>
            </a:r>
            <a:r>
              <a:rPr lang="en-US" sz="1050" i="1" dirty="0" smtClean="0">
                <a:solidFill>
                  <a:schemeClr val="tx2"/>
                </a:solidFill>
              </a:rPr>
              <a:t>Bioinformatics, Volume II: Structure, Function and Applications, vol. 453, </a:t>
            </a:r>
            <a:r>
              <a:rPr lang="en-US" sz="1050" dirty="0" smtClean="0">
                <a:solidFill>
                  <a:schemeClr val="tx2"/>
                </a:solidFill>
              </a:rPr>
              <a:t>© 2008 Humana Press,</a:t>
            </a:r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8" name="Picture 5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3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Factor Binding Matrix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24" y="1295400"/>
            <a:ext cx="8229600" cy="844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4" y="2286000"/>
            <a:ext cx="7924800" cy="38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0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8229600" cy="1139825"/>
          </a:xfrm>
        </p:spPr>
        <p:txBody>
          <a:bodyPr/>
          <a:lstStyle/>
          <a:p>
            <a:r>
              <a:rPr lang="en-US" dirty="0" smtClean="0"/>
              <a:t>Search for TF Binding Sites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17638"/>
            <a:ext cx="6840314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8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Myc,CD47 and CD274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295400"/>
            <a:ext cx="5061622" cy="4530725"/>
          </a:xfrm>
          <a:prstGeom prst="rect">
            <a:avLst/>
          </a:prstGeom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2189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BioBase</a:t>
            </a:r>
            <a:r>
              <a:rPr lang="en-US" dirty="0" smtClean="0"/>
              <a:t> Match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19200"/>
            <a:ext cx="3391629" cy="4530725"/>
          </a:xfrm>
          <a:prstGeom prst="rect">
            <a:avLst/>
          </a:prstGeom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3164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Biobase Match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19200"/>
            <a:ext cx="5562600" cy="4530725"/>
          </a:xfrm>
          <a:prstGeom prst="rect">
            <a:avLst/>
          </a:prstGeom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883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229600" cy="1139825"/>
          </a:xfrm>
        </p:spPr>
        <p:txBody>
          <a:bodyPr/>
          <a:lstStyle/>
          <a:p>
            <a:r>
              <a:rPr lang="en-US" dirty="0"/>
              <a:t>Search for TF Binding Sites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94" y="1905000"/>
            <a:ext cx="8229600" cy="37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48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Predicted TF Binding sites  on CD 274 Promoter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33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87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3072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Check the presence of </a:t>
            </a:r>
            <a:r>
              <a:rPr lang="en-US" dirty="0" err="1" smtClean="0"/>
              <a:t>Myc</a:t>
            </a:r>
            <a:r>
              <a:rPr lang="en-US" dirty="0" smtClean="0"/>
              <a:t> binding site(s) in CD47 and CD274 promoter sequences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Tutorial : Ho to create a TF binding profile –</a:t>
            </a:r>
          </a:p>
          <a:p>
            <a:r>
              <a:rPr lang="en-US" dirty="0">
                <a:hlinkClick r:id="rId2"/>
              </a:rPr>
              <a:t>https://portal.genexplain.com/archive/videos/Profile_creation_new_2014.mp4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64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Profile for TF </a:t>
            </a:r>
            <a:r>
              <a:rPr lang="en-US" dirty="0" err="1" smtClean="0"/>
              <a:t>Myc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219200"/>
            <a:ext cx="6939965" cy="4530725"/>
          </a:xfrm>
          <a:prstGeom prst="rect">
            <a:avLst/>
          </a:prstGeom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99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</a:t>
            </a:r>
            <a:r>
              <a:rPr lang="en-US" dirty="0" err="1" smtClean="0"/>
              <a:t>Myc</a:t>
            </a:r>
            <a:r>
              <a:rPr lang="en-US" dirty="0" smtClean="0"/>
              <a:t> Binding Sites on CD 47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01425"/>
            <a:ext cx="6489060" cy="4530725"/>
          </a:xfrm>
          <a:prstGeom prst="rect">
            <a:avLst/>
          </a:prstGeom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614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Predicted </a:t>
            </a:r>
            <a:r>
              <a:rPr lang="en-US" sz="3200" dirty="0" err="1"/>
              <a:t>Myc</a:t>
            </a:r>
            <a:r>
              <a:rPr lang="en-US" sz="3200" dirty="0"/>
              <a:t> Binding </a:t>
            </a:r>
            <a:r>
              <a:rPr lang="en-US" sz="3200" dirty="0" smtClean="0"/>
              <a:t>Sites on CD47 Promoter Sequence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609" y="1433851"/>
            <a:ext cx="7868782" cy="4530725"/>
          </a:xfrm>
          <a:prstGeom prst="rect">
            <a:avLst/>
          </a:prstGeom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7228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Locate </a:t>
            </a:r>
            <a:r>
              <a:rPr lang="en-US" dirty="0" err="1" smtClean="0"/>
              <a:t>Myc</a:t>
            </a:r>
            <a:r>
              <a:rPr lang="en-US" dirty="0" smtClean="0"/>
              <a:t> binding site(s) in CD274 promoter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048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 NCBI GEO hosted </a:t>
            </a:r>
            <a:r>
              <a:rPr lang="en-US" dirty="0" err="1" smtClean="0"/>
              <a:t>ChIP-Seq</a:t>
            </a:r>
            <a:r>
              <a:rPr lang="en-US" dirty="0" smtClean="0"/>
              <a:t> Dataset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362200"/>
            <a:ext cx="6771428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8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 err="1" smtClean="0"/>
              <a:t>Myc</a:t>
            </a:r>
            <a:r>
              <a:rPr lang="en-US" dirty="0" smtClean="0"/>
              <a:t>-binding </a:t>
            </a:r>
            <a:r>
              <a:rPr lang="en-US" dirty="0"/>
              <a:t>s</a:t>
            </a:r>
            <a:r>
              <a:rPr lang="en-US" dirty="0" smtClean="0"/>
              <a:t>ites present in the promoter sequences of CD47 and PD-L1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Retrieve the promoter sequence of CD47 and PD-L1 genes</a:t>
            </a:r>
            <a:endParaRPr lang="en-US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http://www.hsls.pitt.edu/guides/genetics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35085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8229600" cy="1139825"/>
          </a:xfrm>
        </p:spPr>
        <p:txBody>
          <a:bodyPr/>
          <a:lstStyle/>
          <a:p>
            <a:r>
              <a:rPr lang="en-US" dirty="0" err="1" smtClean="0"/>
              <a:t>Cistrome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486" y="1295400"/>
            <a:ext cx="5603028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57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533400"/>
            <a:ext cx="5858262" cy="4530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3983" y="5181600"/>
            <a:ext cx="3173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http://cistrome.org/db/#/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06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9" y="2743200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Search NCBI GEO datasets for </a:t>
            </a:r>
            <a:r>
              <a:rPr lang="en-US" dirty="0" err="1" smtClean="0"/>
              <a:t>Myc</a:t>
            </a:r>
            <a:r>
              <a:rPr lang="en-US" dirty="0" smtClean="0"/>
              <a:t> binding peaks in CD47 and CD274 promoters using </a:t>
            </a:r>
            <a:r>
              <a:rPr lang="en-US" dirty="0" err="1" smtClean="0">
                <a:solidFill>
                  <a:schemeClr val="tx2"/>
                </a:solidFill>
              </a:rPr>
              <a:t>Cistrome</a:t>
            </a:r>
            <a:r>
              <a:rPr lang="en-US" dirty="0" smtClean="0">
                <a:solidFill>
                  <a:schemeClr val="tx2"/>
                </a:solidFill>
              </a:rPr>
              <a:t> Browser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37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Cistrome</a:t>
            </a:r>
            <a:r>
              <a:rPr lang="en-US" dirty="0" smtClean="0"/>
              <a:t> Data Browser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371600"/>
            <a:ext cx="5045202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28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Search for Factor: </a:t>
            </a:r>
            <a:r>
              <a:rPr lang="en-US" sz="4000" dirty="0" err="1" smtClean="0"/>
              <a:t>Myc</a:t>
            </a:r>
            <a:r>
              <a:rPr lang="en-US" sz="4000" dirty="0" smtClean="0"/>
              <a:t> and Source: lung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638" y="1417638"/>
            <a:ext cx="6538724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17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748" y="1600200"/>
            <a:ext cx="7726504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617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28600"/>
            <a:ext cx="7258078" cy="2846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24200"/>
            <a:ext cx="3352800" cy="2975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971800"/>
            <a:ext cx="2372559" cy="35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170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 </a:t>
            </a:r>
            <a:r>
              <a:rPr lang="en-US" dirty="0" err="1" smtClean="0"/>
              <a:t>ChIP_seq</a:t>
            </a:r>
            <a:r>
              <a:rPr lang="en-US" dirty="0" smtClean="0"/>
              <a:t> QC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04191"/>
            <a:ext cx="6994152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765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8229600" cy="382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3" y="2538907"/>
            <a:ext cx="8510754" cy="178018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Myc</a:t>
            </a:r>
            <a:r>
              <a:rPr lang="en-US" dirty="0" smtClean="0"/>
              <a:t>-peaks from GEO datasets in CD47 promoter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911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Myc</a:t>
            </a:r>
            <a:r>
              <a:rPr lang="en-US" dirty="0" smtClean="0"/>
              <a:t>-peaks from  GEO datasets in CD47 promoter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5000"/>
            <a:ext cx="8229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6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An excellent  movie on transcription</a:t>
            </a:r>
            <a:endParaRPr lang="en-US" sz="3600" b="1" dirty="0"/>
          </a:p>
        </p:txBody>
      </p:sp>
      <p:pic>
        <p:nvPicPr>
          <p:cNvPr id="307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52600"/>
            <a:ext cx="60789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5486400"/>
            <a:ext cx="7087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http://vcell.ndsu.edu/animations/transcription/index.htm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1219200"/>
            <a:ext cx="7180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Transcriptomics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30725"/>
          </a:xfrm>
        </p:spPr>
        <p:txBody>
          <a:bodyPr/>
          <a:lstStyle/>
          <a:p>
            <a:pPr algn="ctr"/>
            <a:r>
              <a:rPr lang="en-US" dirty="0" smtClean="0"/>
              <a:t>Browse GEO RNA-</a:t>
            </a:r>
            <a:r>
              <a:rPr lang="en-US" dirty="0" err="1" smtClean="0"/>
              <a:t>seq</a:t>
            </a:r>
            <a:r>
              <a:rPr lang="en-US" dirty="0" smtClean="0"/>
              <a:t>/microarray data set and identify </a:t>
            </a:r>
            <a:r>
              <a:rPr lang="en-US" dirty="0" err="1" smtClean="0"/>
              <a:t>Myc</a:t>
            </a:r>
            <a:r>
              <a:rPr lang="en-US" dirty="0" smtClean="0"/>
              <a:t> regulated genes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Illumina Correlation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161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NextBio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" y="1371600"/>
            <a:ext cx="8113713" cy="420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www.hsls.pitt.edu/molbio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68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NextBio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799"/>
            <a:ext cx="7543800" cy="419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www.hsls.pitt.edu/molbio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59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NextBio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752600"/>
            <a:ext cx="77612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www.hsls.pitt.edu/molbio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 </a:t>
            </a:r>
            <a:r>
              <a:rPr lang="en-US" dirty="0" err="1" smtClean="0"/>
              <a:t>NextBio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95400"/>
            <a:ext cx="7124727" cy="4530725"/>
          </a:xfrm>
          <a:prstGeom prst="rect">
            <a:avLst/>
          </a:prstGeom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6682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1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movie on regulated transcription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/>
              </a:rPr>
              <a:t>http://vcell.ndsu.edu/animations/regulatedtranscription/index.htm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7180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362200"/>
            <a:ext cx="7239000" cy="358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2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Promoter, Enhancer and Silencer</a:t>
            </a:r>
            <a:endParaRPr lang="en-US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162799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27482" y="5715000"/>
            <a:ext cx="5985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3"/>
              </a:rPr>
              <a:t>http://www.cbs.dtu.dk/dtucourse/cookbooks/dave/Lekt03bkg.html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More Movies @ HSLS </a:t>
            </a:r>
            <a:r>
              <a:rPr lang="en-US" sz="3600" b="1" dirty="0" err="1" smtClean="0"/>
              <a:t>MolBio</a:t>
            </a:r>
            <a:r>
              <a:rPr lang="en-US" sz="3600" b="1" dirty="0" smtClean="0"/>
              <a:t> Videos</a:t>
            </a:r>
            <a:endParaRPr lang="en-US" sz="3600" b="1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22567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41152" y="1066800"/>
            <a:ext cx="461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https://hsls.pitt.edu/molbio/videos</a:t>
            </a:r>
            <a:endParaRPr lang="en-US" b="1" dirty="0"/>
          </a:p>
        </p:txBody>
      </p:sp>
      <p:pic>
        <p:nvPicPr>
          <p:cNvPr id="6" name="Picture 5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http://www.hsls.pitt.edu/guides/genetics</a:t>
            </a:r>
            <a:endParaRPr lang="en-US" sz="1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777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sls.pitt.edu/guides/genetics" TargetMode="External"/></Relationships>
</file>

<file path=ppt/theme/theme1.xml><?xml version="1.0" encoding="utf-8"?>
<a:theme xmlns:a="http://schemas.openxmlformats.org/drawingml/2006/main" name="Edge">
  <a:themeElements>
    <a:clrScheme name="Edge 12">
      <a:dk1>
        <a:srgbClr val="333333"/>
      </a:dk1>
      <a:lt1>
        <a:srgbClr val="FFCC00"/>
      </a:lt1>
      <a:dk2>
        <a:srgbClr val="0B0506"/>
      </a:dk2>
      <a:lt2>
        <a:srgbClr val="FFFFFF"/>
      </a:lt2>
      <a:accent1>
        <a:srgbClr val="3366CC"/>
      </a:accent1>
      <a:accent2>
        <a:srgbClr val="3333CC"/>
      </a:accent2>
      <a:accent3>
        <a:srgbClr val="AAAAAA"/>
      </a:accent3>
      <a:accent4>
        <a:srgbClr val="DAAE00"/>
      </a:accent4>
      <a:accent5>
        <a:srgbClr val="ADB8E2"/>
      </a:accent5>
      <a:accent6>
        <a:srgbClr val="2D2DB9"/>
      </a:accent6>
      <a:hlink>
        <a:srgbClr val="6699FF"/>
      </a:hlink>
      <a:folHlink>
        <a:srgbClr val="99CCFF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ctr">
          <a:spcBef>
            <a:spcPct val="50000"/>
          </a:spcBef>
          <a:defRPr sz="1200" dirty="0">
            <a:solidFill>
              <a:schemeClr val="tx2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333333"/>
        </a:dk1>
        <a:lt1>
          <a:srgbClr val="CCCCFF"/>
        </a:lt1>
        <a:dk2>
          <a:srgbClr val="0B0506"/>
        </a:dk2>
        <a:lt2>
          <a:srgbClr val="FFCC00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11">
        <a:dk1>
          <a:srgbClr val="333333"/>
        </a:dk1>
        <a:lt1>
          <a:srgbClr val="FFCC00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DAAE00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12">
        <a:dk1>
          <a:srgbClr val="333333"/>
        </a:dk1>
        <a:lt1>
          <a:srgbClr val="FFCC00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DAAE00"/>
        </a:accent4>
        <a:accent5>
          <a:srgbClr val="ADB8E2"/>
        </a:accent5>
        <a:accent6>
          <a:srgbClr val="2D2DB9"/>
        </a:accent6>
        <a:hlink>
          <a:srgbClr val="6699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12679</TotalTime>
  <Words>618</Words>
  <Application>Microsoft Office PowerPoint</Application>
  <PresentationFormat>On-screen Show (4:3)</PresentationFormat>
  <Paragraphs>184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Arial Rounded MT Bold</vt:lpstr>
      <vt:lpstr>Arial Unicode MS</vt:lpstr>
      <vt:lpstr>Calibri</vt:lpstr>
      <vt:lpstr>Garamond</vt:lpstr>
      <vt:lpstr>Times New Roman</vt:lpstr>
      <vt:lpstr>Wingdings</vt:lpstr>
      <vt:lpstr>Edge</vt:lpstr>
      <vt:lpstr>  Regulation of Gene Expression   </vt:lpstr>
      <vt:lpstr>Topics</vt:lpstr>
      <vt:lpstr>PowerPoint Presentation</vt:lpstr>
      <vt:lpstr>Myc,CD47 and CD274</vt:lpstr>
      <vt:lpstr>PowerPoint Presentation</vt:lpstr>
      <vt:lpstr> An excellent  movie on transcription</vt:lpstr>
      <vt:lpstr>A movie on regulated transcription</vt:lpstr>
      <vt:lpstr>Promoter, Enhancer and Silencer</vt:lpstr>
      <vt:lpstr>More Movies @ HSLS MolBio Videos</vt:lpstr>
      <vt:lpstr>PowerPoint Presentation</vt:lpstr>
      <vt:lpstr>PowerPoint Presentation</vt:lpstr>
      <vt:lpstr>Promoter Sequence</vt:lpstr>
      <vt:lpstr>PowerPoint Presentation</vt:lpstr>
      <vt:lpstr>Fetching Promoters</vt:lpstr>
      <vt:lpstr>BIOBASE TransPro</vt:lpstr>
      <vt:lpstr>PowerPoint Presentation</vt:lpstr>
      <vt:lpstr>Retrieve Promoter Sequence</vt:lpstr>
      <vt:lpstr>Epigenetic mechanisms</vt:lpstr>
      <vt:lpstr>Histone Modifications</vt:lpstr>
      <vt:lpstr>PowerPoint Presentation</vt:lpstr>
      <vt:lpstr>Encode Project</vt:lpstr>
      <vt:lpstr>Chromatin Immuno-Precititation-Seq (ChIP-Seq)</vt:lpstr>
      <vt:lpstr>Epigenetic Markers</vt:lpstr>
      <vt:lpstr>Encode Cell Types</vt:lpstr>
      <vt:lpstr>Epigenetics Marks in Promoter Sequence </vt:lpstr>
      <vt:lpstr>Track Hub – Ensembl Reg Build</vt:lpstr>
      <vt:lpstr>Track Hub – Ensembl Reg Build</vt:lpstr>
      <vt:lpstr>Hands-On: Find Promoter Sequence</vt:lpstr>
      <vt:lpstr>GeneHancer Elite Regulatory Elements</vt:lpstr>
      <vt:lpstr>GeneHancer Elite Regulatory Elements</vt:lpstr>
      <vt:lpstr>GeneHancer Double Elite Regulatory Elements</vt:lpstr>
      <vt:lpstr>Hands-On Exercise </vt:lpstr>
      <vt:lpstr>PowerPoint Presentation</vt:lpstr>
      <vt:lpstr>Information on Myc in GeneExplain</vt:lpstr>
      <vt:lpstr>PowerPoint Presentation</vt:lpstr>
      <vt:lpstr>Transfac Pro </vt:lpstr>
      <vt:lpstr>Transcription Factor  binding sites</vt:lpstr>
      <vt:lpstr>Transcription Factor Binding Matrix</vt:lpstr>
      <vt:lpstr>Search for TF Binding Sites</vt:lpstr>
      <vt:lpstr>BioBase Match</vt:lpstr>
      <vt:lpstr>Biobase Match Search</vt:lpstr>
      <vt:lpstr>Search for TF Binding Sites</vt:lpstr>
      <vt:lpstr>Predicted TF Binding sites  on CD 274 Promoter</vt:lpstr>
      <vt:lpstr>PowerPoint Presentation</vt:lpstr>
      <vt:lpstr>Create a Profile for TF Myc</vt:lpstr>
      <vt:lpstr>Predicted Myc Binding Sites on CD 47 </vt:lpstr>
      <vt:lpstr>Predicted Myc Binding Sites on CD47 Promoter Sequence </vt:lpstr>
      <vt:lpstr>Hands-On Exercise</vt:lpstr>
      <vt:lpstr>Browse NCBI GEO hosted ChIP-Seq Dataset</vt:lpstr>
      <vt:lpstr>Cistrome Project</vt:lpstr>
      <vt:lpstr>PowerPoint Presentation</vt:lpstr>
      <vt:lpstr>PowerPoint Presentation</vt:lpstr>
      <vt:lpstr>Cistrome Data Browser</vt:lpstr>
      <vt:lpstr>Search for Factor: Myc and Source: lung</vt:lpstr>
      <vt:lpstr>PowerPoint Presentation</vt:lpstr>
      <vt:lpstr>PowerPoint Presentation</vt:lpstr>
      <vt:lpstr>GEO ChIP_seq QC report</vt:lpstr>
      <vt:lpstr>Myc-peaks from GEO datasets in CD47 promoter</vt:lpstr>
      <vt:lpstr>Myc-peaks from  GEO datasets in CD47 promoter</vt:lpstr>
      <vt:lpstr>Transcriptomics</vt:lpstr>
      <vt:lpstr>NextBio</vt:lpstr>
      <vt:lpstr>NextBio </vt:lpstr>
      <vt:lpstr>NextBio</vt:lpstr>
      <vt:lpstr>Illumina NextBio</vt:lpstr>
      <vt:lpstr>PowerPoint Presentation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techuser</dc:creator>
  <cp:lastModifiedBy>ansuman chattopadhyay</cp:lastModifiedBy>
  <cp:revision>665</cp:revision>
  <dcterms:created xsi:type="dcterms:W3CDTF">2002-12-02T14:54:17Z</dcterms:created>
  <dcterms:modified xsi:type="dcterms:W3CDTF">2018-11-28T16:35:09Z</dcterms:modified>
</cp:coreProperties>
</file>