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78"/>
  </p:notesMasterIdLst>
  <p:handoutMasterIdLst>
    <p:handoutMasterId r:id="rId79"/>
  </p:handoutMasterIdLst>
  <p:sldIdLst>
    <p:sldId id="265" r:id="rId3"/>
    <p:sldId id="458" r:id="rId4"/>
    <p:sldId id="469" r:id="rId5"/>
    <p:sldId id="459" r:id="rId6"/>
    <p:sldId id="470" r:id="rId7"/>
    <p:sldId id="468" r:id="rId8"/>
    <p:sldId id="595" r:id="rId9"/>
    <p:sldId id="544" r:id="rId10"/>
    <p:sldId id="571" r:id="rId11"/>
    <p:sldId id="572" r:id="rId12"/>
    <p:sldId id="573" r:id="rId13"/>
    <p:sldId id="546" r:id="rId14"/>
    <p:sldId id="556" r:id="rId15"/>
    <p:sldId id="558" r:id="rId16"/>
    <p:sldId id="614" r:id="rId17"/>
    <p:sldId id="596" r:id="rId18"/>
    <p:sldId id="597" r:id="rId19"/>
    <p:sldId id="598" r:id="rId20"/>
    <p:sldId id="599" r:id="rId21"/>
    <p:sldId id="600" r:id="rId22"/>
    <p:sldId id="601" r:id="rId23"/>
    <p:sldId id="602" r:id="rId24"/>
    <p:sldId id="603" r:id="rId25"/>
    <p:sldId id="604" r:id="rId26"/>
    <p:sldId id="605" r:id="rId27"/>
    <p:sldId id="606" r:id="rId28"/>
    <p:sldId id="607" r:id="rId29"/>
    <p:sldId id="608" r:id="rId30"/>
    <p:sldId id="609" r:id="rId31"/>
    <p:sldId id="610" r:id="rId32"/>
    <p:sldId id="574" r:id="rId33"/>
    <p:sldId id="560" r:id="rId34"/>
    <p:sldId id="561" r:id="rId35"/>
    <p:sldId id="549" r:id="rId36"/>
    <p:sldId id="559" r:id="rId37"/>
    <p:sldId id="547" r:id="rId38"/>
    <p:sldId id="562" r:id="rId39"/>
    <p:sldId id="563" r:id="rId40"/>
    <p:sldId id="564" r:id="rId41"/>
    <p:sldId id="565" r:id="rId42"/>
    <p:sldId id="588" r:id="rId43"/>
    <p:sldId id="611" r:id="rId44"/>
    <p:sldId id="554" r:id="rId45"/>
    <p:sldId id="566" r:id="rId46"/>
    <p:sldId id="568" r:id="rId47"/>
    <p:sldId id="567" r:id="rId48"/>
    <p:sldId id="569" r:id="rId49"/>
    <p:sldId id="575" r:id="rId50"/>
    <p:sldId id="576" r:id="rId51"/>
    <p:sldId id="577" r:id="rId52"/>
    <p:sldId id="578" r:id="rId53"/>
    <p:sldId id="579" r:id="rId54"/>
    <p:sldId id="580" r:id="rId55"/>
    <p:sldId id="581" r:id="rId56"/>
    <p:sldId id="570" r:id="rId57"/>
    <p:sldId id="550" r:id="rId58"/>
    <p:sldId id="551" r:id="rId59"/>
    <p:sldId id="582" r:id="rId60"/>
    <p:sldId id="583" r:id="rId61"/>
    <p:sldId id="589" r:id="rId62"/>
    <p:sldId id="584" r:id="rId63"/>
    <p:sldId id="612" r:id="rId64"/>
    <p:sldId id="585" r:id="rId65"/>
    <p:sldId id="586" r:id="rId66"/>
    <p:sldId id="587" r:id="rId67"/>
    <p:sldId id="520" r:id="rId68"/>
    <p:sldId id="522" r:id="rId69"/>
    <p:sldId id="521" r:id="rId70"/>
    <p:sldId id="592" r:id="rId71"/>
    <p:sldId id="590" r:id="rId72"/>
    <p:sldId id="593" r:id="rId73"/>
    <p:sldId id="534" r:id="rId74"/>
    <p:sldId id="591" r:id="rId75"/>
    <p:sldId id="613" r:id="rId76"/>
    <p:sldId id="373" r:id="rId77"/>
  </p:sldIdLst>
  <p:sldSz cx="12188825" cy="6858000"/>
  <p:notesSz cx="6881813" cy="9296400"/>
  <p:custDataLst>
    <p:tags r:id="rId8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9" autoAdjust="0"/>
    <p:restoredTop sz="94629" autoAdjust="0"/>
  </p:normalViewPr>
  <p:slideViewPr>
    <p:cSldViewPr showGuides="1">
      <p:cViewPr varScale="1">
        <p:scale>
          <a:sx n="109" d="100"/>
          <a:sy n="109" d="100"/>
        </p:scale>
        <p:origin x="546" y="126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0C0D38-2D9E-4D9A-8DEC-F1B2710251E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22598E-2434-43D6-9649-256165391823}">
      <dgm:prSet/>
      <dgm:spPr/>
      <dgm:t>
        <a:bodyPr/>
        <a:lstStyle/>
        <a:p>
          <a:pPr rtl="0"/>
          <a:r>
            <a:rPr lang="en-US" smtClean="0"/>
            <a:t>Import reads</a:t>
          </a:r>
          <a:endParaRPr lang="en-US"/>
        </a:p>
      </dgm:t>
    </dgm:pt>
    <dgm:pt modelId="{253ECE37-07C4-454B-8EBE-A0020D30827B}" type="parTrans" cxnId="{A1CF1A7D-A4C4-44D6-B58F-AFC43D003539}">
      <dgm:prSet/>
      <dgm:spPr/>
      <dgm:t>
        <a:bodyPr/>
        <a:lstStyle/>
        <a:p>
          <a:endParaRPr lang="en-US"/>
        </a:p>
      </dgm:t>
    </dgm:pt>
    <dgm:pt modelId="{76892AC4-62C8-40C4-9171-9C7A0E67AF22}" type="sibTrans" cxnId="{A1CF1A7D-A4C4-44D6-B58F-AFC43D003539}">
      <dgm:prSet/>
      <dgm:spPr/>
      <dgm:t>
        <a:bodyPr/>
        <a:lstStyle/>
        <a:p>
          <a:endParaRPr lang="en-US"/>
        </a:p>
      </dgm:t>
    </dgm:pt>
    <dgm:pt modelId="{FFC8488A-8E00-45C0-AFC2-9BFF39381098}">
      <dgm:prSet/>
      <dgm:spPr/>
      <dgm:t>
        <a:bodyPr/>
        <a:lstStyle/>
        <a:p>
          <a:pPr rtl="0"/>
          <a:r>
            <a:rPr lang="en-US" smtClean="0"/>
            <a:t>QA/QC</a:t>
          </a:r>
          <a:endParaRPr lang="en-US"/>
        </a:p>
      </dgm:t>
    </dgm:pt>
    <dgm:pt modelId="{F3F42DD4-8BDF-4657-AF71-668723F317B7}" type="parTrans" cxnId="{CCBC0EA1-8E00-4E7D-87E2-FE8388E2DDD8}">
      <dgm:prSet/>
      <dgm:spPr/>
      <dgm:t>
        <a:bodyPr/>
        <a:lstStyle/>
        <a:p>
          <a:endParaRPr lang="en-US"/>
        </a:p>
      </dgm:t>
    </dgm:pt>
    <dgm:pt modelId="{B94EFE81-BC9C-4832-B16B-313E9B8A335B}" type="sibTrans" cxnId="{CCBC0EA1-8E00-4E7D-87E2-FE8388E2DDD8}">
      <dgm:prSet/>
      <dgm:spPr/>
      <dgm:t>
        <a:bodyPr/>
        <a:lstStyle/>
        <a:p>
          <a:endParaRPr lang="en-US"/>
        </a:p>
      </dgm:t>
    </dgm:pt>
    <dgm:pt modelId="{8AB554FA-259F-45CE-B624-E23A1921A01B}">
      <dgm:prSet/>
      <dgm:spPr/>
      <dgm:t>
        <a:bodyPr/>
        <a:lstStyle/>
        <a:p>
          <a:pPr rtl="0"/>
          <a:r>
            <a:rPr lang="en-US" smtClean="0"/>
            <a:t>Align reads to Reference genome</a:t>
          </a:r>
          <a:endParaRPr lang="en-US"/>
        </a:p>
      </dgm:t>
    </dgm:pt>
    <dgm:pt modelId="{B88623EC-B7F9-4535-B2F9-D75B356D8C73}" type="parTrans" cxnId="{EF14B9F7-E2AF-47AD-9BB2-7FF40774D318}">
      <dgm:prSet/>
      <dgm:spPr/>
      <dgm:t>
        <a:bodyPr/>
        <a:lstStyle/>
        <a:p>
          <a:endParaRPr lang="en-US"/>
        </a:p>
      </dgm:t>
    </dgm:pt>
    <dgm:pt modelId="{E66D159F-3702-4BB9-B831-13F395F5AA5A}" type="sibTrans" cxnId="{EF14B9F7-E2AF-47AD-9BB2-7FF40774D318}">
      <dgm:prSet/>
      <dgm:spPr/>
      <dgm:t>
        <a:bodyPr/>
        <a:lstStyle/>
        <a:p>
          <a:endParaRPr lang="en-US"/>
        </a:p>
      </dgm:t>
    </dgm:pt>
    <dgm:pt modelId="{07D5B3CD-4B7E-4C14-939F-C7AEB1D613D8}">
      <dgm:prSet/>
      <dgm:spPr/>
      <dgm:t>
        <a:bodyPr/>
        <a:lstStyle/>
        <a:p>
          <a:pPr rtl="0"/>
          <a:r>
            <a:rPr lang="en-US" smtClean="0"/>
            <a:t>Peak calling by MACS2</a:t>
          </a:r>
          <a:endParaRPr lang="en-US"/>
        </a:p>
      </dgm:t>
    </dgm:pt>
    <dgm:pt modelId="{83A11220-BCCF-4512-AD77-B23A27C8ACFE}" type="parTrans" cxnId="{235C7FC9-74C1-418B-A069-30ED9D596C52}">
      <dgm:prSet/>
      <dgm:spPr/>
      <dgm:t>
        <a:bodyPr/>
        <a:lstStyle/>
        <a:p>
          <a:endParaRPr lang="en-US"/>
        </a:p>
      </dgm:t>
    </dgm:pt>
    <dgm:pt modelId="{B5D46168-A149-4977-A287-C05D5AAA4607}" type="sibTrans" cxnId="{235C7FC9-74C1-418B-A069-30ED9D596C52}">
      <dgm:prSet/>
      <dgm:spPr/>
      <dgm:t>
        <a:bodyPr/>
        <a:lstStyle/>
        <a:p>
          <a:endParaRPr lang="en-US"/>
        </a:p>
      </dgm:t>
    </dgm:pt>
    <dgm:pt modelId="{E8960374-7FF2-4324-B463-E95BAB817AC9}">
      <dgm:prSet/>
      <dgm:spPr/>
      <dgm:t>
        <a:bodyPr/>
        <a:lstStyle/>
        <a:p>
          <a:pPr rtl="0"/>
          <a:r>
            <a:rPr lang="en-US" smtClean="0"/>
            <a:t>Annotate Peaks</a:t>
          </a:r>
          <a:endParaRPr lang="en-US"/>
        </a:p>
      </dgm:t>
    </dgm:pt>
    <dgm:pt modelId="{357C43BE-C780-4284-A849-EAE0793229A4}" type="parTrans" cxnId="{0F35B0ED-F190-4B34-97AB-F024C644AFBC}">
      <dgm:prSet/>
      <dgm:spPr/>
      <dgm:t>
        <a:bodyPr/>
        <a:lstStyle/>
        <a:p>
          <a:endParaRPr lang="en-US"/>
        </a:p>
      </dgm:t>
    </dgm:pt>
    <dgm:pt modelId="{42AFED97-DAAF-4057-A618-6209CD7CF320}" type="sibTrans" cxnId="{0F35B0ED-F190-4B34-97AB-F024C644AFBC}">
      <dgm:prSet/>
      <dgm:spPr/>
      <dgm:t>
        <a:bodyPr/>
        <a:lstStyle/>
        <a:p>
          <a:endParaRPr lang="en-US"/>
        </a:p>
      </dgm:t>
    </dgm:pt>
    <dgm:pt modelId="{7DEF1BD8-5C78-4E0D-A501-1C1C3602DAF5}" type="pres">
      <dgm:prSet presAssocID="{7D0C0D38-2D9E-4D9A-8DEC-F1B2710251E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832150-DC28-4E09-808A-C66920024D59}" type="pres">
      <dgm:prSet presAssocID="{3A22598E-2434-43D6-9649-256165391823}" presName="composite" presStyleCnt="0"/>
      <dgm:spPr/>
    </dgm:pt>
    <dgm:pt modelId="{287DAEB9-FED4-4798-B8FA-13955FB0661D}" type="pres">
      <dgm:prSet presAssocID="{3A22598E-2434-43D6-9649-256165391823}" presName="imgShp" presStyleLbl="fgImgPlace1" presStyleIdx="0" presStyleCnt="5" custScaleX="154139" custScaleY="13512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AAEAAC0-B5BE-4460-BA08-476027534F86}" type="pres">
      <dgm:prSet presAssocID="{3A22598E-2434-43D6-9649-256165391823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2E25F-A78C-4EDF-9B9C-ADC4CFD0F21B}" type="pres">
      <dgm:prSet presAssocID="{76892AC4-62C8-40C4-9171-9C7A0E67AF22}" presName="spacing" presStyleCnt="0"/>
      <dgm:spPr/>
    </dgm:pt>
    <dgm:pt modelId="{15B80CE1-CE51-4981-B44B-FE11238BA945}" type="pres">
      <dgm:prSet presAssocID="{FFC8488A-8E00-45C0-AFC2-9BFF39381098}" presName="composite" presStyleCnt="0"/>
      <dgm:spPr/>
    </dgm:pt>
    <dgm:pt modelId="{8B34CFB7-C1E5-47A8-BC26-88B9970F9403}" type="pres">
      <dgm:prSet presAssocID="{FFC8488A-8E00-45C0-AFC2-9BFF39381098}" presName="imgShp" presStyleLbl="fgImgPlace1" presStyleIdx="1" presStyleCnt="5" custScaleX="149411" custScaleY="13333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569FC42-FFCC-4758-A262-366D53E98086}" type="pres">
      <dgm:prSet presAssocID="{FFC8488A-8E00-45C0-AFC2-9BFF39381098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0E3D4D-37D7-43B1-8D46-597BCDA66BC7}" type="pres">
      <dgm:prSet presAssocID="{B94EFE81-BC9C-4832-B16B-313E9B8A335B}" presName="spacing" presStyleCnt="0"/>
      <dgm:spPr/>
    </dgm:pt>
    <dgm:pt modelId="{69C6C0A5-62C4-4A77-9581-D47ED5DC5AB2}" type="pres">
      <dgm:prSet presAssocID="{8AB554FA-259F-45CE-B624-E23A1921A01B}" presName="composite" presStyleCnt="0"/>
      <dgm:spPr/>
    </dgm:pt>
    <dgm:pt modelId="{1A065E95-F551-4DBE-87C8-1CFD5E48C74D}" type="pres">
      <dgm:prSet presAssocID="{8AB554FA-259F-45CE-B624-E23A1921A01B}" presName="imgShp" presStyleLbl="fgImgPlace1" presStyleIdx="2" presStyleCnt="5" custScaleX="137558" custScaleY="13131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087E100-B2D7-4171-95CC-02034EDC24B3}" type="pres">
      <dgm:prSet presAssocID="{8AB554FA-259F-45CE-B624-E23A1921A01B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976104-8C5E-4F0F-BF23-BD1527E6A756}" type="pres">
      <dgm:prSet presAssocID="{E66D159F-3702-4BB9-B831-13F395F5AA5A}" presName="spacing" presStyleCnt="0"/>
      <dgm:spPr/>
    </dgm:pt>
    <dgm:pt modelId="{4529F828-799A-4FB7-A4AF-B729304E6734}" type="pres">
      <dgm:prSet presAssocID="{07D5B3CD-4B7E-4C14-939F-C7AEB1D613D8}" presName="composite" presStyleCnt="0"/>
      <dgm:spPr/>
    </dgm:pt>
    <dgm:pt modelId="{23809A4D-804E-4B8D-8D9C-0AC6C957FD8C}" type="pres">
      <dgm:prSet presAssocID="{07D5B3CD-4B7E-4C14-939F-C7AEB1D613D8}" presName="imgShp" presStyleLbl="fgImgPlace1" presStyleIdx="3" presStyleCnt="5" custScaleX="144219" custScaleY="12747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704B85C-4273-4A94-B316-9D7573F9AD82}" type="pres">
      <dgm:prSet presAssocID="{07D5B3CD-4B7E-4C14-939F-C7AEB1D613D8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A50890-6471-48FD-A0AE-632C6502AFFF}" type="pres">
      <dgm:prSet presAssocID="{B5D46168-A149-4977-A287-C05D5AAA4607}" presName="spacing" presStyleCnt="0"/>
      <dgm:spPr/>
    </dgm:pt>
    <dgm:pt modelId="{68588962-43DF-4B55-894A-300FB1422918}" type="pres">
      <dgm:prSet presAssocID="{E8960374-7FF2-4324-B463-E95BAB817AC9}" presName="composite" presStyleCnt="0"/>
      <dgm:spPr/>
    </dgm:pt>
    <dgm:pt modelId="{C6D667F9-CDE4-4685-BF3B-87C7D63F95E3}" type="pres">
      <dgm:prSet presAssocID="{E8960374-7FF2-4324-B463-E95BAB817AC9}" presName="imgShp" presStyleLbl="fgImgPlace1" presStyleIdx="4" presStyleCnt="5" custScaleX="144219" custScaleY="12814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48036123-CECB-4757-B319-BDC659A22EA1}" type="pres">
      <dgm:prSet presAssocID="{E8960374-7FF2-4324-B463-E95BAB817AC9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CF1A7D-A4C4-44D6-B58F-AFC43D003539}" srcId="{7D0C0D38-2D9E-4D9A-8DEC-F1B2710251EC}" destId="{3A22598E-2434-43D6-9649-256165391823}" srcOrd="0" destOrd="0" parTransId="{253ECE37-07C4-454B-8EBE-A0020D30827B}" sibTransId="{76892AC4-62C8-40C4-9171-9C7A0E67AF22}"/>
    <dgm:cxn modelId="{BD65B896-06D9-4814-8DF1-55D670782FEE}" type="presOf" srcId="{8AB554FA-259F-45CE-B624-E23A1921A01B}" destId="{0087E100-B2D7-4171-95CC-02034EDC24B3}" srcOrd="0" destOrd="0" presId="urn:microsoft.com/office/officeart/2005/8/layout/vList3"/>
    <dgm:cxn modelId="{9212057D-CCF5-4D1C-BFEE-6256ECCA5B28}" type="presOf" srcId="{07D5B3CD-4B7E-4C14-939F-C7AEB1D613D8}" destId="{6704B85C-4273-4A94-B316-9D7573F9AD82}" srcOrd="0" destOrd="0" presId="urn:microsoft.com/office/officeart/2005/8/layout/vList3"/>
    <dgm:cxn modelId="{C262BB57-ACBC-483F-9E4B-7D82FB9EEE08}" type="presOf" srcId="{7D0C0D38-2D9E-4D9A-8DEC-F1B2710251EC}" destId="{7DEF1BD8-5C78-4E0D-A501-1C1C3602DAF5}" srcOrd="0" destOrd="0" presId="urn:microsoft.com/office/officeart/2005/8/layout/vList3"/>
    <dgm:cxn modelId="{236ADDE3-DC31-4675-A354-00F604E5DA7C}" type="presOf" srcId="{FFC8488A-8E00-45C0-AFC2-9BFF39381098}" destId="{6569FC42-FFCC-4758-A262-366D53E98086}" srcOrd="0" destOrd="0" presId="urn:microsoft.com/office/officeart/2005/8/layout/vList3"/>
    <dgm:cxn modelId="{044B0493-94D9-4227-91D9-0CBBE8EE14C9}" type="presOf" srcId="{E8960374-7FF2-4324-B463-E95BAB817AC9}" destId="{48036123-CECB-4757-B319-BDC659A22EA1}" srcOrd="0" destOrd="0" presId="urn:microsoft.com/office/officeart/2005/8/layout/vList3"/>
    <dgm:cxn modelId="{0F35B0ED-F190-4B34-97AB-F024C644AFBC}" srcId="{7D0C0D38-2D9E-4D9A-8DEC-F1B2710251EC}" destId="{E8960374-7FF2-4324-B463-E95BAB817AC9}" srcOrd="4" destOrd="0" parTransId="{357C43BE-C780-4284-A849-EAE0793229A4}" sibTransId="{42AFED97-DAAF-4057-A618-6209CD7CF320}"/>
    <dgm:cxn modelId="{0BE70BC4-50FF-44FD-B56F-2F7BDF7C9784}" type="presOf" srcId="{3A22598E-2434-43D6-9649-256165391823}" destId="{3AAEAAC0-B5BE-4460-BA08-476027534F86}" srcOrd="0" destOrd="0" presId="urn:microsoft.com/office/officeart/2005/8/layout/vList3"/>
    <dgm:cxn modelId="{EF14B9F7-E2AF-47AD-9BB2-7FF40774D318}" srcId="{7D0C0D38-2D9E-4D9A-8DEC-F1B2710251EC}" destId="{8AB554FA-259F-45CE-B624-E23A1921A01B}" srcOrd="2" destOrd="0" parTransId="{B88623EC-B7F9-4535-B2F9-D75B356D8C73}" sibTransId="{E66D159F-3702-4BB9-B831-13F395F5AA5A}"/>
    <dgm:cxn modelId="{CCBC0EA1-8E00-4E7D-87E2-FE8388E2DDD8}" srcId="{7D0C0D38-2D9E-4D9A-8DEC-F1B2710251EC}" destId="{FFC8488A-8E00-45C0-AFC2-9BFF39381098}" srcOrd="1" destOrd="0" parTransId="{F3F42DD4-8BDF-4657-AF71-668723F317B7}" sibTransId="{B94EFE81-BC9C-4832-B16B-313E9B8A335B}"/>
    <dgm:cxn modelId="{235C7FC9-74C1-418B-A069-30ED9D596C52}" srcId="{7D0C0D38-2D9E-4D9A-8DEC-F1B2710251EC}" destId="{07D5B3CD-4B7E-4C14-939F-C7AEB1D613D8}" srcOrd="3" destOrd="0" parTransId="{83A11220-BCCF-4512-AD77-B23A27C8ACFE}" sibTransId="{B5D46168-A149-4977-A287-C05D5AAA4607}"/>
    <dgm:cxn modelId="{A8A93E22-D27C-4862-A96D-B231E1DB7C4E}" type="presParOf" srcId="{7DEF1BD8-5C78-4E0D-A501-1C1C3602DAF5}" destId="{96832150-DC28-4E09-808A-C66920024D59}" srcOrd="0" destOrd="0" presId="urn:microsoft.com/office/officeart/2005/8/layout/vList3"/>
    <dgm:cxn modelId="{9F9745D9-2F2F-4658-9D6E-0636C2A62398}" type="presParOf" srcId="{96832150-DC28-4E09-808A-C66920024D59}" destId="{287DAEB9-FED4-4798-B8FA-13955FB0661D}" srcOrd="0" destOrd="0" presId="urn:microsoft.com/office/officeart/2005/8/layout/vList3"/>
    <dgm:cxn modelId="{AF2212AD-F961-481F-9B1C-60F4E84A57DA}" type="presParOf" srcId="{96832150-DC28-4E09-808A-C66920024D59}" destId="{3AAEAAC0-B5BE-4460-BA08-476027534F86}" srcOrd="1" destOrd="0" presId="urn:microsoft.com/office/officeart/2005/8/layout/vList3"/>
    <dgm:cxn modelId="{BFDCDC48-2A4D-4DED-B525-4A178038AACD}" type="presParOf" srcId="{7DEF1BD8-5C78-4E0D-A501-1C1C3602DAF5}" destId="{89D2E25F-A78C-4EDF-9B9C-ADC4CFD0F21B}" srcOrd="1" destOrd="0" presId="urn:microsoft.com/office/officeart/2005/8/layout/vList3"/>
    <dgm:cxn modelId="{D5AE5EF1-9CA8-4A13-9E07-2090F3A7FDD2}" type="presParOf" srcId="{7DEF1BD8-5C78-4E0D-A501-1C1C3602DAF5}" destId="{15B80CE1-CE51-4981-B44B-FE11238BA945}" srcOrd="2" destOrd="0" presId="urn:microsoft.com/office/officeart/2005/8/layout/vList3"/>
    <dgm:cxn modelId="{CFE05292-F940-4E9A-B184-830D4357F2D3}" type="presParOf" srcId="{15B80CE1-CE51-4981-B44B-FE11238BA945}" destId="{8B34CFB7-C1E5-47A8-BC26-88B9970F9403}" srcOrd="0" destOrd="0" presId="urn:microsoft.com/office/officeart/2005/8/layout/vList3"/>
    <dgm:cxn modelId="{CBF61CEE-4BDD-4935-8E77-CAA45465A3C9}" type="presParOf" srcId="{15B80CE1-CE51-4981-B44B-FE11238BA945}" destId="{6569FC42-FFCC-4758-A262-366D53E98086}" srcOrd="1" destOrd="0" presId="urn:microsoft.com/office/officeart/2005/8/layout/vList3"/>
    <dgm:cxn modelId="{E3BD4D9B-2517-4508-ADED-83F30C95CC71}" type="presParOf" srcId="{7DEF1BD8-5C78-4E0D-A501-1C1C3602DAF5}" destId="{A30E3D4D-37D7-43B1-8D46-597BCDA66BC7}" srcOrd="3" destOrd="0" presId="urn:microsoft.com/office/officeart/2005/8/layout/vList3"/>
    <dgm:cxn modelId="{524270E7-FB81-46C2-AF0D-6FF87D7AC3D5}" type="presParOf" srcId="{7DEF1BD8-5C78-4E0D-A501-1C1C3602DAF5}" destId="{69C6C0A5-62C4-4A77-9581-D47ED5DC5AB2}" srcOrd="4" destOrd="0" presId="urn:microsoft.com/office/officeart/2005/8/layout/vList3"/>
    <dgm:cxn modelId="{1754455F-D9A4-41C0-AB71-4385EC865C4A}" type="presParOf" srcId="{69C6C0A5-62C4-4A77-9581-D47ED5DC5AB2}" destId="{1A065E95-F551-4DBE-87C8-1CFD5E48C74D}" srcOrd="0" destOrd="0" presId="urn:microsoft.com/office/officeart/2005/8/layout/vList3"/>
    <dgm:cxn modelId="{10622380-96C0-4786-AE03-73124602B94C}" type="presParOf" srcId="{69C6C0A5-62C4-4A77-9581-D47ED5DC5AB2}" destId="{0087E100-B2D7-4171-95CC-02034EDC24B3}" srcOrd="1" destOrd="0" presId="urn:microsoft.com/office/officeart/2005/8/layout/vList3"/>
    <dgm:cxn modelId="{3E678E8D-4143-4940-843E-F334393D7B05}" type="presParOf" srcId="{7DEF1BD8-5C78-4E0D-A501-1C1C3602DAF5}" destId="{76976104-8C5E-4F0F-BF23-BD1527E6A756}" srcOrd="5" destOrd="0" presId="urn:microsoft.com/office/officeart/2005/8/layout/vList3"/>
    <dgm:cxn modelId="{50FA2CD5-7FA0-46A9-84FC-15705941D728}" type="presParOf" srcId="{7DEF1BD8-5C78-4E0D-A501-1C1C3602DAF5}" destId="{4529F828-799A-4FB7-A4AF-B729304E6734}" srcOrd="6" destOrd="0" presId="urn:microsoft.com/office/officeart/2005/8/layout/vList3"/>
    <dgm:cxn modelId="{98AC1E5B-9DEF-42AF-9F81-CA66BAEDBF57}" type="presParOf" srcId="{4529F828-799A-4FB7-A4AF-B729304E6734}" destId="{23809A4D-804E-4B8D-8D9C-0AC6C957FD8C}" srcOrd="0" destOrd="0" presId="urn:microsoft.com/office/officeart/2005/8/layout/vList3"/>
    <dgm:cxn modelId="{92BE7490-1D0B-40D3-830B-913A1E8CB55C}" type="presParOf" srcId="{4529F828-799A-4FB7-A4AF-B729304E6734}" destId="{6704B85C-4273-4A94-B316-9D7573F9AD82}" srcOrd="1" destOrd="0" presId="urn:microsoft.com/office/officeart/2005/8/layout/vList3"/>
    <dgm:cxn modelId="{B3F6A8B7-AF2F-4DD5-97E8-47F4AAB299A1}" type="presParOf" srcId="{7DEF1BD8-5C78-4E0D-A501-1C1C3602DAF5}" destId="{2EA50890-6471-48FD-A0AE-632C6502AFFF}" srcOrd="7" destOrd="0" presId="urn:microsoft.com/office/officeart/2005/8/layout/vList3"/>
    <dgm:cxn modelId="{0576624A-A91D-4B61-BA13-1955D5CD12B3}" type="presParOf" srcId="{7DEF1BD8-5C78-4E0D-A501-1C1C3602DAF5}" destId="{68588962-43DF-4B55-894A-300FB1422918}" srcOrd="8" destOrd="0" presId="urn:microsoft.com/office/officeart/2005/8/layout/vList3"/>
    <dgm:cxn modelId="{1AFF71AF-664F-4E1C-949C-C8CE7691C9E2}" type="presParOf" srcId="{68588962-43DF-4B55-894A-300FB1422918}" destId="{C6D667F9-CDE4-4685-BF3B-87C7D63F95E3}" srcOrd="0" destOrd="0" presId="urn:microsoft.com/office/officeart/2005/8/layout/vList3"/>
    <dgm:cxn modelId="{107206AA-5767-4FED-86D5-6DD81800FE66}" type="presParOf" srcId="{68588962-43DF-4B55-894A-300FB1422918}" destId="{48036123-CECB-4757-B319-BDC659A22EA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EAAC0-B5BE-4460-BA08-476027534F86}">
      <dsp:nvSpPr>
        <dsp:cNvPr id="0" name=""/>
        <dsp:cNvSpPr/>
      </dsp:nvSpPr>
      <dsp:spPr>
        <a:xfrm rot="10800000">
          <a:off x="1764923" y="107654"/>
          <a:ext cx="6074370" cy="6096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823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Import reads</a:t>
          </a:r>
          <a:endParaRPr lang="en-US" sz="2800" kern="1200"/>
        </a:p>
      </dsp:txBody>
      <dsp:txXfrm rot="10800000">
        <a:off x="1917326" y="107654"/>
        <a:ext cx="5921967" cy="609613"/>
      </dsp:txXfrm>
    </dsp:sp>
    <dsp:sp modelId="{287DAEB9-FED4-4798-B8FA-13955FB0661D}">
      <dsp:nvSpPr>
        <dsp:cNvPr id="0" name=""/>
        <dsp:cNvSpPr/>
      </dsp:nvSpPr>
      <dsp:spPr>
        <a:xfrm>
          <a:off x="1295097" y="587"/>
          <a:ext cx="939652" cy="82374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9FC42-FFCC-4758-A262-366D53E98086}">
      <dsp:nvSpPr>
        <dsp:cNvPr id="0" name=""/>
        <dsp:cNvSpPr/>
      </dsp:nvSpPr>
      <dsp:spPr>
        <a:xfrm rot="10800000">
          <a:off x="1757717" y="1107909"/>
          <a:ext cx="6074370" cy="6096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823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QA/QC</a:t>
          </a:r>
          <a:endParaRPr lang="en-US" sz="2800" kern="1200"/>
        </a:p>
      </dsp:txBody>
      <dsp:txXfrm rot="10800000">
        <a:off x="1910120" y="1107909"/>
        <a:ext cx="5921967" cy="609613"/>
      </dsp:txXfrm>
    </dsp:sp>
    <dsp:sp modelId="{8B34CFB7-C1E5-47A8-BC26-88B9970F9403}">
      <dsp:nvSpPr>
        <dsp:cNvPr id="0" name=""/>
        <dsp:cNvSpPr/>
      </dsp:nvSpPr>
      <dsp:spPr>
        <a:xfrm>
          <a:off x="1302303" y="1006308"/>
          <a:ext cx="910829" cy="81281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7E100-B2D7-4171-95CC-02034EDC24B3}">
      <dsp:nvSpPr>
        <dsp:cNvPr id="0" name=""/>
        <dsp:cNvSpPr/>
      </dsp:nvSpPr>
      <dsp:spPr>
        <a:xfrm rot="10800000">
          <a:off x="1739653" y="2096557"/>
          <a:ext cx="6074370" cy="6096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823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Align reads to Reference genome</a:t>
          </a:r>
          <a:endParaRPr lang="en-US" sz="2800" kern="1200"/>
        </a:p>
      </dsp:txBody>
      <dsp:txXfrm rot="10800000">
        <a:off x="1892056" y="2096557"/>
        <a:ext cx="5921967" cy="609613"/>
      </dsp:txXfrm>
    </dsp:sp>
    <dsp:sp modelId="{1A065E95-F551-4DBE-87C8-1CFD5E48C74D}">
      <dsp:nvSpPr>
        <dsp:cNvPr id="0" name=""/>
        <dsp:cNvSpPr/>
      </dsp:nvSpPr>
      <dsp:spPr>
        <a:xfrm>
          <a:off x="1320367" y="2001098"/>
          <a:ext cx="838572" cy="80053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4B85C-4273-4A94-B316-9D7573F9AD82}">
      <dsp:nvSpPr>
        <dsp:cNvPr id="0" name=""/>
        <dsp:cNvSpPr/>
      </dsp:nvSpPr>
      <dsp:spPr>
        <a:xfrm rot="10800000">
          <a:off x="1749805" y="3067335"/>
          <a:ext cx="6074370" cy="6096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823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Peak calling by MACS2</a:t>
          </a:r>
          <a:endParaRPr lang="en-US" sz="2800" kern="1200"/>
        </a:p>
      </dsp:txBody>
      <dsp:txXfrm rot="10800000">
        <a:off x="1902208" y="3067335"/>
        <a:ext cx="5921967" cy="609613"/>
      </dsp:txXfrm>
    </dsp:sp>
    <dsp:sp modelId="{23809A4D-804E-4B8D-8D9C-0AC6C957FD8C}">
      <dsp:nvSpPr>
        <dsp:cNvPr id="0" name=""/>
        <dsp:cNvSpPr/>
      </dsp:nvSpPr>
      <dsp:spPr>
        <a:xfrm>
          <a:off x="1310215" y="2983604"/>
          <a:ext cx="879178" cy="77707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036123-CECB-4757-B319-BDC659A22EA1}">
      <dsp:nvSpPr>
        <dsp:cNvPr id="0" name=""/>
        <dsp:cNvSpPr/>
      </dsp:nvSpPr>
      <dsp:spPr>
        <a:xfrm rot="10800000">
          <a:off x="1749805" y="4028426"/>
          <a:ext cx="6074370" cy="6096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8823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Annotate Peaks</a:t>
          </a:r>
          <a:endParaRPr lang="en-US" sz="2800" kern="1200"/>
        </a:p>
      </dsp:txBody>
      <dsp:txXfrm rot="10800000">
        <a:off x="1902208" y="4028426"/>
        <a:ext cx="5921967" cy="609613"/>
      </dsp:txXfrm>
    </dsp:sp>
    <dsp:sp modelId="{C6D667F9-CDE4-4685-BF3B-87C7D63F95E3}">
      <dsp:nvSpPr>
        <dsp:cNvPr id="0" name=""/>
        <dsp:cNvSpPr/>
      </dsp:nvSpPr>
      <dsp:spPr>
        <a:xfrm>
          <a:off x="1310215" y="3942653"/>
          <a:ext cx="879178" cy="781158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7/23/2019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7/23/2019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2837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7/23/2019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7/23/2019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7/23/2019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7/23/2019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7/23/2019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7/23/2019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7/23/2019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7/23/2019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7/23/2019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7/23/2019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/>
              <a:pPr/>
              <a:t>7/23/2019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hapa28@pitt.edu" TargetMode="External"/><Relationship Id="rId2" Type="http://schemas.openxmlformats.org/officeDocument/2006/relationships/hyperlink" Target="mailto:ansuman@pitt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partek.crc.pitt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echnology.pitt.edu/help-desk/how-to-documents/pitt-vpn-pulse-secure-connect-pulse-secure-client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bctraining.github.io/Intro-to-ChIPseq/lectures/Introduction%20to%20ChIP-seq%202019.pdf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hsls.libguides.com/MolBioWorkshops/ChIPseq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education.knoweng.org/sequenceng/index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umentation.partek.com/display/FLOWDOC/Partek+Flow+Documentation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sls.pitt.edu/ask-a-molbio-specialist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rc.pitt.edu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12812" y="-762000"/>
            <a:ext cx="11049000" cy="2895600"/>
          </a:xfrm>
        </p:spPr>
        <p:txBody>
          <a:bodyPr>
            <a:normAutofit/>
          </a:bodyPr>
          <a:lstStyle/>
          <a:p>
            <a:r>
              <a:rPr lang="en-US" sz="4400" b="1" dirty="0" err="1" smtClean="0"/>
              <a:t>ChIP-Seq</a:t>
            </a:r>
            <a:r>
              <a:rPr lang="en-US" sz="4400" b="1" dirty="0" smtClean="0"/>
              <a:t> Analysis –  Using </a:t>
            </a:r>
            <a:r>
              <a:rPr lang="en-US" sz="4400" b="1" dirty="0" err="1" smtClean="0"/>
              <a:t>Partek</a:t>
            </a:r>
            <a:r>
              <a:rPr lang="en-US" sz="4400" b="1" dirty="0" smtClean="0"/>
              <a:t> Flow</a:t>
            </a:r>
            <a:endParaRPr lang="en-US" sz="4400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78986" y="2438400"/>
            <a:ext cx="8229600" cy="3801208"/>
          </a:xfrm>
        </p:spPr>
        <p:txBody>
          <a:bodyPr>
            <a:normAutofit lnSpcReduction="10000"/>
          </a:bodyPr>
          <a:lstStyle/>
          <a:p>
            <a:r>
              <a:rPr lang="it-IT" b="1" dirty="0" smtClean="0">
                <a:solidFill>
                  <a:schemeClr val="tx1"/>
                </a:solidFill>
              </a:rPr>
              <a:t>July 24, 2019</a:t>
            </a:r>
            <a:endParaRPr lang="it-IT" b="1" dirty="0">
              <a:solidFill>
                <a:schemeClr val="tx1"/>
              </a:solidFill>
            </a:endParaRPr>
          </a:p>
          <a:p>
            <a:endParaRPr lang="it-IT" b="1" dirty="0" smtClean="0">
              <a:solidFill>
                <a:schemeClr val="tx1"/>
              </a:solidFill>
            </a:endParaRPr>
          </a:p>
          <a:p>
            <a:endParaRPr lang="it-IT" dirty="0"/>
          </a:p>
          <a:p>
            <a:r>
              <a:rPr lang="it-IT" b="1" dirty="0" smtClean="0"/>
              <a:t>Ansuman Chattopadhyay, PhD</a:t>
            </a:r>
          </a:p>
          <a:p>
            <a:r>
              <a:rPr lang="it-IT" b="1" dirty="0" smtClean="0"/>
              <a:t>Health sciences library system</a:t>
            </a:r>
          </a:p>
          <a:p>
            <a:r>
              <a:rPr lang="it-IT" b="1" dirty="0" smtClean="0"/>
              <a:t>University of pittsburgh</a:t>
            </a:r>
          </a:p>
          <a:p>
            <a:r>
              <a:rPr lang="it-IT" b="1" i="1" dirty="0" smtClean="0">
                <a:solidFill>
                  <a:schemeClr val="tx2">
                    <a:lumMod val="90000"/>
                  </a:schemeClr>
                </a:solidFill>
                <a:hlinkClick r:id="rId2"/>
              </a:rPr>
              <a:t>ansuman@pitt.edu</a:t>
            </a:r>
            <a:endParaRPr lang="it-IT" b="1" i="1" dirty="0" smtClean="0">
              <a:solidFill>
                <a:schemeClr val="tx2">
                  <a:lumMod val="90000"/>
                </a:schemeClr>
              </a:solidFill>
            </a:endParaRPr>
          </a:p>
          <a:p>
            <a:endParaRPr lang="it-IT" b="1" i="1" dirty="0">
              <a:solidFill>
                <a:schemeClr val="tx2">
                  <a:lumMod val="90000"/>
                </a:schemeClr>
              </a:solidFill>
            </a:endParaRPr>
          </a:p>
          <a:p>
            <a:endParaRPr lang="it-IT" b="1" i="1" dirty="0" smtClean="0">
              <a:solidFill>
                <a:schemeClr val="tx2">
                  <a:lumMod val="90000"/>
                </a:schemeClr>
              </a:solidFill>
            </a:endParaRPr>
          </a:p>
          <a:p>
            <a:endParaRPr lang="it-IT" b="1" dirty="0">
              <a:solidFill>
                <a:schemeClr val="tx2">
                  <a:lumMod val="90000"/>
                </a:schemeClr>
              </a:solidFill>
            </a:endParaRPr>
          </a:p>
          <a:p>
            <a:r>
              <a:rPr lang="it-IT" b="1" dirty="0">
                <a:solidFill>
                  <a:schemeClr val="tx2">
                    <a:lumMod val="90000"/>
                  </a:schemeClr>
                </a:solidFill>
              </a:rPr>
              <a:t>Sri Chaparala, MS</a:t>
            </a:r>
          </a:p>
          <a:p>
            <a:r>
              <a:rPr lang="it-IT" b="1" dirty="0" smtClean="0">
                <a:solidFill>
                  <a:schemeClr val="tx2">
                    <a:lumMod val="90000"/>
                  </a:schemeClr>
                </a:solidFill>
              </a:rPr>
              <a:t>Health </a:t>
            </a:r>
            <a:r>
              <a:rPr lang="it-IT" b="1" dirty="0">
                <a:solidFill>
                  <a:schemeClr val="tx2">
                    <a:lumMod val="90000"/>
                  </a:schemeClr>
                </a:solidFill>
              </a:rPr>
              <a:t>Sciences Library System</a:t>
            </a:r>
          </a:p>
          <a:p>
            <a:r>
              <a:rPr lang="it-IT" b="1" dirty="0">
                <a:solidFill>
                  <a:schemeClr val="tx2">
                    <a:lumMod val="90000"/>
                  </a:schemeClr>
                </a:solidFill>
              </a:rPr>
              <a:t>University of Pittsburgh</a:t>
            </a:r>
          </a:p>
          <a:p>
            <a:r>
              <a:rPr lang="it-IT" b="1" dirty="0">
                <a:solidFill>
                  <a:schemeClr val="tx2">
                    <a:lumMod val="90000"/>
                  </a:schemeClr>
                </a:solidFill>
                <a:hlinkClick r:id="rId3"/>
              </a:rPr>
              <a:t>chapa28@pitt.edu</a:t>
            </a:r>
            <a:endParaRPr lang="it-IT" b="1" dirty="0">
              <a:solidFill>
                <a:schemeClr val="tx2">
                  <a:lumMod val="90000"/>
                </a:schemeClr>
              </a:solidFill>
            </a:endParaRP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1212" y="-228600"/>
            <a:ext cx="9144001" cy="1139772"/>
          </a:xfrm>
        </p:spPr>
        <p:txBody>
          <a:bodyPr/>
          <a:lstStyle/>
          <a:p>
            <a:r>
              <a:rPr lang="en-US" dirty="0" smtClean="0"/>
              <a:t>Request access to CRC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12" y="1005440"/>
            <a:ext cx="6934200" cy="47403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412" y="1005439"/>
            <a:ext cx="6219643" cy="3121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612" y="4220789"/>
            <a:ext cx="6143443" cy="243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46845" y="6002923"/>
            <a:ext cx="2682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https://crc.pitt.edu/apply</a:t>
            </a:r>
          </a:p>
        </p:txBody>
      </p:sp>
    </p:spTree>
    <p:extLst>
      <p:ext uri="{BB962C8B-B14F-4D97-AF65-F5344CB8AC3E}">
        <p14:creationId xmlns:p14="http://schemas.microsoft.com/office/powerpoint/2010/main" val="243947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1612" y="1295400"/>
            <a:ext cx="7239000" cy="49783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7612" y="381000"/>
            <a:ext cx="1078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You need Secure Remote Access  via Pulse to run </a:t>
            </a:r>
            <a:r>
              <a:rPr lang="en-US" sz="2000" b="1" dirty="0" err="1" smtClean="0"/>
              <a:t>CLCGx</a:t>
            </a:r>
            <a:r>
              <a:rPr lang="en-US" sz="2000" b="1" dirty="0" smtClean="0"/>
              <a:t> from off campus locations / Pitt Wireless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5529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066800"/>
          </a:xfrm>
        </p:spPr>
        <p:txBody>
          <a:bodyPr/>
          <a:lstStyle/>
          <a:p>
            <a:r>
              <a:rPr lang="en-US" dirty="0" smtClean="0"/>
              <a:t>Partek flow software access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0012" y="1600200"/>
            <a:ext cx="725714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812" y="-228600"/>
            <a:ext cx="9144001" cy="1371600"/>
          </a:xfrm>
        </p:spPr>
        <p:txBody>
          <a:bodyPr/>
          <a:lstStyle/>
          <a:p>
            <a:pPr algn="ctr"/>
            <a:r>
              <a:rPr lang="en-US" dirty="0" smtClean="0"/>
              <a:t>Partek Flow at Pitt</a:t>
            </a:r>
            <a:br>
              <a:rPr lang="en-US" dirty="0" smtClean="0"/>
            </a:br>
            <a:r>
              <a:rPr lang="en-US" dirty="0">
                <a:hlinkClick r:id="rId2"/>
              </a:rPr>
              <a:t>h</a:t>
            </a:r>
            <a:r>
              <a:rPr lang="en-US" dirty="0" smtClean="0">
                <a:hlinkClick r:id="rId2"/>
              </a:rPr>
              <a:t>ttp</a:t>
            </a:r>
            <a:r>
              <a:rPr lang="en-US" dirty="0">
                <a:hlinkClick r:id="rId2"/>
              </a:rPr>
              <a:t>://partek.crc.pitt.edu/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70212" y="1752600"/>
            <a:ext cx="6017078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47212" y="3352800"/>
            <a:ext cx="2143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 from outside </a:t>
            </a:r>
          </a:p>
          <a:p>
            <a:r>
              <a:rPr lang="en-US" dirty="0" smtClean="0"/>
              <a:t>Pitt Network --</a:t>
            </a:r>
          </a:p>
          <a:p>
            <a:r>
              <a:rPr lang="en-US" dirty="0" smtClean="0"/>
              <a:t>Use </a:t>
            </a:r>
            <a:r>
              <a:rPr lang="en-US" dirty="0" smtClean="0">
                <a:hlinkClick r:id="rId4"/>
              </a:rPr>
              <a:t>Pulse Secure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2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0612" y="2895599"/>
            <a:ext cx="9134391" cy="1066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smtClean="0"/>
              <a:t>Partek Flow Software Basics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797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-800166"/>
            <a:ext cx="9144001" cy="1371600"/>
          </a:xfrm>
        </p:spPr>
        <p:txBody>
          <a:bodyPr/>
          <a:lstStyle/>
          <a:p>
            <a:pPr algn="ctr"/>
            <a:r>
              <a:rPr lang="en-US" dirty="0" smtClean="0"/>
              <a:t>Partek Flow basics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066" y="560264"/>
            <a:ext cx="11732828" cy="54712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812" y="6400800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Circular node : Data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20" y="879212"/>
            <a:ext cx="11796785" cy="5466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11" y="1096851"/>
            <a:ext cx="11476807" cy="53039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77" y="1310367"/>
            <a:ext cx="10554635" cy="51221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11" y="1569281"/>
            <a:ext cx="11125199" cy="50105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71012" y="6400800"/>
            <a:ext cx="166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Rectangle: Task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812" y="1771874"/>
            <a:ext cx="11126617" cy="4659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1647" y="2718961"/>
            <a:ext cx="7961965" cy="28297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82" y="1913522"/>
            <a:ext cx="9753600" cy="44321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0012" y="1483195"/>
            <a:ext cx="10736057" cy="5020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7555" y="3138638"/>
            <a:ext cx="2341910" cy="19270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0903" y="4074931"/>
            <a:ext cx="1479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FASTQ Reads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596187" y="3984149"/>
            <a:ext cx="5105400" cy="65059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8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2012" y="-304800"/>
            <a:ext cx="9144001" cy="1371600"/>
          </a:xfrm>
        </p:spPr>
        <p:txBody>
          <a:bodyPr/>
          <a:lstStyle/>
          <a:p>
            <a:r>
              <a:rPr lang="en-US" dirty="0" smtClean="0"/>
              <a:t>Introduction to </a:t>
            </a:r>
            <a:r>
              <a:rPr lang="en-US" dirty="0" err="1" smtClean="0"/>
              <a:t>ChIP-Seq</a:t>
            </a:r>
            <a:r>
              <a:rPr lang="en-US" dirty="0" smtClean="0"/>
              <a:t> Experiments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012" y="1524000"/>
            <a:ext cx="6781800" cy="40446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3812" y="5715000"/>
            <a:ext cx="1013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https://hbctraining.github.io/Intro-to-ChIPseq/lectures/Introduction%20to%20ChIP-seq%202019.pdf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4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1012" y="533400"/>
            <a:ext cx="7919669" cy="54835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12506" y="6096000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7D6E2"/>
                </a:solidFill>
                <a:latin typeface="HelveticaNeue-Light"/>
              </a:rPr>
              <a:t>HSPH Bioinformatics Core</a:t>
            </a:r>
          </a:p>
          <a:p>
            <a:r>
              <a:rPr lang="en-US" dirty="0" err="1">
                <a:solidFill>
                  <a:srgbClr val="D7D6E2"/>
                </a:solidFill>
                <a:latin typeface="HelveticaNeue-Light"/>
              </a:rPr>
              <a:t>Shannan</a:t>
            </a:r>
            <a:r>
              <a:rPr lang="en-US" dirty="0">
                <a:solidFill>
                  <a:srgbClr val="D7D6E2"/>
                </a:solidFill>
                <a:latin typeface="HelveticaNeue-Light"/>
              </a:rPr>
              <a:t> Ho Sui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9212" y="838200"/>
            <a:ext cx="5773140" cy="560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2" y="533400"/>
            <a:ext cx="9228175" cy="525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2412" y="6096000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7D6E2"/>
                </a:solidFill>
                <a:latin typeface="HelveticaNeue-Light"/>
              </a:rPr>
              <a:t>HSPH Bioinformatics Core</a:t>
            </a:r>
          </a:p>
          <a:p>
            <a:r>
              <a:rPr lang="en-US" dirty="0" err="1">
                <a:solidFill>
                  <a:srgbClr val="D7D6E2"/>
                </a:solidFill>
                <a:latin typeface="HelveticaNeue-Light"/>
              </a:rPr>
              <a:t>Shannan</a:t>
            </a:r>
            <a:r>
              <a:rPr lang="en-US" dirty="0">
                <a:solidFill>
                  <a:srgbClr val="D7D6E2"/>
                </a:solidFill>
                <a:latin typeface="HelveticaNeue-Light"/>
              </a:rPr>
              <a:t> Ho Sui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53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9412" y="228600"/>
            <a:ext cx="4267199" cy="609600"/>
          </a:xfrm>
        </p:spPr>
        <p:txBody>
          <a:bodyPr/>
          <a:lstStyle/>
          <a:p>
            <a:pPr algn="ctr"/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6812" y="1905000"/>
            <a:ext cx="9134391" cy="4114801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Transcription Factor </a:t>
            </a:r>
            <a:r>
              <a:rPr lang="en-US" sz="4400" dirty="0" err="1" smtClean="0">
                <a:solidFill>
                  <a:srgbClr val="FFFF00"/>
                </a:solidFill>
              </a:rPr>
              <a:t>ChIP-Seq</a:t>
            </a:r>
            <a:endParaRPr lang="en-US" sz="4400" dirty="0" smtClean="0">
              <a:solidFill>
                <a:srgbClr val="FFFF00"/>
              </a:solidFill>
            </a:endParaRPr>
          </a:p>
          <a:p>
            <a:r>
              <a:rPr lang="en-US" sz="4400" dirty="0" smtClean="0"/>
              <a:t>Histone </a:t>
            </a:r>
            <a:r>
              <a:rPr lang="en-US" sz="4400" dirty="0" err="1" smtClean="0"/>
              <a:t>ChIP-Seq</a:t>
            </a:r>
            <a:endParaRPr lang="en-US" sz="4400" dirty="0" smtClean="0"/>
          </a:p>
          <a:p>
            <a:r>
              <a:rPr lang="en-US" sz="4400" dirty="0" smtClean="0"/>
              <a:t>ATAC-</a:t>
            </a:r>
            <a:r>
              <a:rPr lang="en-US" sz="4400" dirty="0" err="1" smtClean="0"/>
              <a:t>Seq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412" y="4572000"/>
            <a:ext cx="7254869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0012" y="838200"/>
            <a:ext cx="8738456" cy="5105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2412" y="6096000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7D6E2"/>
                </a:solidFill>
                <a:latin typeface="HelveticaNeue-Light"/>
              </a:rPr>
              <a:t>HSPH Bioinformatics Core</a:t>
            </a:r>
          </a:p>
          <a:p>
            <a:r>
              <a:rPr lang="en-US" dirty="0" err="1">
                <a:solidFill>
                  <a:srgbClr val="D7D6E2"/>
                </a:solidFill>
                <a:latin typeface="HelveticaNeue-Light"/>
              </a:rPr>
              <a:t>Shannan</a:t>
            </a:r>
            <a:r>
              <a:rPr lang="en-US" dirty="0">
                <a:solidFill>
                  <a:srgbClr val="D7D6E2"/>
                </a:solidFill>
                <a:latin typeface="HelveticaNeue-Light"/>
              </a:rPr>
              <a:t> Ho Sui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9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7212" y="685800"/>
            <a:ext cx="7600399" cy="5212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2412" y="6096000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7D6E2"/>
                </a:solidFill>
                <a:latin typeface="HelveticaNeue-Light"/>
              </a:rPr>
              <a:t>HSPH Bioinformatics Core</a:t>
            </a:r>
          </a:p>
          <a:p>
            <a:r>
              <a:rPr lang="en-US" dirty="0" err="1">
                <a:solidFill>
                  <a:srgbClr val="D7D6E2"/>
                </a:solidFill>
                <a:latin typeface="HelveticaNeue-Light"/>
              </a:rPr>
              <a:t>Shannan</a:t>
            </a:r>
            <a:r>
              <a:rPr lang="en-US" dirty="0">
                <a:solidFill>
                  <a:srgbClr val="D7D6E2"/>
                </a:solidFill>
                <a:latin typeface="HelveticaNeue-Light"/>
              </a:rPr>
              <a:t> Ho Sui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2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1139" y="609600"/>
            <a:ext cx="7839871" cy="541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2412" y="6096000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7D6E2"/>
                </a:solidFill>
                <a:latin typeface="HelveticaNeue-Light"/>
              </a:rPr>
              <a:t>HSPH Bioinformatics Core</a:t>
            </a:r>
          </a:p>
          <a:p>
            <a:r>
              <a:rPr lang="en-US" dirty="0" err="1">
                <a:solidFill>
                  <a:srgbClr val="D7D6E2"/>
                </a:solidFill>
                <a:latin typeface="HelveticaNeue-Light"/>
              </a:rPr>
              <a:t>Shannan</a:t>
            </a:r>
            <a:r>
              <a:rPr lang="en-US" dirty="0">
                <a:solidFill>
                  <a:srgbClr val="D7D6E2"/>
                </a:solidFill>
                <a:latin typeface="HelveticaNeue-Light"/>
              </a:rPr>
              <a:t> Ho Sui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9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8612" y="533400"/>
            <a:ext cx="7065534" cy="487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37412" y="5715000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D7D6E2"/>
                </a:solidFill>
                <a:latin typeface="HelveticaNeue-Light"/>
              </a:rPr>
              <a:t>HSPH Bioinformatics Core</a:t>
            </a:r>
          </a:p>
          <a:p>
            <a:r>
              <a:rPr lang="en-US" dirty="0" err="1">
                <a:solidFill>
                  <a:srgbClr val="D7D6E2"/>
                </a:solidFill>
                <a:latin typeface="HelveticaNeue-Light"/>
              </a:rPr>
              <a:t>Shannan</a:t>
            </a:r>
            <a:r>
              <a:rPr lang="en-US" dirty="0">
                <a:solidFill>
                  <a:srgbClr val="D7D6E2"/>
                </a:solidFill>
                <a:latin typeface="HelveticaNeue-Light"/>
              </a:rPr>
              <a:t> Ho Sui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38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9212" y="685800"/>
            <a:ext cx="7441579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90012" y="5791200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D7D6E2"/>
                </a:solidFill>
                <a:latin typeface="HelveticaNeue-Light"/>
              </a:rPr>
              <a:t>HSPH Bioinformatics Core</a:t>
            </a:r>
          </a:p>
          <a:p>
            <a:r>
              <a:rPr lang="en-US" dirty="0" err="1">
                <a:solidFill>
                  <a:srgbClr val="D7D6E2"/>
                </a:solidFill>
                <a:latin typeface="HelveticaNeue-Light"/>
              </a:rPr>
              <a:t>Shannan</a:t>
            </a:r>
            <a:r>
              <a:rPr lang="en-US" dirty="0">
                <a:solidFill>
                  <a:srgbClr val="D7D6E2"/>
                </a:solidFill>
                <a:latin typeface="HelveticaNeue-Light"/>
              </a:rPr>
              <a:t> Ho Sui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5412" y="1143000"/>
            <a:ext cx="6332815" cy="411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99412" y="5486400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D7D6E2"/>
                </a:solidFill>
                <a:latin typeface="HelveticaNeue-Light"/>
              </a:rPr>
              <a:t>HSPH Bioinformatics Core</a:t>
            </a:r>
          </a:p>
          <a:p>
            <a:r>
              <a:rPr lang="en-US" dirty="0" err="1">
                <a:solidFill>
                  <a:srgbClr val="D7D6E2"/>
                </a:solidFill>
                <a:latin typeface="HelveticaNeue-Light"/>
              </a:rPr>
              <a:t>Shannan</a:t>
            </a:r>
            <a:r>
              <a:rPr lang="en-US" dirty="0">
                <a:solidFill>
                  <a:srgbClr val="D7D6E2"/>
                </a:solidFill>
                <a:latin typeface="HelveticaNeue-Light"/>
              </a:rPr>
              <a:t> Ho Sui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5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4012" y="838200"/>
            <a:ext cx="6324600" cy="47037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37612" y="586740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7D6E2"/>
                </a:solidFill>
                <a:latin typeface="HelveticaNeue-Light"/>
              </a:rPr>
              <a:t>HSPH Bioinformatics Core</a:t>
            </a:r>
          </a:p>
          <a:p>
            <a:r>
              <a:rPr lang="en-US" dirty="0" err="1">
                <a:solidFill>
                  <a:srgbClr val="D7D6E2"/>
                </a:solidFill>
                <a:latin typeface="HelveticaNeue-Light"/>
              </a:rPr>
              <a:t>Shannan</a:t>
            </a:r>
            <a:r>
              <a:rPr lang="en-US" dirty="0">
                <a:solidFill>
                  <a:srgbClr val="D7D6E2"/>
                </a:solidFill>
                <a:latin typeface="HelveticaNeue-Light"/>
              </a:rPr>
              <a:t> Ho Sui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8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5012" y="1295400"/>
            <a:ext cx="5455657" cy="411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56612" y="586740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7D6E2"/>
                </a:solidFill>
                <a:latin typeface="HelveticaNeue-Light"/>
              </a:rPr>
              <a:t>HSPH Bioinformatics Core</a:t>
            </a:r>
          </a:p>
          <a:p>
            <a:r>
              <a:rPr lang="en-US" dirty="0" err="1">
                <a:solidFill>
                  <a:srgbClr val="D7D6E2"/>
                </a:solidFill>
                <a:latin typeface="HelveticaNeue-Light"/>
              </a:rPr>
              <a:t>Shannan</a:t>
            </a:r>
            <a:r>
              <a:rPr lang="en-US" dirty="0">
                <a:solidFill>
                  <a:srgbClr val="D7D6E2"/>
                </a:solidFill>
                <a:latin typeface="HelveticaNeue-Light"/>
              </a:rPr>
              <a:t> Ho Sui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8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2" y="-685800"/>
            <a:ext cx="9144001" cy="1371600"/>
          </a:xfrm>
        </p:spPr>
        <p:txBody>
          <a:bodyPr/>
          <a:lstStyle/>
          <a:p>
            <a:pPr algn="ctr"/>
            <a:r>
              <a:rPr lang="en-US" dirty="0" smtClean="0"/>
              <a:t>Histone </a:t>
            </a:r>
            <a:r>
              <a:rPr lang="en-US" dirty="0" err="1" smtClean="0"/>
              <a:t>ChIP-Seq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5812" y="838200"/>
            <a:ext cx="6707000" cy="5644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66212" y="5791200"/>
            <a:ext cx="250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 </a:t>
            </a:r>
            <a:r>
              <a:rPr lang="en-US" dirty="0" err="1"/>
              <a:t>e</a:t>
            </a:r>
            <a:r>
              <a:rPr lang="en-US" dirty="0" err="1" smtClean="0"/>
              <a:t>tal</a:t>
            </a:r>
            <a:r>
              <a:rPr lang="en-US" dirty="0" smtClean="0"/>
              <a:t>., Cell 2007.01.015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50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8612" y="457200"/>
            <a:ext cx="7213501" cy="577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2286000"/>
            <a:ext cx="11582400" cy="4114801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4000" dirty="0">
                <a:hlinkClick r:id="rId2"/>
              </a:rPr>
              <a:t>https://hsls.libguides.com/MolBioWorkshops/ChIPseq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3960812" y="228600"/>
            <a:ext cx="4676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Workshop Page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1967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1012" y="1752600"/>
            <a:ext cx="8333333" cy="28857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56612" y="586740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7D6E2"/>
                </a:solidFill>
                <a:latin typeface="HelveticaNeue-Light"/>
              </a:rPr>
              <a:t>HSPH Bioinformatics Core</a:t>
            </a:r>
          </a:p>
          <a:p>
            <a:r>
              <a:rPr lang="en-US" dirty="0" err="1">
                <a:solidFill>
                  <a:srgbClr val="D7D6E2"/>
                </a:solidFill>
                <a:latin typeface="HelveticaNeue-Light"/>
              </a:rPr>
              <a:t>Shannan</a:t>
            </a:r>
            <a:r>
              <a:rPr lang="en-US" dirty="0">
                <a:solidFill>
                  <a:srgbClr val="D7D6E2"/>
                </a:solidFill>
                <a:latin typeface="HelveticaNeue-Light"/>
              </a:rPr>
              <a:t> Ho Sui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1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2" y="-685800"/>
            <a:ext cx="9144001" cy="1371600"/>
          </a:xfrm>
        </p:spPr>
        <p:txBody>
          <a:bodyPr/>
          <a:lstStyle/>
          <a:p>
            <a:pPr algn="ctr"/>
            <a:r>
              <a:rPr lang="en-US" dirty="0" err="1" smtClean="0"/>
              <a:t>ChIP-Seq</a:t>
            </a:r>
            <a:r>
              <a:rPr lang="en-US" dirty="0" smtClean="0"/>
              <a:t> Workflow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4012" y="1143000"/>
            <a:ext cx="5330359" cy="501466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412" y="1143000"/>
            <a:ext cx="6088161" cy="501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67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812" y="-457200"/>
            <a:ext cx="9144001" cy="1371600"/>
          </a:xfrm>
        </p:spPr>
        <p:txBody>
          <a:bodyPr/>
          <a:lstStyle/>
          <a:p>
            <a:pPr algn="ctr"/>
            <a:r>
              <a:rPr lang="en-US" dirty="0" smtClean="0"/>
              <a:t>TF </a:t>
            </a:r>
            <a:r>
              <a:rPr lang="en-US" dirty="0" err="1" smtClean="0"/>
              <a:t>ChIP-Seq</a:t>
            </a:r>
            <a:r>
              <a:rPr lang="en-US" dirty="0" smtClean="0"/>
              <a:t> Workflow</a:t>
            </a:r>
            <a:endParaRPr lang="en-US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4812" y="1524000"/>
            <a:ext cx="8642276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6412" y="5879068"/>
            <a:ext cx="5509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http://education.knoweng.org/sequenceng/index.html#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69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7212" y="614879"/>
            <a:ext cx="7198729" cy="56282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65380" y="6400800"/>
            <a:ext cx="5323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Taken from Introduction to </a:t>
            </a:r>
            <a:r>
              <a:rPr lang="en-US" sz="1400" dirty="0" err="1" smtClean="0"/>
              <a:t>ChIP-Seq</a:t>
            </a:r>
            <a:r>
              <a:rPr lang="en-US" sz="1400" dirty="0" smtClean="0"/>
              <a:t> by HPC  Tutorial by HBC Training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8883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0612" y="381000"/>
            <a:ext cx="8305802" cy="990600"/>
          </a:xfrm>
        </p:spPr>
        <p:txBody>
          <a:bodyPr/>
          <a:lstStyle/>
          <a:p>
            <a:r>
              <a:rPr lang="en-US" dirty="0" err="1" smtClean="0"/>
              <a:t>ChIP</a:t>
            </a:r>
            <a:r>
              <a:rPr lang="en-US" dirty="0" smtClean="0"/>
              <a:t> </a:t>
            </a:r>
            <a:r>
              <a:rPr lang="en-US" dirty="0" err="1" smtClean="0"/>
              <a:t>Seq</a:t>
            </a:r>
            <a:r>
              <a:rPr lang="en-US" dirty="0" smtClean="0"/>
              <a:t> work flow in Partek 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3520830"/>
              </p:ext>
            </p:extLst>
          </p:nvPr>
        </p:nvGraphicFramePr>
        <p:xfrm>
          <a:off x="1522413" y="1676400"/>
          <a:ext cx="9134391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694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Partek flow documentation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9012" y="925945"/>
            <a:ext cx="9134475" cy="5333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3812" y="6241687"/>
            <a:ext cx="8829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https://documentation.partek.com/display/FLOWDOC/Partek+Flow+Documentation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762000"/>
          </a:xfrm>
        </p:spPr>
        <p:txBody>
          <a:bodyPr/>
          <a:lstStyle/>
          <a:p>
            <a:r>
              <a:rPr lang="en-US" dirty="0" err="1" smtClean="0"/>
              <a:t>ChIpSeq</a:t>
            </a:r>
            <a:r>
              <a:rPr lang="en-US" dirty="0" smtClean="0"/>
              <a:t> webinar in Partek flow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812" y="1371600"/>
            <a:ext cx="98298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5612" y="6172200"/>
            <a:ext cx="1150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http://www.partek.com/webinar/chip-seq-and-atac-seq-analysis-and-integration-with-gene-expression-data/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http://www.partek.com/webinar/chip-seq-and-atac-seq-analysis-and-integration-with-gene-expression-data/</a:t>
            </a:r>
          </a:p>
        </p:txBody>
      </p:sp>
    </p:spTree>
    <p:extLst>
      <p:ext uri="{BB962C8B-B14F-4D97-AF65-F5344CB8AC3E}">
        <p14:creationId xmlns:p14="http://schemas.microsoft.com/office/powerpoint/2010/main" val="12321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2" y="-609600"/>
            <a:ext cx="9144001" cy="1371600"/>
          </a:xfrm>
        </p:spPr>
        <p:txBody>
          <a:bodyPr/>
          <a:lstStyle/>
          <a:p>
            <a:r>
              <a:rPr lang="en-US" dirty="0" smtClean="0"/>
              <a:t>Dataset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921" y="1088083"/>
            <a:ext cx="7241265" cy="5618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7948" y="710513"/>
            <a:ext cx="625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https://www.ncbi.nlm.nih.gov/geo/query/acc.cgi?acc=GSE63716</a:t>
            </a:r>
          </a:p>
        </p:txBody>
      </p:sp>
    </p:spTree>
    <p:extLst>
      <p:ext uri="{BB962C8B-B14F-4D97-AF65-F5344CB8AC3E}">
        <p14:creationId xmlns:p14="http://schemas.microsoft.com/office/powerpoint/2010/main" val="138218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6612" y="-685800"/>
            <a:ext cx="9144001" cy="1371600"/>
          </a:xfrm>
        </p:spPr>
        <p:txBody>
          <a:bodyPr/>
          <a:lstStyle/>
          <a:p>
            <a:r>
              <a:rPr lang="en-US" dirty="0" smtClean="0"/>
              <a:t>GEO Dataset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65682" y="1143000"/>
            <a:ext cx="625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https://www.ncbi.nlm.nih.gov/geo/query/acc.cgi?acc=GSE63716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079" y="1969532"/>
            <a:ext cx="7466667" cy="40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9812" y="35011"/>
            <a:ext cx="9144001" cy="1371600"/>
          </a:xfrm>
        </p:spPr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Download FASTQ Reads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 err="1">
                <a:solidFill>
                  <a:prstClr val="white"/>
                </a:solidFill>
              </a:rPr>
              <a:t>MyoD_Undiff_ChIp-Seq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61" y="1600200"/>
            <a:ext cx="5970903" cy="50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1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2" y="-457200"/>
            <a:ext cx="9144001" cy="1371600"/>
          </a:xfrm>
        </p:spPr>
        <p:txBody>
          <a:bodyPr/>
          <a:lstStyle/>
          <a:p>
            <a:pPr algn="ctr"/>
            <a:r>
              <a:rPr lang="en-US" dirty="0" smtClean="0"/>
              <a:t>Transcription Factor and Histone </a:t>
            </a:r>
            <a:r>
              <a:rPr lang="en-US" dirty="0" err="1" smtClean="0"/>
              <a:t>ChIP-Seq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1371600"/>
            <a:ext cx="1026423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2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012" y="152400"/>
            <a:ext cx="9144001" cy="13716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ENA : Download </a:t>
            </a:r>
            <a:r>
              <a:rPr lang="en-US" dirty="0">
                <a:solidFill>
                  <a:prstClr val="white"/>
                </a:solidFill>
              </a:rPr>
              <a:t>FASTQ Reads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 err="1">
                <a:solidFill>
                  <a:prstClr val="white"/>
                </a:solidFill>
              </a:rPr>
              <a:t>MyoD_Undiff_ChIp-Seq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3282" y="1981200"/>
            <a:ext cx="724226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Txnfactor</a:t>
            </a:r>
            <a:r>
              <a:rPr lang="en-US" dirty="0" smtClean="0"/>
              <a:t> </a:t>
            </a:r>
            <a:r>
              <a:rPr lang="en-US" dirty="0" err="1" smtClean="0"/>
              <a:t>ChIPSeq</a:t>
            </a:r>
            <a:r>
              <a:rPr lang="en-US" dirty="0" smtClean="0"/>
              <a:t> pipeline in Partek flow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3" y="2209800"/>
            <a:ext cx="859856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3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812" y="1066800"/>
            <a:ext cx="9134475" cy="4743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2612" y="152400"/>
            <a:ext cx="1238095" cy="1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838200"/>
          </a:xfrm>
        </p:spPr>
        <p:txBody>
          <a:bodyPr/>
          <a:lstStyle/>
          <a:p>
            <a:r>
              <a:rPr lang="en-US" dirty="0" smtClean="0"/>
              <a:t>Import reads in Partek flow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9012" y="1371600"/>
            <a:ext cx="6477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612" y="2590800"/>
            <a:ext cx="5220152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1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990600"/>
          </a:xfrm>
        </p:spPr>
        <p:txBody>
          <a:bodyPr/>
          <a:lstStyle/>
          <a:p>
            <a:r>
              <a:rPr lang="en-US" dirty="0" smtClean="0"/>
              <a:t>Pre-alignment QA/QC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012" y="1765068"/>
            <a:ext cx="1425030" cy="1303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878" y="3795355"/>
            <a:ext cx="4983733" cy="23395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212" y="1219201"/>
            <a:ext cx="3733800" cy="489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5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228600"/>
            <a:ext cx="9144001" cy="838200"/>
          </a:xfrm>
        </p:spPr>
        <p:txBody>
          <a:bodyPr/>
          <a:lstStyle/>
          <a:p>
            <a:r>
              <a:rPr lang="en-US" dirty="0" smtClean="0"/>
              <a:t>QC report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1143000"/>
            <a:ext cx="9753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2" y="27709"/>
            <a:ext cx="9144001" cy="838200"/>
          </a:xfrm>
        </p:spPr>
        <p:txBody>
          <a:bodyPr/>
          <a:lstStyle/>
          <a:p>
            <a:r>
              <a:rPr lang="en-US" dirty="0" smtClean="0"/>
              <a:t>Read alignment with Bowtie 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12" y="990600"/>
            <a:ext cx="3048264" cy="2918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12" y="1219200"/>
            <a:ext cx="5174428" cy="480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12" y="3954528"/>
            <a:ext cx="4138019" cy="29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2" y="228600"/>
            <a:ext cx="9144001" cy="685800"/>
          </a:xfrm>
        </p:spPr>
        <p:txBody>
          <a:bodyPr/>
          <a:lstStyle/>
          <a:p>
            <a:r>
              <a:rPr lang="en-US" dirty="0" smtClean="0"/>
              <a:t>Post alignment QC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8612" y="914400"/>
            <a:ext cx="2895851" cy="21871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412" y="762000"/>
            <a:ext cx="2956816" cy="1775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12" y="2667000"/>
            <a:ext cx="11263336" cy="43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0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241" y="-685800"/>
            <a:ext cx="9144001" cy="1371600"/>
          </a:xfrm>
        </p:spPr>
        <p:txBody>
          <a:bodyPr/>
          <a:lstStyle/>
          <a:p>
            <a:pPr algn="ctr"/>
            <a:r>
              <a:rPr lang="en-US" dirty="0" smtClean="0"/>
              <a:t>Peak Calling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691" y="1066800"/>
            <a:ext cx="8801100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9812" y="6248400"/>
            <a:ext cx="4250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Strino</a:t>
            </a:r>
            <a:r>
              <a:rPr lang="en-US" dirty="0" smtClean="0"/>
              <a:t> </a:t>
            </a:r>
            <a:r>
              <a:rPr lang="en-US" dirty="0" err="1" smtClean="0"/>
              <a:t>etal</a:t>
            </a:r>
            <a:r>
              <a:rPr lang="en-US" dirty="0" smtClean="0"/>
              <a:t>.,BMC Bioinformatics, June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71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-533400"/>
            <a:ext cx="9144001" cy="1371600"/>
          </a:xfrm>
        </p:spPr>
        <p:txBody>
          <a:bodyPr/>
          <a:lstStyle/>
          <a:p>
            <a:pPr algn="ctr"/>
            <a:r>
              <a:rPr lang="en-US" dirty="0" smtClean="0"/>
              <a:t>Peak Calling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12" y="3299334"/>
            <a:ext cx="3257143" cy="2828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612" y="2256603"/>
            <a:ext cx="5000257" cy="3899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2" y="1371600"/>
            <a:ext cx="4724400" cy="1419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0150" y="2790648"/>
            <a:ext cx="4250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err="1">
                <a:solidFill>
                  <a:prstClr val="white"/>
                </a:solidFill>
              </a:rPr>
              <a:t>Strino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etal</a:t>
            </a:r>
            <a:r>
              <a:rPr lang="en-US" dirty="0">
                <a:solidFill>
                  <a:prstClr val="white"/>
                </a:solidFill>
              </a:rPr>
              <a:t>.,BMC Bioinformatics, June 2016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4212" y="6400800"/>
            <a:ext cx="35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Landt</a:t>
            </a:r>
            <a:r>
              <a:rPr lang="en-US" dirty="0" smtClean="0"/>
              <a:t> </a:t>
            </a:r>
            <a:r>
              <a:rPr lang="en-US" dirty="0" err="1" smtClean="0"/>
              <a:t>etal</a:t>
            </a:r>
            <a:r>
              <a:rPr lang="en-US" dirty="0" smtClean="0"/>
              <a:t>.,Genome Research,2012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95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876" y="-533400"/>
            <a:ext cx="9144001" cy="1371600"/>
          </a:xfrm>
        </p:spPr>
        <p:txBody>
          <a:bodyPr/>
          <a:lstStyle/>
          <a:p>
            <a:pPr algn="ctr"/>
            <a:r>
              <a:rPr lang="en-US" dirty="0" smtClean="0"/>
              <a:t>Software @ HSLS </a:t>
            </a:r>
            <a:r>
              <a:rPr lang="en-US" dirty="0" err="1" smtClean="0"/>
              <a:t>MolBio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972392"/>
            <a:ext cx="9677400" cy="4657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8812" y="5763813"/>
            <a:ext cx="555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http://hsls.libguides.com/molbio/licensedtools/resources</a:t>
            </a:r>
          </a:p>
        </p:txBody>
      </p:sp>
    </p:spTree>
    <p:extLst>
      <p:ext uri="{BB962C8B-B14F-4D97-AF65-F5344CB8AC3E}">
        <p14:creationId xmlns:p14="http://schemas.microsoft.com/office/powerpoint/2010/main" val="61311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812" y="1524000"/>
            <a:ext cx="3780952" cy="3228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612" y="1700118"/>
            <a:ext cx="6353221" cy="287633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2413" y="-5334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Peak Calling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237412" y="5638800"/>
            <a:ext cx="4250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err="1">
                <a:solidFill>
                  <a:prstClr val="white"/>
                </a:solidFill>
              </a:rPr>
              <a:t>Strino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etal</a:t>
            </a:r>
            <a:r>
              <a:rPr lang="en-US" dirty="0">
                <a:solidFill>
                  <a:prstClr val="white"/>
                </a:solidFill>
              </a:rPr>
              <a:t>.,BMC Bioinformatics, June 2016</a:t>
            </a:r>
          </a:p>
        </p:txBody>
      </p:sp>
    </p:spTree>
    <p:extLst>
      <p:ext uri="{BB962C8B-B14F-4D97-AF65-F5344CB8AC3E}">
        <p14:creationId xmlns:p14="http://schemas.microsoft.com/office/powerpoint/2010/main" val="144950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-685800"/>
            <a:ext cx="9144001" cy="1371600"/>
          </a:xfrm>
        </p:spPr>
        <p:txBody>
          <a:bodyPr/>
          <a:lstStyle/>
          <a:p>
            <a:pPr algn="ctr"/>
            <a:r>
              <a:rPr lang="en-US" dirty="0" smtClean="0"/>
              <a:t>Peak Shape Score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412" y="685800"/>
            <a:ext cx="7508740" cy="4382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412" y="5181600"/>
            <a:ext cx="106757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Score = genomic coverage * filter; *: cross-correlation operator</a:t>
            </a:r>
          </a:p>
          <a:p>
            <a:r>
              <a:rPr lang="en-US" sz="2800" dirty="0" smtClean="0"/>
              <a:t>Score indicates how likely a genomic position is to be a center of a peak</a:t>
            </a:r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075612" y="1153115"/>
            <a:ext cx="381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Peak Shape Score is </a:t>
            </a:r>
            <a:r>
              <a:rPr lang="en-US" dirty="0" err="1"/>
              <a:t>standardised</a:t>
            </a:r>
            <a:r>
              <a:rPr lang="en-US" dirty="0"/>
              <a:t> and follows a standard normal distribution, so a </a:t>
            </a:r>
            <a:r>
              <a:rPr lang="en-US" i="1" dirty="0"/>
              <a:t>p</a:t>
            </a:r>
            <a:r>
              <a:rPr lang="en-US" dirty="0"/>
              <a:t>-value for each genomic position can be calculated </a:t>
            </a:r>
            <a:r>
              <a:rPr lang="en-US" dirty="0" smtClean="0"/>
              <a:t>as</a:t>
            </a:r>
          </a:p>
          <a:p>
            <a:r>
              <a:rPr lang="en-US" dirty="0"/>
              <a:t> </a:t>
            </a:r>
            <a:r>
              <a:rPr lang="en-US" sz="2800" i="1" dirty="0"/>
              <a:t>p</a:t>
            </a:r>
            <a:r>
              <a:rPr lang="en-US" sz="2800" dirty="0"/>
              <a:t>-value=</a:t>
            </a:r>
            <a:r>
              <a:rPr lang="en-US" sz="2800" i="1" dirty="0"/>
              <a:t>Φ</a:t>
            </a:r>
            <a:r>
              <a:rPr lang="en-US" sz="2800" dirty="0"/>
              <a:t>(−Peak Shape Score of the peak </a:t>
            </a:r>
            <a:r>
              <a:rPr lang="en-US" sz="2800" dirty="0" err="1"/>
              <a:t>centre</a:t>
            </a:r>
            <a:r>
              <a:rPr lang="en-US" sz="2800" dirty="0"/>
              <a:t>), where </a:t>
            </a:r>
            <a:r>
              <a:rPr lang="en-US" sz="2800" i="1" dirty="0"/>
              <a:t>Φ</a:t>
            </a:r>
            <a:r>
              <a:rPr lang="en-US" sz="2800" dirty="0"/>
              <a:t> is the standard normal cumulative distribution function</a:t>
            </a:r>
            <a:r>
              <a:rPr lang="en-US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7635089" y="6135707"/>
            <a:ext cx="4250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err="1">
                <a:solidFill>
                  <a:prstClr val="white"/>
                </a:solidFill>
              </a:rPr>
              <a:t>Strino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etal</a:t>
            </a:r>
            <a:r>
              <a:rPr lang="en-US" dirty="0">
                <a:solidFill>
                  <a:prstClr val="white"/>
                </a:solidFill>
              </a:rPr>
              <a:t>.,BMC Bioinformatics, June 2016</a:t>
            </a:r>
          </a:p>
        </p:txBody>
      </p:sp>
    </p:spTree>
    <p:extLst>
      <p:ext uri="{BB962C8B-B14F-4D97-AF65-F5344CB8AC3E}">
        <p14:creationId xmlns:p14="http://schemas.microsoft.com/office/powerpoint/2010/main" val="176137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936" y="2281447"/>
            <a:ext cx="7571428" cy="336190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Peak Shape Filter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18412" y="6158916"/>
            <a:ext cx="4250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err="1">
                <a:solidFill>
                  <a:prstClr val="white"/>
                </a:solidFill>
              </a:rPr>
              <a:t>Strino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etal</a:t>
            </a:r>
            <a:r>
              <a:rPr lang="en-US" dirty="0">
                <a:solidFill>
                  <a:prstClr val="white"/>
                </a:solidFill>
              </a:rPr>
              <a:t>.,BMC Bioinformatics, June 2016</a:t>
            </a:r>
          </a:p>
        </p:txBody>
      </p:sp>
    </p:spTree>
    <p:extLst>
      <p:ext uri="{BB962C8B-B14F-4D97-AF65-F5344CB8AC3E}">
        <p14:creationId xmlns:p14="http://schemas.microsoft.com/office/powerpoint/2010/main" val="289803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649" y="-609600"/>
            <a:ext cx="9144001" cy="1371600"/>
          </a:xfrm>
        </p:spPr>
        <p:txBody>
          <a:bodyPr/>
          <a:lstStyle/>
          <a:p>
            <a:pPr algn="ctr"/>
            <a:r>
              <a:rPr lang="en-US" dirty="0" smtClean="0"/>
              <a:t>Peak Detection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811" y="1676400"/>
            <a:ext cx="7022049" cy="39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4612" y="1146161"/>
            <a:ext cx="4114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oto Serif"/>
              </a:rPr>
              <a:t> </a:t>
            </a:r>
            <a:r>
              <a:rPr lang="en-US" dirty="0">
                <a:latin typeface="Noto Serif"/>
              </a:rPr>
              <a:t>peaks are called by first identifying the genomic positions whose </a:t>
            </a:r>
            <a:r>
              <a:rPr lang="en-US" i="1" dirty="0">
                <a:latin typeface="Noto Serif"/>
              </a:rPr>
              <a:t>p</a:t>
            </a:r>
            <a:r>
              <a:rPr lang="en-US" dirty="0">
                <a:latin typeface="Noto Serif"/>
              </a:rPr>
              <a:t>-value is higher than the specified threshold and which do not have any higher value in a window around them</a:t>
            </a:r>
            <a:r>
              <a:rPr lang="en-US" dirty="0" smtClean="0">
                <a:latin typeface="Noto Serif"/>
              </a:rPr>
              <a:t>.</a:t>
            </a:r>
          </a:p>
          <a:p>
            <a:endParaRPr lang="en-US" dirty="0">
              <a:latin typeface="Noto Serif"/>
            </a:endParaRPr>
          </a:p>
          <a:p>
            <a:r>
              <a:rPr lang="en-US" dirty="0" smtClean="0">
                <a:latin typeface="Noto Serif"/>
              </a:rPr>
              <a:t> </a:t>
            </a:r>
            <a:r>
              <a:rPr lang="en-US" dirty="0">
                <a:latin typeface="Noto Serif"/>
              </a:rPr>
              <a:t>The size of this window is determined by the filter as the longest distance between two positive values in the filter. </a:t>
            </a:r>
            <a:endParaRPr lang="en-US" dirty="0" smtClean="0">
              <a:latin typeface="Noto Serif"/>
            </a:endParaRPr>
          </a:p>
          <a:p>
            <a:endParaRPr lang="en-US" dirty="0">
              <a:latin typeface="Noto Serif"/>
            </a:endParaRPr>
          </a:p>
          <a:p>
            <a:r>
              <a:rPr lang="en-US" dirty="0" smtClean="0">
                <a:latin typeface="Noto Serif"/>
              </a:rPr>
              <a:t>These </a:t>
            </a:r>
            <a:r>
              <a:rPr lang="en-US" dirty="0">
                <a:latin typeface="Noto Serif"/>
              </a:rPr>
              <a:t>maxima define the </a:t>
            </a:r>
            <a:r>
              <a:rPr lang="en-US" dirty="0" smtClean="0">
                <a:latin typeface="Noto Serif"/>
              </a:rPr>
              <a:t>center </a:t>
            </a:r>
            <a:r>
              <a:rPr lang="en-US" dirty="0">
                <a:latin typeface="Noto Serif"/>
              </a:rPr>
              <a:t>of the peak, while the peak boundaries are identified by expanding from the </a:t>
            </a:r>
            <a:r>
              <a:rPr lang="en-US" dirty="0" smtClean="0">
                <a:latin typeface="Noto Serif"/>
              </a:rPr>
              <a:t>center </a:t>
            </a:r>
            <a:r>
              <a:rPr lang="en-US" dirty="0">
                <a:latin typeface="Noto Serif"/>
              </a:rPr>
              <a:t>both left and right until either the score becomes 0 or the peak touches a window boundary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553860" y="6331636"/>
            <a:ext cx="4250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err="1">
                <a:solidFill>
                  <a:prstClr val="white"/>
                </a:solidFill>
              </a:rPr>
              <a:t>Strino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etal</a:t>
            </a:r>
            <a:r>
              <a:rPr lang="en-US" dirty="0">
                <a:solidFill>
                  <a:prstClr val="white"/>
                </a:solidFill>
              </a:rPr>
              <a:t>.,BMC Bioinformatics, June 2016</a:t>
            </a:r>
          </a:p>
        </p:txBody>
      </p:sp>
    </p:spTree>
    <p:extLst>
      <p:ext uri="{BB962C8B-B14F-4D97-AF65-F5344CB8AC3E}">
        <p14:creationId xmlns:p14="http://schemas.microsoft.com/office/powerpoint/2010/main" val="22432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2" y="-533400"/>
            <a:ext cx="9144001" cy="1371600"/>
          </a:xfrm>
        </p:spPr>
        <p:txBody>
          <a:bodyPr/>
          <a:lstStyle/>
          <a:p>
            <a:r>
              <a:rPr lang="en-US" dirty="0" smtClean="0"/>
              <a:t>Commonly Used Open-Source Tool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151" y="1219200"/>
            <a:ext cx="9088523" cy="4799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8012" y="6215427"/>
            <a:ext cx="365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https://pypi.python.org/pypi/MACS2</a:t>
            </a:r>
          </a:p>
        </p:txBody>
      </p:sp>
    </p:spTree>
    <p:extLst>
      <p:ext uri="{BB962C8B-B14F-4D97-AF65-F5344CB8AC3E}">
        <p14:creationId xmlns:p14="http://schemas.microsoft.com/office/powerpoint/2010/main" val="1645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838200"/>
          </a:xfrm>
        </p:spPr>
        <p:txBody>
          <a:bodyPr/>
          <a:lstStyle/>
          <a:p>
            <a:r>
              <a:rPr lang="en-US" dirty="0" err="1" smtClean="0"/>
              <a:t>Txn</a:t>
            </a:r>
            <a:r>
              <a:rPr lang="en-US" dirty="0" smtClean="0"/>
              <a:t> factor Peak calling by MACS2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8612" y="1449305"/>
            <a:ext cx="2865368" cy="1859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019" y="1319548"/>
            <a:ext cx="3185436" cy="2062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413" y="3452029"/>
            <a:ext cx="6965284" cy="33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4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914400"/>
          </a:xfrm>
        </p:spPr>
        <p:txBody>
          <a:bodyPr/>
          <a:lstStyle/>
          <a:p>
            <a:r>
              <a:rPr lang="en-US" dirty="0" smtClean="0"/>
              <a:t>MACS2 for </a:t>
            </a:r>
            <a:r>
              <a:rPr lang="en-US" dirty="0" err="1" smtClean="0"/>
              <a:t>Txn</a:t>
            </a:r>
            <a:r>
              <a:rPr lang="en-US" dirty="0" smtClean="0"/>
              <a:t> factor </a:t>
            </a:r>
            <a:r>
              <a:rPr lang="en-US" dirty="0" err="1" smtClean="0"/>
              <a:t>ChIPSeq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012" y="1293091"/>
            <a:ext cx="4952381" cy="5334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5453" y="1447800"/>
            <a:ext cx="592515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8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838200"/>
          </a:xfrm>
        </p:spPr>
        <p:txBody>
          <a:bodyPr/>
          <a:lstStyle/>
          <a:p>
            <a:r>
              <a:rPr lang="en-US" dirty="0" err="1" smtClean="0"/>
              <a:t>Txnfactor</a:t>
            </a:r>
            <a:r>
              <a:rPr lang="en-US" dirty="0" smtClean="0"/>
              <a:t> </a:t>
            </a:r>
            <a:r>
              <a:rPr lang="en-US" dirty="0" err="1" smtClean="0"/>
              <a:t>ChIPSeq</a:t>
            </a:r>
            <a:r>
              <a:rPr lang="en-US" dirty="0" smtClean="0"/>
              <a:t> results in Partek flow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3" y="1371600"/>
            <a:ext cx="860559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4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990600"/>
          </a:xfrm>
        </p:spPr>
        <p:txBody>
          <a:bodyPr/>
          <a:lstStyle/>
          <a:p>
            <a:r>
              <a:rPr lang="en-US" dirty="0" smtClean="0"/>
              <a:t>Peak Annotation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3" y="1489803"/>
            <a:ext cx="4801016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412" y="1219200"/>
            <a:ext cx="3505200" cy="2674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812" y="4267200"/>
            <a:ext cx="70104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Annotation 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448" y="1981200"/>
            <a:ext cx="6118153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12" y="3124200"/>
            <a:ext cx="656138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0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02" y="2231060"/>
            <a:ext cx="5156510" cy="388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012" y="2057400"/>
            <a:ext cx="1676400" cy="4628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757" y="2116760"/>
            <a:ext cx="6435530" cy="411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69" y="1313233"/>
            <a:ext cx="5508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Galaxy :</a:t>
            </a:r>
            <a:r>
              <a:rPr lang="en-US" b="1" dirty="0"/>
              <a:t> http://galaxy.crc.pitt.edu:8080/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88668" y="1298906"/>
            <a:ext cx="65993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CLC Genomics Workbench </a:t>
            </a:r>
            <a:endParaRPr lang="en-US" sz="4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47023" y="321623"/>
            <a:ext cx="8094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/>
              <a:t>Graphical User Interface based software</a:t>
            </a:r>
            <a:endParaRPr lang="en-US" sz="3600" b="1" u="sn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610" y="2767090"/>
            <a:ext cx="4849181" cy="3208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750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762000"/>
          </a:xfrm>
        </p:spPr>
        <p:txBody>
          <a:bodyPr/>
          <a:lstStyle/>
          <a:p>
            <a:r>
              <a:rPr lang="en-US" dirty="0" smtClean="0"/>
              <a:t>Chromosome view for peak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3" y="1219200"/>
            <a:ext cx="913447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0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066800"/>
          </a:xfrm>
        </p:spPr>
        <p:txBody>
          <a:bodyPr/>
          <a:lstStyle/>
          <a:p>
            <a:r>
              <a:rPr lang="en-US" dirty="0" smtClean="0"/>
              <a:t>Motif detection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812" y="1676400"/>
            <a:ext cx="6576630" cy="2156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012" y="1607350"/>
            <a:ext cx="3093988" cy="2255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812" y="4343400"/>
            <a:ext cx="4359018" cy="18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812" y="990600"/>
            <a:ext cx="8273709" cy="518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2412" y="613410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7D6E2"/>
                </a:solidFill>
                <a:latin typeface="HelveticaNeue-Light"/>
              </a:rPr>
              <a:t>HSPH Bioinformatics Core</a:t>
            </a:r>
          </a:p>
          <a:p>
            <a:r>
              <a:rPr lang="en-US" dirty="0" err="1">
                <a:solidFill>
                  <a:srgbClr val="D7D6E2"/>
                </a:solidFill>
                <a:latin typeface="HelveticaNeue-Light"/>
              </a:rPr>
              <a:t>Shannan</a:t>
            </a:r>
            <a:r>
              <a:rPr lang="en-US" dirty="0">
                <a:solidFill>
                  <a:srgbClr val="D7D6E2"/>
                </a:solidFill>
                <a:latin typeface="HelveticaNeue-Light"/>
              </a:rPr>
              <a:t> Ho Sui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28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set enrichment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2212" y="1981200"/>
            <a:ext cx="2903472" cy="3010161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2" y="2015836"/>
            <a:ext cx="6576630" cy="2156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212" y="4463405"/>
            <a:ext cx="4861981" cy="20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set enrichment 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3" y="2265365"/>
            <a:ext cx="9134475" cy="339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7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Txnfactor</a:t>
            </a:r>
            <a:r>
              <a:rPr lang="en-US" dirty="0" smtClean="0"/>
              <a:t> </a:t>
            </a:r>
            <a:r>
              <a:rPr lang="en-US" dirty="0" err="1" smtClean="0"/>
              <a:t>ChIPSeq</a:t>
            </a:r>
            <a:r>
              <a:rPr lang="en-US" dirty="0" smtClean="0"/>
              <a:t> pipeline in Partek flow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3" y="2209800"/>
            <a:ext cx="859856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3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2" y="-685800"/>
            <a:ext cx="9144001" cy="1371600"/>
          </a:xfrm>
        </p:spPr>
        <p:txBody>
          <a:bodyPr/>
          <a:lstStyle/>
          <a:p>
            <a:pPr algn="ctr"/>
            <a:r>
              <a:rPr lang="en-US" dirty="0" smtClean="0"/>
              <a:t>Histone </a:t>
            </a:r>
            <a:r>
              <a:rPr lang="en-US" dirty="0" err="1" smtClean="0"/>
              <a:t>ChIP-Seq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5812" y="838200"/>
            <a:ext cx="6707000" cy="5644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66212" y="5791200"/>
            <a:ext cx="250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 </a:t>
            </a:r>
            <a:r>
              <a:rPr lang="en-US" dirty="0" err="1"/>
              <a:t>e</a:t>
            </a:r>
            <a:r>
              <a:rPr lang="en-US" dirty="0" err="1" smtClean="0"/>
              <a:t>tal</a:t>
            </a:r>
            <a:r>
              <a:rPr lang="en-US" dirty="0" smtClean="0"/>
              <a:t>., Cell 2007.01.015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4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2" y="-685800"/>
            <a:ext cx="9144001" cy="1371600"/>
          </a:xfrm>
        </p:spPr>
        <p:txBody>
          <a:bodyPr/>
          <a:lstStyle/>
          <a:p>
            <a:pPr algn="ctr"/>
            <a:r>
              <a:rPr lang="en-US" dirty="0" smtClean="0"/>
              <a:t>Histone </a:t>
            </a:r>
            <a:r>
              <a:rPr lang="en-US" dirty="0" err="1" smtClean="0"/>
              <a:t>ChIP-Seq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1505" y="762000"/>
            <a:ext cx="6545815" cy="580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0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35188" y="-685800"/>
            <a:ext cx="9144001" cy="1371600"/>
          </a:xfrm>
        </p:spPr>
        <p:txBody>
          <a:bodyPr/>
          <a:lstStyle/>
          <a:p>
            <a:pPr algn="ctr"/>
            <a:r>
              <a:rPr lang="en-US" dirty="0" smtClean="0"/>
              <a:t>Histone Modifications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1412" y="308043"/>
            <a:ext cx="4419600" cy="6241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4812" y="5943600"/>
            <a:ext cx="250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 </a:t>
            </a:r>
            <a:r>
              <a:rPr lang="en-US" dirty="0" err="1"/>
              <a:t>e</a:t>
            </a:r>
            <a:r>
              <a:rPr lang="en-US" dirty="0" err="1" smtClean="0"/>
              <a:t>tal</a:t>
            </a:r>
            <a:r>
              <a:rPr lang="en-US" dirty="0" smtClean="0"/>
              <a:t>., Cell 2007.01.015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09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914400"/>
          </a:xfrm>
        </p:spPr>
        <p:txBody>
          <a:bodyPr/>
          <a:lstStyle/>
          <a:p>
            <a:r>
              <a:rPr lang="en-US" dirty="0" smtClean="0"/>
              <a:t>Histone </a:t>
            </a:r>
            <a:r>
              <a:rPr lang="en-US" dirty="0" err="1" smtClean="0"/>
              <a:t>Chipseq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212" y="1981200"/>
            <a:ext cx="2911092" cy="395103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216660" y="1676400"/>
            <a:ext cx="4876165" cy="133286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1293812" y="3124200"/>
            <a:ext cx="4866640" cy="404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6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1212" y="131888"/>
            <a:ext cx="9144001" cy="685800"/>
          </a:xfrm>
        </p:spPr>
        <p:txBody>
          <a:bodyPr/>
          <a:lstStyle/>
          <a:p>
            <a:r>
              <a:rPr lang="en-US" dirty="0" err="1" smtClean="0"/>
              <a:t>Partek</a:t>
            </a:r>
            <a:r>
              <a:rPr lang="en-US" dirty="0" smtClean="0"/>
              <a:t> Flow software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812" y="1143000"/>
            <a:ext cx="7772400" cy="426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1412" y="6010955"/>
            <a:ext cx="3840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http://www.partek.com/partek-flow/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965" y="2690420"/>
            <a:ext cx="6614847" cy="4015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812" y="3962400"/>
            <a:ext cx="676190" cy="647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805" y="4050390"/>
            <a:ext cx="676190" cy="647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181" y="5425440"/>
            <a:ext cx="676190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762000"/>
          </a:xfrm>
        </p:spPr>
        <p:txBody>
          <a:bodyPr/>
          <a:lstStyle/>
          <a:p>
            <a:r>
              <a:rPr lang="en-US" dirty="0" smtClean="0"/>
              <a:t>Histone peak calling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812" y="2057400"/>
            <a:ext cx="3185436" cy="206215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31958" y="2425477"/>
            <a:ext cx="5014395" cy="13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Histone peak calling </a:t>
            </a:r>
            <a:r>
              <a:rPr lang="en-US" dirty="0" err="1" smtClean="0"/>
              <a:t>cont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6212" y="1981200"/>
            <a:ext cx="3448455" cy="41148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012" y="2133600"/>
            <a:ext cx="524991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5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2" y="-533400"/>
            <a:ext cx="9144001" cy="1371600"/>
          </a:xfrm>
        </p:spPr>
        <p:txBody>
          <a:bodyPr/>
          <a:lstStyle/>
          <a:p>
            <a:pPr algn="ctr"/>
            <a:r>
              <a:rPr lang="en-US" dirty="0" smtClean="0"/>
              <a:t>ATAC-</a:t>
            </a:r>
            <a:r>
              <a:rPr lang="en-US" dirty="0" err="1" smtClean="0"/>
              <a:t>Seq</a:t>
            </a:r>
            <a:r>
              <a:rPr lang="en-US" dirty="0" smtClean="0"/>
              <a:t> Data Analysis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0412" y="1752600"/>
            <a:ext cx="2447661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12" y="2095500"/>
            <a:ext cx="741490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7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ATAC </a:t>
            </a:r>
            <a:r>
              <a:rPr lang="en-US" dirty="0" err="1" smtClean="0"/>
              <a:t>Seq</a:t>
            </a:r>
            <a:r>
              <a:rPr lang="en-US" dirty="0" smtClean="0"/>
              <a:t> pipeline in Partek flow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3" y="2514600"/>
            <a:ext cx="913447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5560" y="2152486"/>
            <a:ext cx="5770059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012" y="3352800"/>
            <a:ext cx="2657143" cy="1314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1212" y="685800"/>
            <a:ext cx="7886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Contact </a:t>
            </a:r>
            <a:r>
              <a:rPr lang="en-US" sz="3600" dirty="0" smtClean="0"/>
              <a:t>us </a:t>
            </a:r>
            <a:r>
              <a:rPr lang="en-US" sz="3600" dirty="0" smtClean="0"/>
              <a:t>for one-on-one Consultations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4265612" y="1364369"/>
            <a:ext cx="4322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https://hsls.pitt.edu/ask-a-molbio-specialist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3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-533400"/>
            <a:ext cx="9144001" cy="1371600"/>
          </a:xfrm>
        </p:spPr>
        <p:txBody>
          <a:bodyPr/>
          <a:lstStyle/>
          <a:p>
            <a:pPr algn="ctr"/>
            <a:r>
              <a:rPr lang="en-US" dirty="0" smtClean="0"/>
              <a:t>Thanks To….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2" y="2362199"/>
            <a:ext cx="2514599" cy="2209801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 smtClean="0"/>
              <a:t>HSLS</a:t>
            </a:r>
          </a:p>
          <a:p>
            <a:pPr marL="0" indent="0">
              <a:buNone/>
            </a:pPr>
            <a:r>
              <a:rPr lang="en-US" dirty="0" smtClean="0"/>
              <a:t>Sri Chaparala</a:t>
            </a:r>
          </a:p>
          <a:p>
            <a:pPr marL="0" indent="0">
              <a:buNone/>
            </a:pPr>
            <a:r>
              <a:rPr lang="en-US" dirty="0" smtClean="0"/>
              <a:t>Carrie Iwema</a:t>
            </a:r>
          </a:p>
          <a:p>
            <a:pPr marL="0" indent="0">
              <a:buNone/>
            </a:pPr>
            <a:r>
              <a:rPr lang="en-US" dirty="0" smtClean="0"/>
              <a:t>David Leung</a:t>
            </a:r>
          </a:p>
          <a:p>
            <a:pPr marL="0" indent="0">
              <a:buNone/>
            </a:pPr>
            <a:r>
              <a:rPr lang="en-US" dirty="0" smtClean="0"/>
              <a:t>Michael  Sweezer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075612" y="2362200"/>
            <a:ext cx="31242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smtClean="0"/>
              <a:t>Center for Research Computing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     Mu Fangping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18012" y="2386519"/>
            <a:ext cx="2514599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err="1" smtClean="0"/>
              <a:t>CLCBio</a:t>
            </a:r>
            <a:endParaRPr lang="en-US" u="sng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Shawn Prince</a:t>
            </a:r>
          </a:p>
        </p:txBody>
      </p:sp>
    </p:spTree>
    <p:extLst>
      <p:ext uri="{BB962C8B-B14F-4D97-AF65-F5344CB8AC3E}">
        <p14:creationId xmlns:p14="http://schemas.microsoft.com/office/powerpoint/2010/main" val="169925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2" y="-533400"/>
            <a:ext cx="8610599" cy="1371600"/>
          </a:xfrm>
        </p:spPr>
        <p:txBody>
          <a:bodyPr/>
          <a:lstStyle/>
          <a:p>
            <a:r>
              <a:rPr lang="en-US" dirty="0" smtClean="0"/>
              <a:t>Software registration@ </a:t>
            </a:r>
            <a:r>
              <a:rPr lang="en-US" dirty="0"/>
              <a:t>HSLS </a:t>
            </a:r>
            <a:r>
              <a:rPr lang="en-US" dirty="0" err="1"/>
              <a:t>MolBio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12" y="990600"/>
            <a:ext cx="8001000" cy="54765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456612" y="5820803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https://hsls.pitt.edu/molbio/software_registration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612" y="2590800"/>
            <a:ext cx="2783026" cy="2952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638" y="1389368"/>
            <a:ext cx="2800000" cy="9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6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794"/>
            <a:ext cx="9144001" cy="1007922"/>
          </a:xfrm>
        </p:spPr>
        <p:txBody>
          <a:bodyPr/>
          <a:lstStyle/>
          <a:p>
            <a:r>
              <a:rPr lang="en-US" dirty="0" smtClean="0"/>
              <a:t>Center for Research computing (CRC)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3" y="1905396"/>
            <a:ext cx="9134391" cy="46001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hlinkClick r:id="rId2"/>
            </a:endParaRPr>
          </a:p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0" indent="0">
              <a:buNone/>
            </a:pPr>
            <a:endParaRPr lang="en-US" dirty="0" smtClean="0">
              <a:hlinkClick r:id="rId2"/>
            </a:endParaRPr>
          </a:p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0" indent="0">
              <a:buNone/>
            </a:pPr>
            <a:endParaRPr lang="en-US" dirty="0" smtClean="0">
              <a:hlinkClick r:id="rId2"/>
            </a:endParaRPr>
          </a:p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0" indent="0">
              <a:buNone/>
            </a:pPr>
            <a:endParaRPr lang="en-US" dirty="0" smtClean="0">
              <a:hlinkClick r:id="rId2"/>
            </a:endParaRPr>
          </a:p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://crc.pitt.edu/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704" y="1495196"/>
            <a:ext cx="7867067" cy="413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0</TotalTime>
  <Words>567</Words>
  <Application>Microsoft Office PowerPoint</Application>
  <PresentationFormat>Custom</PresentationFormat>
  <Paragraphs>166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Arial</vt:lpstr>
      <vt:lpstr>Corbel</vt:lpstr>
      <vt:lpstr>HelveticaNeue-Light</vt:lpstr>
      <vt:lpstr>Noto Serif</vt:lpstr>
      <vt:lpstr>Digital Blue Tunnel 16x9</vt:lpstr>
      <vt:lpstr>ChIP-Seq Analysis –  Using Partek Flow</vt:lpstr>
      <vt:lpstr>Topics</vt:lpstr>
      <vt:lpstr>PowerPoint Presentation</vt:lpstr>
      <vt:lpstr>Transcription Factor and Histone ChIP-Seq</vt:lpstr>
      <vt:lpstr>Software @ HSLS MolBio</vt:lpstr>
      <vt:lpstr>PowerPoint Presentation</vt:lpstr>
      <vt:lpstr>Partek Flow software</vt:lpstr>
      <vt:lpstr>Software registration@ HSLS MolBio</vt:lpstr>
      <vt:lpstr>Center for Research computing (CRC)</vt:lpstr>
      <vt:lpstr>Request access to CRC </vt:lpstr>
      <vt:lpstr>PowerPoint Presentation</vt:lpstr>
      <vt:lpstr>Partek flow software access</vt:lpstr>
      <vt:lpstr>Partek Flow at Pitt http://partek.crc.pitt.edu/</vt:lpstr>
      <vt:lpstr>PowerPoint Presentation</vt:lpstr>
      <vt:lpstr>Partek Flow basics</vt:lpstr>
      <vt:lpstr>Introduction to ChIP-Seq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Histone ChIP-Seq</vt:lpstr>
      <vt:lpstr>PowerPoint Presentation</vt:lpstr>
      <vt:lpstr>PowerPoint Presentation</vt:lpstr>
      <vt:lpstr>ChIP-Seq Workflow</vt:lpstr>
      <vt:lpstr>TF ChIP-Seq Workflow</vt:lpstr>
      <vt:lpstr>PowerPoint Presentation</vt:lpstr>
      <vt:lpstr>ChIP Seq work flow in Partek </vt:lpstr>
      <vt:lpstr>Partek flow documentation</vt:lpstr>
      <vt:lpstr>ChIpSeq webinar in Partek flow</vt:lpstr>
      <vt:lpstr>Dataset</vt:lpstr>
      <vt:lpstr>GEO Dataset</vt:lpstr>
      <vt:lpstr>Download FASTQ Reads MyoD_Undiff_ChIp-Seq</vt:lpstr>
      <vt:lpstr>ENA : Download FASTQ Reads MyoD_Undiff_ChIp-Seq</vt:lpstr>
      <vt:lpstr>Txnfactor ChIPSeq pipeline in Partek flow</vt:lpstr>
      <vt:lpstr>PowerPoint Presentation</vt:lpstr>
      <vt:lpstr>Import reads in Partek flow</vt:lpstr>
      <vt:lpstr>Pre-alignment QA/QC</vt:lpstr>
      <vt:lpstr>QC report</vt:lpstr>
      <vt:lpstr>Read alignment with Bowtie 2</vt:lpstr>
      <vt:lpstr>Post alignment QC</vt:lpstr>
      <vt:lpstr>Peak Calling</vt:lpstr>
      <vt:lpstr>Peak Calling</vt:lpstr>
      <vt:lpstr>PowerPoint Presentation</vt:lpstr>
      <vt:lpstr>Peak Shape Score</vt:lpstr>
      <vt:lpstr>Peak Shape Filter</vt:lpstr>
      <vt:lpstr>Peak Detection</vt:lpstr>
      <vt:lpstr>Commonly Used Open-Source Tool</vt:lpstr>
      <vt:lpstr>Txn factor Peak calling by MACS2</vt:lpstr>
      <vt:lpstr>MACS2 for Txn factor ChIPSeq</vt:lpstr>
      <vt:lpstr>Txnfactor ChIPSeq results in Partek flow</vt:lpstr>
      <vt:lpstr>Peak Annotation</vt:lpstr>
      <vt:lpstr>Peak Annotation results</vt:lpstr>
      <vt:lpstr>Chromosome view for peak</vt:lpstr>
      <vt:lpstr>Motif detection</vt:lpstr>
      <vt:lpstr>PowerPoint Presentation</vt:lpstr>
      <vt:lpstr>Gene set enrichment</vt:lpstr>
      <vt:lpstr>Gene set enrichment results</vt:lpstr>
      <vt:lpstr>Txnfactor ChIPSeq pipeline in Partek flow</vt:lpstr>
      <vt:lpstr>Histone ChIP-Seq</vt:lpstr>
      <vt:lpstr>Histone ChIP-Seq</vt:lpstr>
      <vt:lpstr>Histone Modifications</vt:lpstr>
      <vt:lpstr>Histone Chipseq</vt:lpstr>
      <vt:lpstr>Histone peak calling</vt:lpstr>
      <vt:lpstr>Histone peak calling cont…</vt:lpstr>
      <vt:lpstr>ATAC-Seq Data Analysis</vt:lpstr>
      <vt:lpstr>ATAC Seq pipeline in Partek flow</vt:lpstr>
      <vt:lpstr>PowerPoint Presentation</vt:lpstr>
      <vt:lpstr>Thanks To….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2014-09-03T15:12:53Z</dcterms:created>
  <dcterms:modified xsi:type="dcterms:W3CDTF">2019-07-23T13:24:00Z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TC028952619991</vt:lpwstr>
  </property>
</Properties>
</file>