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37"/>
  </p:notesMasterIdLst>
  <p:handoutMasterIdLst>
    <p:handoutMasterId r:id="rId38"/>
  </p:handoutMasterIdLst>
  <p:sldIdLst>
    <p:sldId id="429" r:id="rId2"/>
    <p:sldId id="829" r:id="rId3"/>
    <p:sldId id="830" r:id="rId4"/>
    <p:sldId id="833" r:id="rId5"/>
    <p:sldId id="867" r:id="rId6"/>
    <p:sldId id="868" r:id="rId7"/>
    <p:sldId id="822" r:id="rId8"/>
    <p:sldId id="737" r:id="rId9"/>
    <p:sldId id="832" r:id="rId10"/>
    <p:sldId id="834" r:id="rId11"/>
    <p:sldId id="838" r:id="rId12"/>
    <p:sldId id="839" r:id="rId13"/>
    <p:sldId id="840" r:id="rId14"/>
    <p:sldId id="874" r:id="rId15"/>
    <p:sldId id="845" r:id="rId16"/>
    <p:sldId id="844" r:id="rId17"/>
    <p:sldId id="831" r:id="rId18"/>
    <p:sldId id="851" r:id="rId19"/>
    <p:sldId id="846" r:id="rId20"/>
    <p:sldId id="848" r:id="rId21"/>
    <p:sldId id="850" r:id="rId22"/>
    <p:sldId id="849" r:id="rId23"/>
    <p:sldId id="872" r:id="rId24"/>
    <p:sldId id="852" r:id="rId25"/>
    <p:sldId id="853" r:id="rId26"/>
    <p:sldId id="856" r:id="rId27"/>
    <p:sldId id="871" r:id="rId28"/>
    <p:sldId id="870" r:id="rId29"/>
    <p:sldId id="873" r:id="rId30"/>
    <p:sldId id="861" r:id="rId31"/>
    <p:sldId id="875" r:id="rId32"/>
    <p:sldId id="860" r:id="rId33"/>
    <p:sldId id="854" r:id="rId34"/>
    <p:sldId id="855" r:id="rId35"/>
    <p:sldId id="707" r:id="rId36"/>
  </p:sldIdLst>
  <p:sldSz cx="9144000" cy="6858000" type="screen4x3"/>
  <p:notesSz cx="69977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CC00"/>
    <a:srgbClr val="008000"/>
    <a:srgbClr val="FF3300"/>
    <a:srgbClr val="07F946"/>
    <a:srgbClr val="FFFF99"/>
    <a:srgbClr val="CC00C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69" autoAdjust="0"/>
    <p:restoredTop sz="87750" autoAdjust="0"/>
  </p:normalViewPr>
  <p:slideViewPr>
    <p:cSldViewPr>
      <p:cViewPr varScale="1">
        <p:scale>
          <a:sx n="77" d="100"/>
          <a:sy n="77" d="100"/>
        </p:scale>
        <p:origin x="-90" y="-4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00F94A-798C-41B8-8C4C-4B2271D900D6}" type="doc">
      <dgm:prSet loTypeId="urn:microsoft.com/office/officeart/2005/8/layout/vList3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88BA22F-F828-4CAC-9B17-6F7979F465CA}">
      <dgm:prSet phldrT="[Text]"/>
      <dgm:spPr>
        <a:solidFill>
          <a:srgbClr val="0070C0"/>
        </a:solidFill>
      </dgm:spPr>
      <dgm:t>
        <a:bodyPr/>
        <a:lstStyle/>
        <a:p>
          <a:r>
            <a:rPr lang="en-US" b="1" dirty="0" smtClean="0">
              <a:solidFill>
                <a:srgbClr val="FFCC00"/>
              </a:solidFill>
            </a:rPr>
            <a:t>Literature Informatics</a:t>
          </a:r>
          <a:endParaRPr lang="en-US" b="1" dirty="0">
            <a:solidFill>
              <a:srgbClr val="FFCC00"/>
            </a:solidFill>
          </a:endParaRPr>
        </a:p>
      </dgm:t>
    </dgm:pt>
    <dgm:pt modelId="{C6AFE0A3-C2B6-44B8-8C5D-F20BE2DB06F5}" type="parTrans" cxnId="{B1A6A8B7-5966-4B4C-B3E7-793D17D8AD40}">
      <dgm:prSet/>
      <dgm:spPr/>
      <dgm:t>
        <a:bodyPr/>
        <a:lstStyle/>
        <a:p>
          <a:endParaRPr lang="en-US"/>
        </a:p>
      </dgm:t>
    </dgm:pt>
    <dgm:pt modelId="{F95B1935-1BD8-4EA8-8B6D-7DA3F1D2A994}" type="sibTrans" cxnId="{B1A6A8B7-5966-4B4C-B3E7-793D17D8AD40}">
      <dgm:prSet/>
      <dgm:spPr/>
      <dgm:t>
        <a:bodyPr/>
        <a:lstStyle/>
        <a:p>
          <a:endParaRPr lang="en-US"/>
        </a:p>
      </dgm:t>
    </dgm:pt>
    <dgm:pt modelId="{6D0A4C6E-9946-4F05-8E09-B56DF9ECA781}">
      <dgm:prSet phldrT="[Text]"/>
      <dgm:spPr>
        <a:solidFill>
          <a:srgbClr val="C00000"/>
        </a:solidFill>
      </dgm:spPr>
      <dgm:t>
        <a:bodyPr/>
        <a:lstStyle/>
        <a:p>
          <a:r>
            <a:rPr lang="en-US" b="1" dirty="0" smtClean="0">
              <a:solidFill>
                <a:srgbClr val="FFCC00"/>
              </a:solidFill>
            </a:rPr>
            <a:t>Bioinformatics</a:t>
          </a:r>
          <a:endParaRPr lang="en-US" b="1" dirty="0">
            <a:solidFill>
              <a:srgbClr val="FFCC00"/>
            </a:solidFill>
          </a:endParaRPr>
        </a:p>
      </dgm:t>
    </dgm:pt>
    <dgm:pt modelId="{DAA6D2FB-E666-4AB0-8450-5B9E437E1B05}" type="parTrans" cxnId="{33DC9739-D2E1-4496-B311-9C45AD7422B3}">
      <dgm:prSet/>
      <dgm:spPr/>
      <dgm:t>
        <a:bodyPr/>
        <a:lstStyle/>
        <a:p>
          <a:endParaRPr lang="en-US"/>
        </a:p>
      </dgm:t>
    </dgm:pt>
    <dgm:pt modelId="{A2E0FB3E-8D0C-4C8F-AA69-66DB2862ADE1}" type="sibTrans" cxnId="{33DC9739-D2E1-4496-B311-9C45AD7422B3}">
      <dgm:prSet/>
      <dgm:spPr/>
      <dgm:t>
        <a:bodyPr/>
        <a:lstStyle/>
        <a:p>
          <a:endParaRPr lang="en-US"/>
        </a:p>
      </dgm:t>
    </dgm:pt>
    <dgm:pt modelId="{96F584EF-17D1-4727-8235-5872C0ACE049}">
      <dgm:prSet phldrT="[Text]"/>
      <dgm:spPr>
        <a:solidFill>
          <a:srgbClr val="7030A0"/>
        </a:solidFill>
      </dgm:spPr>
      <dgm:t>
        <a:bodyPr/>
        <a:lstStyle/>
        <a:p>
          <a:pPr algn="ctr"/>
          <a:r>
            <a:rPr lang="en-US" b="1" dirty="0" smtClean="0">
              <a:solidFill>
                <a:srgbClr val="FFCC00"/>
              </a:solidFill>
            </a:rPr>
            <a:t>Research Lab Productivity</a:t>
          </a:r>
          <a:endParaRPr lang="en-US" b="1" dirty="0">
            <a:solidFill>
              <a:srgbClr val="FFCC00"/>
            </a:solidFill>
          </a:endParaRPr>
        </a:p>
      </dgm:t>
    </dgm:pt>
    <dgm:pt modelId="{6D2C6C53-7996-48B1-934F-47FA06897ACA}" type="parTrans" cxnId="{4042D098-521C-47BD-92AD-5F4968E20247}">
      <dgm:prSet/>
      <dgm:spPr/>
      <dgm:t>
        <a:bodyPr/>
        <a:lstStyle/>
        <a:p>
          <a:endParaRPr lang="en-US"/>
        </a:p>
      </dgm:t>
    </dgm:pt>
    <dgm:pt modelId="{F3AE121B-D251-41D2-AFB9-95DB4693A7F3}" type="sibTrans" cxnId="{4042D098-521C-47BD-92AD-5F4968E20247}">
      <dgm:prSet/>
      <dgm:spPr/>
      <dgm:t>
        <a:bodyPr/>
        <a:lstStyle/>
        <a:p>
          <a:endParaRPr lang="en-US"/>
        </a:p>
      </dgm:t>
    </dgm:pt>
    <dgm:pt modelId="{751B2955-5C05-4118-A959-0BAC9CB9FC04}" type="pres">
      <dgm:prSet presAssocID="{FB00F94A-798C-41B8-8C4C-4B2271D900D6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B84BAF7-FCB0-4ADF-8DED-23168296B294}" type="pres">
      <dgm:prSet presAssocID="{388BA22F-F828-4CAC-9B17-6F7979F465CA}" presName="composite" presStyleCnt="0"/>
      <dgm:spPr/>
    </dgm:pt>
    <dgm:pt modelId="{F4EA6670-B421-40B8-A207-D068053FED2A}" type="pres">
      <dgm:prSet presAssocID="{388BA22F-F828-4CAC-9B17-6F7979F465CA}" presName="imgShp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C713AF2F-3B85-43C1-BB17-1AC2706225BA}" type="pres">
      <dgm:prSet presAssocID="{388BA22F-F828-4CAC-9B17-6F7979F465CA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9B1546-984E-4CDD-B9F2-4CE4722CDA80}" type="pres">
      <dgm:prSet presAssocID="{F95B1935-1BD8-4EA8-8B6D-7DA3F1D2A994}" presName="spacing" presStyleCnt="0"/>
      <dgm:spPr/>
    </dgm:pt>
    <dgm:pt modelId="{B797ED5B-7DE4-44EB-9681-8986EB0091D6}" type="pres">
      <dgm:prSet presAssocID="{6D0A4C6E-9946-4F05-8E09-B56DF9ECA781}" presName="composite" presStyleCnt="0"/>
      <dgm:spPr/>
    </dgm:pt>
    <dgm:pt modelId="{C71EC38A-91D3-4E08-8B99-6B9E3422B048}" type="pres">
      <dgm:prSet presAssocID="{6D0A4C6E-9946-4F05-8E09-B56DF9ECA781}" presName="imgShp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D9F1E187-79CE-4F9E-AE5F-ECDB19AF07A4}" type="pres">
      <dgm:prSet presAssocID="{6D0A4C6E-9946-4F05-8E09-B56DF9ECA781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704371-9A42-4E20-804D-228068196E5B}" type="pres">
      <dgm:prSet presAssocID="{A2E0FB3E-8D0C-4C8F-AA69-66DB2862ADE1}" presName="spacing" presStyleCnt="0"/>
      <dgm:spPr/>
    </dgm:pt>
    <dgm:pt modelId="{F72E0D11-8CC2-4FE9-A73E-8D0DF56D826A}" type="pres">
      <dgm:prSet presAssocID="{96F584EF-17D1-4727-8235-5872C0ACE049}" presName="composite" presStyleCnt="0"/>
      <dgm:spPr/>
    </dgm:pt>
    <dgm:pt modelId="{401EDE23-CA31-44F1-B336-25D20B5269C9}" type="pres">
      <dgm:prSet presAssocID="{96F584EF-17D1-4727-8235-5872C0ACE049}" presName="imgShp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62ED7DA6-2777-4282-8682-4BDC3CC867A8}" type="pres">
      <dgm:prSet presAssocID="{96F584EF-17D1-4727-8235-5872C0ACE049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3E1E602-8FE4-4A54-B0CC-94C363944F4A}" type="presOf" srcId="{96F584EF-17D1-4727-8235-5872C0ACE049}" destId="{62ED7DA6-2777-4282-8682-4BDC3CC867A8}" srcOrd="0" destOrd="0" presId="urn:microsoft.com/office/officeart/2005/8/layout/vList3"/>
    <dgm:cxn modelId="{33DC9739-D2E1-4496-B311-9C45AD7422B3}" srcId="{FB00F94A-798C-41B8-8C4C-4B2271D900D6}" destId="{6D0A4C6E-9946-4F05-8E09-B56DF9ECA781}" srcOrd="1" destOrd="0" parTransId="{DAA6D2FB-E666-4AB0-8450-5B9E437E1B05}" sibTransId="{A2E0FB3E-8D0C-4C8F-AA69-66DB2862ADE1}"/>
    <dgm:cxn modelId="{5B8DF409-B70C-46AC-B121-25329A6AD225}" type="presOf" srcId="{FB00F94A-798C-41B8-8C4C-4B2271D900D6}" destId="{751B2955-5C05-4118-A959-0BAC9CB9FC04}" srcOrd="0" destOrd="0" presId="urn:microsoft.com/office/officeart/2005/8/layout/vList3"/>
    <dgm:cxn modelId="{B1A6A8B7-5966-4B4C-B3E7-793D17D8AD40}" srcId="{FB00F94A-798C-41B8-8C4C-4B2271D900D6}" destId="{388BA22F-F828-4CAC-9B17-6F7979F465CA}" srcOrd="0" destOrd="0" parTransId="{C6AFE0A3-C2B6-44B8-8C5D-F20BE2DB06F5}" sibTransId="{F95B1935-1BD8-4EA8-8B6D-7DA3F1D2A994}"/>
    <dgm:cxn modelId="{4042D098-521C-47BD-92AD-5F4968E20247}" srcId="{FB00F94A-798C-41B8-8C4C-4B2271D900D6}" destId="{96F584EF-17D1-4727-8235-5872C0ACE049}" srcOrd="2" destOrd="0" parTransId="{6D2C6C53-7996-48B1-934F-47FA06897ACA}" sibTransId="{F3AE121B-D251-41D2-AFB9-95DB4693A7F3}"/>
    <dgm:cxn modelId="{952BF041-8C66-48B8-80AF-ACA6552939FC}" type="presOf" srcId="{388BA22F-F828-4CAC-9B17-6F7979F465CA}" destId="{C713AF2F-3B85-43C1-BB17-1AC2706225BA}" srcOrd="0" destOrd="0" presId="urn:microsoft.com/office/officeart/2005/8/layout/vList3"/>
    <dgm:cxn modelId="{3E72422D-19F4-4997-9E5A-DBB070E70C26}" type="presOf" srcId="{6D0A4C6E-9946-4F05-8E09-B56DF9ECA781}" destId="{D9F1E187-79CE-4F9E-AE5F-ECDB19AF07A4}" srcOrd="0" destOrd="0" presId="urn:microsoft.com/office/officeart/2005/8/layout/vList3"/>
    <dgm:cxn modelId="{E2B3B881-3C59-43B9-BC10-B63B45836CC4}" type="presParOf" srcId="{751B2955-5C05-4118-A959-0BAC9CB9FC04}" destId="{0B84BAF7-FCB0-4ADF-8DED-23168296B294}" srcOrd="0" destOrd="0" presId="urn:microsoft.com/office/officeart/2005/8/layout/vList3"/>
    <dgm:cxn modelId="{B3D3EF58-D187-43C4-A9C9-13737F032CE8}" type="presParOf" srcId="{0B84BAF7-FCB0-4ADF-8DED-23168296B294}" destId="{F4EA6670-B421-40B8-A207-D068053FED2A}" srcOrd="0" destOrd="0" presId="urn:microsoft.com/office/officeart/2005/8/layout/vList3"/>
    <dgm:cxn modelId="{9F9463D5-D16F-492F-A59C-09CFDE028B52}" type="presParOf" srcId="{0B84BAF7-FCB0-4ADF-8DED-23168296B294}" destId="{C713AF2F-3B85-43C1-BB17-1AC2706225BA}" srcOrd="1" destOrd="0" presId="urn:microsoft.com/office/officeart/2005/8/layout/vList3"/>
    <dgm:cxn modelId="{B3C1DD52-851B-4D62-BAA6-F4D27C9D1C08}" type="presParOf" srcId="{751B2955-5C05-4118-A959-0BAC9CB9FC04}" destId="{5C9B1546-984E-4CDD-B9F2-4CE4722CDA80}" srcOrd="1" destOrd="0" presId="urn:microsoft.com/office/officeart/2005/8/layout/vList3"/>
    <dgm:cxn modelId="{40788EC9-8341-47B3-9AD6-25920BA6F5F4}" type="presParOf" srcId="{751B2955-5C05-4118-A959-0BAC9CB9FC04}" destId="{B797ED5B-7DE4-44EB-9681-8986EB0091D6}" srcOrd="2" destOrd="0" presId="urn:microsoft.com/office/officeart/2005/8/layout/vList3"/>
    <dgm:cxn modelId="{F28FBF23-0D21-4B53-9BF3-8FC05FEB07F8}" type="presParOf" srcId="{B797ED5B-7DE4-44EB-9681-8986EB0091D6}" destId="{C71EC38A-91D3-4E08-8B99-6B9E3422B048}" srcOrd="0" destOrd="0" presId="urn:microsoft.com/office/officeart/2005/8/layout/vList3"/>
    <dgm:cxn modelId="{D7321D1F-B57E-4256-A996-D5D055149639}" type="presParOf" srcId="{B797ED5B-7DE4-44EB-9681-8986EB0091D6}" destId="{D9F1E187-79CE-4F9E-AE5F-ECDB19AF07A4}" srcOrd="1" destOrd="0" presId="urn:microsoft.com/office/officeart/2005/8/layout/vList3"/>
    <dgm:cxn modelId="{D0E6E830-50DE-46AA-A8BC-1095185CE956}" type="presParOf" srcId="{751B2955-5C05-4118-A959-0BAC9CB9FC04}" destId="{30704371-9A42-4E20-804D-228068196E5B}" srcOrd="3" destOrd="0" presId="urn:microsoft.com/office/officeart/2005/8/layout/vList3"/>
    <dgm:cxn modelId="{90886F28-E8E7-4502-8246-72B3794C4986}" type="presParOf" srcId="{751B2955-5C05-4118-A959-0BAC9CB9FC04}" destId="{F72E0D11-8CC2-4FE9-A73E-8D0DF56D826A}" srcOrd="4" destOrd="0" presId="urn:microsoft.com/office/officeart/2005/8/layout/vList3"/>
    <dgm:cxn modelId="{0F8A3A52-9F42-4320-A088-D7A9B58FE459}" type="presParOf" srcId="{F72E0D11-8CC2-4FE9-A73E-8D0DF56D826A}" destId="{401EDE23-CA31-44F1-B336-25D20B5269C9}" srcOrd="0" destOrd="0" presId="urn:microsoft.com/office/officeart/2005/8/layout/vList3"/>
    <dgm:cxn modelId="{16DDD5F2-F64D-4E58-9D29-0A34E1CB2A0A}" type="presParOf" srcId="{F72E0D11-8CC2-4FE9-A73E-8D0DF56D826A}" destId="{62ED7DA6-2777-4282-8682-4BDC3CC867A8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713AF2F-3B85-43C1-BB17-1AC2706225BA}">
      <dsp:nvSpPr>
        <dsp:cNvPr id="0" name=""/>
        <dsp:cNvSpPr/>
      </dsp:nvSpPr>
      <dsp:spPr>
        <a:xfrm rot="10800000">
          <a:off x="1693120" y="1669"/>
          <a:ext cx="5472684" cy="1258650"/>
        </a:xfrm>
        <a:prstGeom prst="homePlate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5030" tIns="140970" rIns="263144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b="1" kern="1200" dirty="0" smtClean="0">
              <a:solidFill>
                <a:srgbClr val="FFCC00"/>
              </a:solidFill>
            </a:rPr>
            <a:t>Literature Informatics</a:t>
          </a:r>
          <a:endParaRPr lang="en-US" sz="3700" b="1" kern="1200" dirty="0">
            <a:solidFill>
              <a:srgbClr val="FFCC00"/>
            </a:solidFill>
          </a:endParaRPr>
        </a:p>
      </dsp:txBody>
      <dsp:txXfrm rot="10800000">
        <a:off x="1693120" y="1669"/>
        <a:ext cx="5472684" cy="1258650"/>
      </dsp:txXfrm>
    </dsp:sp>
    <dsp:sp modelId="{F4EA6670-B421-40B8-A207-D068053FED2A}">
      <dsp:nvSpPr>
        <dsp:cNvPr id="0" name=""/>
        <dsp:cNvSpPr/>
      </dsp:nvSpPr>
      <dsp:spPr>
        <a:xfrm>
          <a:off x="1063795" y="1669"/>
          <a:ext cx="1258650" cy="125865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D9F1E187-79CE-4F9E-AE5F-ECDB19AF07A4}">
      <dsp:nvSpPr>
        <dsp:cNvPr id="0" name=""/>
        <dsp:cNvSpPr/>
      </dsp:nvSpPr>
      <dsp:spPr>
        <a:xfrm rot="10800000">
          <a:off x="1693120" y="1636037"/>
          <a:ext cx="5472684" cy="1258650"/>
        </a:xfrm>
        <a:prstGeom prst="homePlate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5030" tIns="140970" rIns="263144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b="1" kern="1200" dirty="0" smtClean="0">
              <a:solidFill>
                <a:srgbClr val="FFCC00"/>
              </a:solidFill>
            </a:rPr>
            <a:t>Bioinformatics</a:t>
          </a:r>
          <a:endParaRPr lang="en-US" sz="3700" b="1" kern="1200" dirty="0">
            <a:solidFill>
              <a:srgbClr val="FFCC00"/>
            </a:solidFill>
          </a:endParaRPr>
        </a:p>
      </dsp:txBody>
      <dsp:txXfrm rot="10800000">
        <a:off x="1693120" y="1636037"/>
        <a:ext cx="5472684" cy="1258650"/>
      </dsp:txXfrm>
    </dsp:sp>
    <dsp:sp modelId="{C71EC38A-91D3-4E08-8B99-6B9E3422B048}">
      <dsp:nvSpPr>
        <dsp:cNvPr id="0" name=""/>
        <dsp:cNvSpPr/>
      </dsp:nvSpPr>
      <dsp:spPr>
        <a:xfrm>
          <a:off x="1063795" y="1636037"/>
          <a:ext cx="1258650" cy="125865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62ED7DA6-2777-4282-8682-4BDC3CC867A8}">
      <dsp:nvSpPr>
        <dsp:cNvPr id="0" name=""/>
        <dsp:cNvSpPr/>
      </dsp:nvSpPr>
      <dsp:spPr>
        <a:xfrm rot="10800000">
          <a:off x="1693120" y="3270404"/>
          <a:ext cx="5472684" cy="1258650"/>
        </a:xfrm>
        <a:prstGeom prst="homePlate">
          <a:avLst/>
        </a:prstGeom>
        <a:solidFill>
          <a:srgbClr val="7030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5030" tIns="140970" rIns="263144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b="1" kern="1200" dirty="0" smtClean="0">
              <a:solidFill>
                <a:srgbClr val="FFCC00"/>
              </a:solidFill>
            </a:rPr>
            <a:t>Research Lab Productivity</a:t>
          </a:r>
          <a:endParaRPr lang="en-US" sz="3700" b="1" kern="1200" dirty="0">
            <a:solidFill>
              <a:srgbClr val="FFCC00"/>
            </a:solidFill>
          </a:endParaRPr>
        </a:p>
      </dsp:txBody>
      <dsp:txXfrm rot="10800000">
        <a:off x="1693120" y="3270404"/>
        <a:ext cx="5472684" cy="1258650"/>
      </dsp:txXfrm>
    </dsp:sp>
    <dsp:sp modelId="{401EDE23-CA31-44F1-B336-25D20B5269C9}">
      <dsp:nvSpPr>
        <dsp:cNvPr id="0" name=""/>
        <dsp:cNvSpPr/>
      </dsp:nvSpPr>
      <dsp:spPr>
        <a:xfrm>
          <a:off x="1063795" y="3270404"/>
          <a:ext cx="1258650" cy="1258650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31" tIns="46516" rIns="93031" bIns="46516" numCol="1" anchor="t" anchorCtr="0" compatLnSpc="1">
            <a:prstTxWarp prst="textNoShape">
              <a:avLst/>
            </a:prstTxWarp>
          </a:bodyPr>
          <a:lstStyle>
            <a:lvl1pPr algn="l" defTabSz="930275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5575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31" tIns="46516" rIns="93031" bIns="46516" numCol="1" anchor="t" anchorCtr="0" compatLnSpc="1">
            <a:prstTxWarp prst="textNoShape">
              <a:avLst/>
            </a:prstTxWarp>
          </a:bodyPr>
          <a:lstStyle>
            <a:lvl1pPr algn="r" defTabSz="930275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83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015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31" tIns="46516" rIns="93031" bIns="46516" numCol="1" anchor="b" anchorCtr="0" compatLnSpc="1">
            <a:prstTxWarp prst="textNoShape">
              <a:avLst/>
            </a:prstTxWarp>
          </a:bodyPr>
          <a:lstStyle>
            <a:lvl1pPr algn="l" defTabSz="930275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83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5575" y="882015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31" tIns="46516" rIns="93031" bIns="46516" numCol="1" anchor="b" anchorCtr="0" compatLnSpc="1">
            <a:prstTxWarp prst="textNoShape">
              <a:avLst/>
            </a:prstTxWarp>
          </a:bodyPr>
          <a:lstStyle>
            <a:lvl1pPr algn="r" defTabSz="930275">
              <a:defRPr sz="1200"/>
            </a:lvl1pPr>
          </a:lstStyle>
          <a:p>
            <a:pPr>
              <a:defRPr/>
            </a:pPr>
            <a:fld id="{016EA4B1-BD89-4AFF-B42A-253EB4B77E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31" tIns="46516" rIns="93031" bIns="46516" numCol="1" anchor="t" anchorCtr="0" compatLnSpc="1">
            <a:prstTxWarp prst="textNoShape">
              <a:avLst/>
            </a:prstTxWarp>
          </a:bodyPr>
          <a:lstStyle>
            <a:lvl1pPr algn="l" defTabSz="930275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29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31" tIns="46516" rIns="93031" bIns="46516" numCol="1" anchor="t" anchorCtr="0" compatLnSpc="1">
            <a:prstTxWarp prst="textNoShape">
              <a:avLst/>
            </a:prstTxWarp>
          </a:bodyPr>
          <a:lstStyle>
            <a:lvl1pPr algn="r" defTabSz="930275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7925" y="696913"/>
            <a:ext cx="4641850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229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088" y="4410075"/>
            <a:ext cx="5597525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31" tIns="46516" rIns="93031" bIns="465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229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185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31" tIns="46516" rIns="93031" bIns="46516" numCol="1" anchor="b" anchorCtr="0" compatLnSpc="1">
            <a:prstTxWarp prst="textNoShape">
              <a:avLst/>
            </a:prstTxWarp>
          </a:bodyPr>
          <a:lstStyle>
            <a:lvl1pPr algn="l" defTabSz="930275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29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3988" y="88185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31" tIns="46516" rIns="93031" bIns="46516" numCol="1" anchor="b" anchorCtr="0" compatLnSpc="1">
            <a:prstTxWarp prst="textNoShape">
              <a:avLst/>
            </a:prstTxWarp>
          </a:bodyPr>
          <a:lstStyle>
            <a:lvl1pPr algn="r" defTabSz="930275">
              <a:defRPr sz="1200"/>
            </a:lvl1pPr>
          </a:lstStyle>
          <a:p>
            <a:pPr>
              <a:defRPr/>
            </a:pPr>
            <a:fld id="{22DAFE3B-FADB-49FD-8CE0-0D80C5BEE7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DAFE3B-FADB-49FD-8CE0-0D80C5BEE7D0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DAFE3B-FADB-49FD-8CE0-0D80C5BEE7D0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DAFE3B-FADB-49FD-8CE0-0D80C5BEE7D0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/>
          </a:p>
        </p:txBody>
      </p:sp>
      <p:sp>
        <p:nvSpPr>
          <p:cNvPr id="2447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2447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86F873-13B1-40E7-A656-1FB0500CB0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092592-728D-4DCC-B99C-279F7EEACE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BBA46C-596C-486B-8E3F-52DBF4D9F0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BFE5BD-C248-4E1E-9DB7-AD1741A320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E33AB8-3841-4FF1-9E0A-F736208EE9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7CAE7A-00C5-4D3F-91AE-CD223E79BF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2D0EF3-970B-4908-8686-C6066C95B2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0C2A81-1A1A-4F89-B804-46315B6DD6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60F669-9B50-4C56-AF2D-54E825811A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D73D2C-9424-4F2A-80FB-3405723703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9D34D9-1918-4BE5-A67E-B268EC1C61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37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+mj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437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j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437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j-lt"/>
              </a:defRPr>
            </a:lvl1pPr>
          </a:lstStyle>
          <a:p>
            <a:pPr>
              <a:defRPr/>
            </a:pPr>
            <a:fld id="{AACAF1EB-C7CD-472C-B6BC-D4C667EEAA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43719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en-US"/>
          </a:p>
        </p:txBody>
      </p:sp>
      <p:sp>
        <p:nvSpPr>
          <p:cNvPr id="243720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5" r:id="rId1"/>
    <p:sldLayoutId id="2147483684" r:id="rId2"/>
    <p:sldLayoutId id="2147483683" r:id="rId3"/>
    <p:sldLayoutId id="2147483682" r:id="rId4"/>
    <p:sldLayoutId id="2147483681" r:id="rId5"/>
    <p:sldLayoutId id="2147483680" r:id="rId6"/>
    <p:sldLayoutId id="2147483679" r:id="rId7"/>
    <p:sldLayoutId id="2147483678" r:id="rId8"/>
    <p:sldLayoutId id="2147483677" r:id="rId9"/>
    <p:sldLayoutId id="2147483676" r:id="rId10"/>
    <p:sldLayoutId id="2147483675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sls.pitt.edu/molbio" TargetMode="External"/><Relationship Id="rId2" Type="http://schemas.openxmlformats.org/officeDocument/2006/relationships/hyperlink" Target="mailto:iwema@pitt.edu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hyperlink" Target="http://www.hsls.pitt.edu/molbio" TargetMode="External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4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sls.pitt.edu/molbio" TargetMode="External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sls.pitt.edu/molbio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hyperlink" Target="http://www.hsls.pitt.edu/molbio" TargetMode="External"/><Relationship Id="rId7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hyperlink" Target="http://www.hsls.pitt.edu/molbio" TargetMode="External"/><Relationship Id="rId7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4.png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sls.pitt.edu/molbio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sls.pitt.edu/molbio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hyperlink" Target="http://www.hsls.pitt.edu/molbio" TargetMode="External"/><Relationship Id="rId7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4.png"/><Relationship Id="rId9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hyperlink" Target="http://www.hsls.pitt.edu/molbio" TargetMode="External"/><Relationship Id="rId7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.png"/><Relationship Id="rId9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4.png"/><Relationship Id="rId4" Type="http://schemas.openxmlformats.org/officeDocument/2006/relationships/hyperlink" Target="http://www.hsls.pitt.edu/molbio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sls.pitt.edu/molbio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sls.pitt.edu/molbio" TargetMode="External"/><Relationship Id="rId7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hyperlink" Target="http://www.hsls.pitt.edu/molbio" TargetMode="External"/><Relationship Id="rId7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1.png"/><Relationship Id="rId7" Type="http://schemas.openxmlformats.org/officeDocument/2006/relationships/image" Target="../media/image6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4.png"/><Relationship Id="rId4" Type="http://schemas.openxmlformats.org/officeDocument/2006/relationships/hyperlink" Target="http://www.hsls.pitt.edu/molbio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hyperlink" Target="http://www.hsls.pitt.edu/molbio" TargetMode="External"/><Relationship Id="rId7" Type="http://schemas.openxmlformats.org/officeDocument/2006/relationships/image" Target="../media/image6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4.png"/><Relationship Id="rId9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sls.pitt.edu/molbio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sls.pitt.edu/molbio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hyperlink" Target="http://www.hsls.pitt.edu/molbio" TargetMode="External"/><Relationship Id="rId7" Type="http://schemas.openxmlformats.org/officeDocument/2006/relationships/image" Target="../media/image7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4.png"/><Relationship Id="rId9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hyperlink" Target="http://www.hsls.pitt.edu/molbio" TargetMode="External"/><Relationship Id="rId7" Type="http://schemas.openxmlformats.org/officeDocument/2006/relationships/image" Target="../media/image7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4.png"/><Relationship Id="rId9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hyperlink" Target="http://www.hsls.pitt.edu/molbio" TargetMode="External"/><Relationship Id="rId7" Type="http://schemas.openxmlformats.org/officeDocument/2006/relationships/image" Target="../media/image8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4.png"/><Relationship Id="rId9" Type="http://schemas.openxmlformats.org/officeDocument/2006/relationships/image" Target="../media/image8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hyperlink" Target="http://www.hsls.pitt.edu/molbio" TargetMode="External"/><Relationship Id="rId7" Type="http://schemas.openxmlformats.org/officeDocument/2006/relationships/image" Target="../media/image8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4.png"/><Relationship Id="rId9" Type="http://schemas.openxmlformats.org/officeDocument/2006/relationships/image" Target="../media/image8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hyperlink" Target="http://www.hsls.pitt.edu/molbio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hyperlink" Target="http://www.hsls.pitt.edu/molbio" TargetMode="External"/><Relationship Id="rId7" Type="http://schemas.openxmlformats.org/officeDocument/2006/relationships/image" Target="../media/image9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4.png"/><Relationship Id="rId9" Type="http://schemas.openxmlformats.org/officeDocument/2006/relationships/image" Target="../media/image9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hyperlink" Target="http://www.hsls.pitt.edu/molbio" TargetMode="External"/><Relationship Id="rId7" Type="http://schemas.openxmlformats.org/officeDocument/2006/relationships/image" Target="../media/image9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10" Type="http://schemas.openxmlformats.org/officeDocument/2006/relationships/image" Target="../media/image101.png"/><Relationship Id="rId4" Type="http://schemas.openxmlformats.org/officeDocument/2006/relationships/image" Target="../media/image4.png"/><Relationship Id="rId9" Type="http://schemas.openxmlformats.org/officeDocument/2006/relationships/image" Target="../media/image10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sls.pitt.edu/molbio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sls.pitt.edu/molbio" TargetMode="External"/><Relationship Id="rId7" Type="http://schemas.openxmlformats.org/officeDocument/2006/relationships/image" Target="../media/image10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8.png"/><Relationship Id="rId7" Type="http://schemas.openxmlformats.org/officeDocument/2006/relationships/image" Target="../media/image4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hsls.pitt.edu/molbio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10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sls.pitt.edu/guides/genetics" TargetMode="External"/><Relationship Id="rId7" Type="http://schemas.openxmlformats.org/officeDocument/2006/relationships/image" Target="../media/image3.jpeg"/><Relationship Id="rId2" Type="http://schemas.openxmlformats.org/officeDocument/2006/relationships/hyperlink" Target="mailto:iwema@pitt.edu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hsls.pitt.edu/molbio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.png"/><Relationship Id="rId7" Type="http://schemas.openxmlformats.org/officeDocument/2006/relationships/hyperlink" Target="http://www.hsls.pitt.edu/molbio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hyperlink" Target="http://www.apple.com/education/apps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pple.com/education/apps/" TargetMode="External"/><Relationship Id="rId5" Type="http://schemas.openxmlformats.org/officeDocument/2006/relationships/image" Target="../media/image4.png"/><Relationship Id="rId4" Type="http://schemas.openxmlformats.org/officeDocument/2006/relationships/hyperlink" Target="http://www.hsls.pitt.edu/molbio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pple.com/education/apps/" TargetMode="External"/><Relationship Id="rId5" Type="http://schemas.openxmlformats.org/officeDocument/2006/relationships/image" Target="../media/image4.png"/><Relationship Id="rId4" Type="http://schemas.openxmlformats.org/officeDocument/2006/relationships/hyperlink" Target="http://www.hsls.pitt.edu/molbio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hsls.pitt.edu/molbio" TargetMode="External"/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sls.pitt.edu/molbio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sls.pitt.edu/molbio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6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6172200" cy="2209800"/>
          </a:xfrm>
        </p:spPr>
        <p:txBody>
          <a:bodyPr/>
          <a:lstStyle/>
          <a:p>
            <a:pPr eaLnBrk="1" hangingPunct="1"/>
            <a:r>
              <a:rPr lang="en-US" sz="4400" b="1" dirty="0" smtClean="0">
                <a:solidFill>
                  <a:srgbClr val="FFCC00"/>
                </a:solidFill>
              </a:rPr>
              <a:t>Mobile </a:t>
            </a:r>
            <a:r>
              <a:rPr lang="en-US" sz="4400" b="1" dirty="0" err="1" smtClean="0">
                <a:solidFill>
                  <a:srgbClr val="FFCC00"/>
                </a:solidFill>
              </a:rPr>
              <a:t>MolBio</a:t>
            </a:r>
            <a:r>
              <a:rPr lang="en-US" sz="4400" b="1" dirty="0" smtClean="0">
                <a:solidFill>
                  <a:srgbClr val="FFCC00"/>
                </a:solidFill>
              </a:rPr>
              <a:t>:</a:t>
            </a:r>
            <a:br>
              <a:rPr lang="en-US" sz="4400" b="1" dirty="0" smtClean="0">
                <a:solidFill>
                  <a:srgbClr val="FFCC00"/>
                </a:solidFill>
              </a:rPr>
            </a:br>
            <a:r>
              <a:rPr lang="en-US" sz="3600" b="1" dirty="0" smtClean="0">
                <a:solidFill>
                  <a:srgbClr val="FFCC00"/>
                </a:solidFill>
              </a:rPr>
              <a:t>Apps for Scientists</a:t>
            </a:r>
            <a:r>
              <a:rPr lang="en-US" sz="3600" b="1" dirty="0" smtClean="0">
                <a:solidFill>
                  <a:schemeClr val="tx1"/>
                </a:solidFill>
              </a:rPr>
              <a:t/>
            </a:r>
            <a:br>
              <a:rPr lang="en-US" sz="3600" b="1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/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  <a:latin typeface="Arial Rounded MT Bold" pitchFamily="34" charset="0"/>
              </a:rPr>
              <a:t>24</a:t>
            </a:r>
            <a:r>
              <a:rPr lang="en-US" sz="2000" baseline="30000" dirty="0" smtClean="0">
                <a:solidFill>
                  <a:schemeClr val="tx1"/>
                </a:solidFill>
                <a:latin typeface="Arial Rounded MT Bold" pitchFamily="34" charset="0"/>
              </a:rPr>
              <a:t>th</a:t>
            </a:r>
            <a:r>
              <a:rPr lang="en-US" sz="2000" dirty="0" smtClean="0">
                <a:solidFill>
                  <a:schemeClr val="tx1"/>
                </a:solidFill>
                <a:latin typeface="Arial Rounded MT Bold" pitchFamily="34" charset="0"/>
              </a:rPr>
              <a:t> February 2011</a:t>
            </a:r>
            <a:br>
              <a:rPr lang="en-US" sz="2000" dirty="0" smtClean="0">
                <a:solidFill>
                  <a:schemeClr val="tx1"/>
                </a:solidFill>
                <a:latin typeface="Arial Rounded MT Bold" pitchFamily="34" charset="0"/>
              </a:rPr>
            </a:br>
            <a:r>
              <a:rPr lang="en-US" sz="2000" dirty="0" smtClean="0">
                <a:solidFill>
                  <a:schemeClr val="tx1"/>
                </a:solidFill>
                <a:latin typeface="Arial Rounded MT Bold" pitchFamily="34" charset="0"/>
              </a:rPr>
              <a:t>Lunch w/a Librarian</a:t>
            </a:r>
          </a:p>
        </p:txBody>
      </p:sp>
      <p:sp>
        <p:nvSpPr>
          <p:cNvPr id="15362" name="Text Box 18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2362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1600" b="1" dirty="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chemeClr val="tx2"/>
                </a:solidFill>
              </a:rPr>
              <a:t>Carrie L </a:t>
            </a:r>
            <a:r>
              <a:rPr lang="en-US" sz="1600" b="1" dirty="0" err="1" smtClean="0">
                <a:solidFill>
                  <a:schemeClr val="tx2"/>
                </a:solidFill>
              </a:rPr>
              <a:t>Iwema</a:t>
            </a:r>
            <a:r>
              <a:rPr lang="en-US" sz="1600" b="1" dirty="0" smtClean="0">
                <a:solidFill>
                  <a:schemeClr val="tx2"/>
                </a:solidFill>
              </a:rPr>
              <a:t>, PhD, MLS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chemeClr val="tx2"/>
                </a:solidFill>
              </a:rPr>
              <a:t>Molecular Biology Information Specialist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chemeClr val="tx2"/>
                </a:solidFill>
              </a:rPr>
              <a:t>Health Sciences Library System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chemeClr val="tx2"/>
                </a:solidFill>
              </a:rPr>
              <a:t>University of Pittsburgh</a:t>
            </a:r>
          </a:p>
          <a:p>
            <a:pPr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chemeClr val="tx2"/>
                </a:solidFill>
                <a:hlinkClick r:id="rId2"/>
              </a:rPr>
              <a:t>iwema@pitt.edu</a:t>
            </a:r>
            <a:r>
              <a:rPr lang="en-US" sz="1600" b="1" dirty="0" smtClean="0">
                <a:solidFill>
                  <a:schemeClr val="tx2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</a:pPr>
            <a:endParaRPr lang="en-US" sz="1600" b="1" dirty="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b="1" dirty="0" smtClean="0">
                <a:hlinkClick r:id="rId3"/>
              </a:rPr>
              <a:t>http://www.hsls.pitt.edu/molbio</a:t>
            </a:r>
            <a:r>
              <a:rPr lang="en-US" sz="2400" b="1" dirty="0" smtClean="0"/>
              <a:t>  </a:t>
            </a:r>
          </a:p>
        </p:txBody>
      </p:sp>
      <p:pic>
        <p:nvPicPr>
          <p:cNvPr id="15363" name="Picture 19" descr="HSLS 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67700" y="6124575"/>
            <a:ext cx="8763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2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23" descr="dna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29400" y="1295400"/>
            <a:ext cx="1827213" cy="2590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686800" cy="1139825"/>
          </a:xfrm>
        </p:spPr>
        <p:txBody>
          <a:bodyPr/>
          <a:lstStyle/>
          <a:p>
            <a:r>
              <a:rPr lang="en-US" b="1" dirty="0" err="1" smtClean="0"/>
              <a:t>PubMed</a:t>
            </a:r>
            <a:r>
              <a:rPr lang="en-US" b="1" dirty="0" smtClean="0"/>
              <a:t> on Tap: </a:t>
            </a:r>
            <a:r>
              <a:rPr lang="en-US" sz="3200" b="1" dirty="0" err="1" smtClean="0">
                <a:solidFill>
                  <a:schemeClr val="tx1"/>
                </a:solidFill>
              </a:rPr>
              <a:t>iPad</a:t>
            </a:r>
            <a:r>
              <a:rPr lang="en-US" sz="3200" b="1" dirty="0" smtClean="0">
                <a:solidFill>
                  <a:schemeClr val="tx1"/>
                </a:solidFill>
              </a:rPr>
              <a:t>/</a:t>
            </a:r>
            <a:r>
              <a:rPr lang="en-US" sz="3200" b="1" dirty="0" err="1" smtClean="0">
                <a:solidFill>
                  <a:schemeClr val="tx1"/>
                </a:solidFill>
              </a:rPr>
              <a:t>iPhone</a:t>
            </a:r>
            <a:r>
              <a:rPr lang="en-US" sz="3200" b="1" dirty="0" smtClean="0">
                <a:solidFill>
                  <a:schemeClr val="tx1"/>
                </a:solidFill>
              </a:rPr>
              <a:t>/iPod touch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5" name="Picture 4" descr="HSLS 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0" y="6219825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3"/>
              </a:rPr>
              <a:t>http://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3"/>
              </a:rPr>
              <a:t>www.hsls.pitt.edu/molbio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endParaRPr lang="en-US" sz="120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01000" y="914400"/>
            <a:ext cx="990600" cy="99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1066800"/>
            <a:ext cx="470535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71600" y="1981200"/>
            <a:ext cx="470535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4600" y="2286000"/>
            <a:ext cx="4667250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19600" y="1371600"/>
            <a:ext cx="3352800" cy="46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JournalRSS</a:t>
            </a:r>
            <a:r>
              <a:rPr lang="en-US" b="1" dirty="0" smtClean="0"/>
              <a:t>: </a:t>
            </a:r>
            <a:r>
              <a:rPr lang="en-US" sz="3200" b="1" dirty="0" err="1" smtClean="0">
                <a:solidFill>
                  <a:schemeClr val="tx1"/>
                </a:solidFill>
              </a:rPr>
              <a:t>iPhone</a:t>
            </a:r>
            <a:r>
              <a:rPr lang="en-US" sz="3200" b="1" dirty="0" smtClean="0">
                <a:solidFill>
                  <a:schemeClr val="tx1"/>
                </a:solidFill>
              </a:rPr>
              <a:t>/iPod touch</a:t>
            </a:r>
            <a:endParaRPr lang="en-US" sz="3200" b="1" dirty="0"/>
          </a:p>
        </p:txBody>
      </p:sp>
      <p:pic>
        <p:nvPicPr>
          <p:cNvPr id="4" name="Picture 3" descr="HSLS 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0" y="6219825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3"/>
              </a:rPr>
              <a:t>http://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3"/>
              </a:rPr>
              <a:t>www.hsls.pitt.edu/molbio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endParaRPr lang="en-US" sz="120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38600" y="1447800"/>
            <a:ext cx="274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" y="1447800"/>
            <a:ext cx="274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15200" y="457200"/>
            <a:ext cx="1532194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Mendeley</a:t>
            </a:r>
            <a:r>
              <a:rPr lang="en-US" b="1" dirty="0" smtClean="0"/>
              <a:t> </a:t>
            </a:r>
            <a:r>
              <a:rPr lang="en-US" b="1" dirty="0" err="1" smtClean="0"/>
              <a:t>Lite</a:t>
            </a:r>
            <a:r>
              <a:rPr lang="en-US" b="1" dirty="0" smtClean="0"/>
              <a:t>: </a:t>
            </a:r>
            <a:r>
              <a:rPr lang="en-US" sz="3200" b="1" dirty="0" err="1" smtClean="0">
                <a:solidFill>
                  <a:srgbClr val="FFCC00"/>
                </a:solidFill>
              </a:rPr>
              <a:t>iPad</a:t>
            </a:r>
            <a:r>
              <a:rPr lang="en-US" sz="3200" b="1" dirty="0" smtClean="0">
                <a:solidFill>
                  <a:srgbClr val="FFCC00"/>
                </a:solidFill>
              </a:rPr>
              <a:t>/</a:t>
            </a:r>
            <a:r>
              <a:rPr lang="en-US" sz="3200" b="1" dirty="0" err="1" smtClean="0">
                <a:solidFill>
                  <a:srgbClr val="FFCC00"/>
                </a:solidFill>
              </a:rPr>
              <a:t>iPhone</a:t>
            </a:r>
            <a:r>
              <a:rPr lang="en-US" sz="3200" b="1" dirty="0" smtClean="0">
                <a:solidFill>
                  <a:srgbClr val="FFCC00"/>
                </a:solidFill>
              </a:rPr>
              <a:t>/iPod touch</a:t>
            </a:r>
            <a:endParaRPr lang="en-US" b="1" dirty="0"/>
          </a:p>
        </p:txBody>
      </p:sp>
      <p:pic>
        <p:nvPicPr>
          <p:cNvPr id="4" name="Picture 3" descr="HSLS 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0" y="6219825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3"/>
              </a:rPr>
              <a:t>http://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3"/>
              </a:rPr>
              <a:t>www.hsls.pitt.edu/molbio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endParaRPr lang="en-US" sz="120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15200" y="1066800"/>
            <a:ext cx="1447800" cy="1439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4400" y="1371600"/>
            <a:ext cx="5722536" cy="432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PloS</a:t>
            </a:r>
            <a:r>
              <a:rPr lang="en-US" b="1" dirty="0" smtClean="0"/>
              <a:t> Reader:  </a:t>
            </a:r>
            <a:r>
              <a:rPr lang="en-US" sz="3200" b="1" dirty="0" err="1" smtClean="0">
                <a:solidFill>
                  <a:schemeClr val="tx1"/>
                </a:solidFill>
              </a:rPr>
              <a:t>iPad</a:t>
            </a:r>
            <a:endParaRPr lang="en-US" b="1" dirty="0"/>
          </a:p>
        </p:txBody>
      </p:sp>
      <p:pic>
        <p:nvPicPr>
          <p:cNvPr id="4" name="Picture 3" descr="HSLS 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0" y="6219825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3"/>
              </a:rPr>
              <a:t>http://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3"/>
              </a:rPr>
              <a:t>www.hsls.pitt.edu/molbio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endParaRPr lang="en-US" sz="120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990600"/>
            <a:ext cx="4221171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97774" y="381000"/>
            <a:ext cx="96963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38400" y="1905000"/>
            <a:ext cx="4714875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38800" y="1600200"/>
            <a:ext cx="3236556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SciVerse</a:t>
            </a:r>
            <a:r>
              <a:rPr lang="en-US" b="1" dirty="0" smtClean="0"/>
              <a:t>:  </a:t>
            </a:r>
            <a:r>
              <a:rPr lang="en-US" sz="3200" b="1" dirty="0" err="1" smtClean="0">
                <a:solidFill>
                  <a:schemeClr val="tx1"/>
                </a:solidFill>
              </a:rPr>
              <a:t>iPhone</a:t>
            </a:r>
            <a:r>
              <a:rPr lang="en-US" sz="3200" b="1" dirty="0" smtClean="0">
                <a:solidFill>
                  <a:schemeClr val="tx1"/>
                </a:solidFill>
              </a:rPr>
              <a:t>/iPod touch</a:t>
            </a:r>
            <a:endParaRPr lang="en-US" b="1" dirty="0"/>
          </a:p>
        </p:txBody>
      </p:sp>
      <p:pic>
        <p:nvPicPr>
          <p:cNvPr id="4" name="Picture 3" descr="HSLS 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0" y="6219825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3"/>
              </a:rPr>
              <a:t>http://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3"/>
              </a:rPr>
              <a:t>www.hsls.pitt.edu/molbio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endParaRPr lang="en-US" sz="120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0800" y="381000"/>
            <a:ext cx="1199846" cy="1219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1143000"/>
            <a:ext cx="2844053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00200" y="1524000"/>
            <a:ext cx="290662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00400" y="1828800"/>
            <a:ext cx="2913914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0" y="1828800"/>
            <a:ext cx="2867591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772400" y="381000"/>
            <a:ext cx="1225617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867400" y="1828800"/>
            <a:ext cx="2918071" cy="412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57400"/>
            <a:ext cx="9144000" cy="2743200"/>
          </a:xfrm>
        </p:spPr>
        <p:txBody>
          <a:bodyPr/>
          <a:lstStyle/>
          <a:p>
            <a:pPr algn="ctr">
              <a:buNone/>
            </a:pPr>
            <a:r>
              <a:rPr lang="en-US" sz="5400" b="1" dirty="0" smtClean="0"/>
              <a:t>Apps for </a:t>
            </a:r>
          </a:p>
          <a:p>
            <a:pPr algn="ctr">
              <a:buNone/>
            </a:pPr>
            <a:r>
              <a:rPr lang="en-US" sz="5400" b="1" dirty="0" smtClean="0"/>
              <a:t>Bioinformatics</a:t>
            </a:r>
            <a:endParaRPr lang="en-US" sz="5400" b="1" dirty="0"/>
          </a:p>
        </p:txBody>
      </p:sp>
      <p:pic>
        <p:nvPicPr>
          <p:cNvPr id="4" name="Picture 4" descr="HSLS 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0" y="6219825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3"/>
              </a:rPr>
              <a:t>http://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3"/>
              </a:rPr>
              <a:t>www.hsls.pitt.edu/molbio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endParaRPr lang="en-US" sz="120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Bioinformatics Apps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0" y="1447800"/>
            <a:ext cx="4267200" cy="4572000"/>
          </a:xfrm>
        </p:spPr>
        <p:txBody>
          <a:bodyPr/>
          <a:lstStyle/>
          <a:p>
            <a:r>
              <a:rPr lang="en-US" sz="4000" dirty="0" err="1" smtClean="0"/>
              <a:t>GeneIndex</a:t>
            </a:r>
            <a:endParaRPr lang="en-US" sz="4000" dirty="0" smtClean="0"/>
          </a:p>
          <a:p>
            <a:r>
              <a:rPr lang="en-US" sz="4000" dirty="0" err="1" smtClean="0"/>
              <a:t>BioGene</a:t>
            </a:r>
            <a:endParaRPr lang="en-US" sz="4000" dirty="0" smtClean="0"/>
          </a:p>
          <a:p>
            <a:r>
              <a:rPr lang="en-US" sz="4000" dirty="0" err="1" smtClean="0"/>
              <a:t>BioGPS</a:t>
            </a:r>
            <a:endParaRPr lang="en-US" sz="4000" dirty="0" smtClean="0"/>
          </a:p>
          <a:p>
            <a:r>
              <a:rPr lang="en-US" sz="4000" dirty="0" err="1" smtClean="0"/>
              <a:t>genomePad</a:t>
            </a:r>
            <a:r>
              <a:rPr lang="en-US" sz="4000" dirty="0" smtClean="0"/>
              <a:t> </a:t>
            </a:r>
          </a:p>
          <a:p>
            <a:r>
              <a:rPr lang="en-US" sz="4000" dirty="0" smtClean="0"/>
              <a:t>Molecules</a:t>
            </a:r>
          </a:p>
          <a:p>
            <a:r>
              <a:rPr lang="en-US" sz="4000" dirty="0" err="1" smtClean="0"/>
              <a:t>iPathways</a:t>
            </a:r>
            <a:endParaRPr lang="en-US" sz="4000" dirty="0" smtClean="0"/>
          </a:p>
          <a:p>
            <a:pPr>
              <a:buNone/>
            </a:pPr>
            <a:endParaRPr lang="en-US" sz="4000" dirty="0"/>
          </a:p>
        </p:txBody>
      </p:sp>
      <p:pic>
        <p:nvPicPr>
          <p:cNvPr id="4" name="Picture 4" descr="HSLS 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0" y="6219825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3"/>
              </a:rPr>
              <a:t>http://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3"/>
              </a:rPr>
              <a:t>www.hsls.pitt.edu/molbio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endParaRPr lang="en-US" sz="120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GeneIndex</a:t>
            </a:r>
            <a:r>
              <a:rPr lang="en-US" b="1" dirty="0" smtClean="0"/>
              <a:t>:</a:t>
            </a:r>
            <a:r>
              <a:rPr lang="en-US" sz="3200" b="1" dirty="0" smtClean="0"/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iPad</a:t>
            </a:r>
            <a:r>
              <a:rPr lang="en-US" sz="3200" b="1" dirty="0" smtClean="0">
                <a:solidFill>
                  <a:schemeClr val="tx1"/>
                </a:solidFill>
              </a:rPr>
              <a:t>/</a:t>
            </a:r>
            <a:r>
              <a:rPr lang="en-US" sz="3200" b="1" dirty="0" err="1" smtClean="0">
                <a:solidFill>
                  <a:schemeClr val="tx1"/>
                </a:solidFill>
              </a:rPr>
              <a:t>iPhone</a:t>
            </a:r>
            <a:r>
              <a:rPr lang="en-US" sz="3200" b="1" dirty="0" smtClean="0">
                <a:solidFill>
                  <a:schemeClr val="tx1"/>
                </a:solidFill>
              </a:rPr>
              <a:t>/iPod touch</a:t>
            </a:r>
            <a:r>
              <a:rPr lang="en-US" sz="3200" b="1" dirty="0" smtClean="0"/>
              <a:t> </a:t>
            </a:r>
            <a:endParaRPr lang="en-US" sz="3200" b="1" dirty="0"/>
          </a:p>
        </p:txBody>
      </p:sp>
      <p:pic>
        <p:nvPicPr>
          <p:cNvPr id="6" name="Picture 5" descr="HSLS 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0" y="6219825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3"/>
              </a:rPr>
              <a:t>http://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3"/>
              </a:rPr>
              <a:t>www.hsls.pitt.edu/molbio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endParaRPr lang="en-US" sz="120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2400" y="457200"/>
            <a:ext cx="1225862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1143000"/>
            <a:ext cx="2895600" cy="3781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71600" y="1524000"/>
            <a:ext cx="2876939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6000" y="1905000"/>
            <a:ext cx="290026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81400" y="2057400"/>
            <a:ext cx="2906197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029200" y="2057400"/>
            <a:ext cx="2893633" cy="3822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BioGene</a:t>
            </a:r>
            <a:r>
              <a:rPr lang="en-US" b="1" dirty="0" smtClean="0"/>
              <a:t>:</a:t>
            </a:r>
            <a:r>
              <a:rPr lang="en-US" sz="4400" b="1" dirty="0" smtClean="0"/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iPhone</a:t>
            </a:r>
            <a:r>
              <a:rPr lang="en-US" sz="3200" b="1" dirty="0" smtClean="0">
                <a:solidFill>
                  <a:schemeClr val="tx1"/>
                </a:solidFill>
              </a:rPr>
              <a:t>/iPod touch</a:t>
            </a:r>
            <a:r>
              <a:rPr lang="en-US" sz="3200" b="1" dirty="0" smtClean="0"/>
              <a:t> </a:t>
            </a:r>
            <a:endParaRPr lang="en-US" sz="3200" b="1" dirty="0"/>
          </a:p>
        </p:txBody>
      </p:sp>
      <p:pic>
        <p:nvPicPr>
          <p:cNvPr id="8" name="Picture 7" descr="HSLS 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0" y="6219825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3"/>
              </a:rPr>
              <a:t>http://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3"/>
              </a:rPr>
              <a:t>www.hsls.pitt.edu/molbio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endParaRPr lang="en-US" sz="120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9000" y="381000"/>
            <a:ext cx="113701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1143000"/>
            <a:ext cx="2931006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19200" y="1447800"/>
            <a:ext cx="2841938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38400" y="1828800"/>
            <a:ext cx="2722745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05200" y="1981200"/>
            <a:ext cx="2692503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029200" y="1981200"/>
            <a:ext cx="2699643" cy="402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BioGPS</a:t>
            </a:r>
            <a:r>
              <a:rPr lang="en-US" b="1" dirty="0" smtClean="0"/>
              <a:t>: </a:t>
            </a:r>
            <a:r>
              <a:rPr lang="en-US" sz="3200" b="1" dirty="0" err="1" smtClean="0">
                <a:solidFill>
                  <a:schemeClr val="tx1"/>
                </a:solidFill>
              </a:rPr>
              <a:t>iPhone</a:t>
            </a:r>
            <a:r>
              <a:rPr lang="en-US" sz="3200" b="1" dirty="0" smtClean="0">
                <a:solidFill>
                  <a:schemeClr val="tx1"/>
                </a:solidFill>
              </a:rPr>
              <a:t>/iPod touch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447800"/>
            <a:ext cx="6781800" cy="427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HSLS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6219825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4"/>
              </a:rPr>
              <a:t>http://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4"/>
              </a:rPr>
              <a:t>www.hsls.pitt.edu/molbio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endParaRPr lang="en-US" sz="120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0" y="381000"/>
            <a:ext cx="128854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HSLS </a:t>
            </a:r>
            <a:r>
              <a:rPr lang="en-US" b="1" dirty="0" err="1" smtClean="0"/>
              <a:t>MolBio</a:t>
            </a:r>
            <a:endParaRPr lang="en-US" b="1" dirty="0"/>
          </a:p>
        </p:txBody>
      </p:sp>
      <p:pic>
        <p:nvPicPr>
          <p:cNvPr id="4" name="Picture 4" descr="HSLS 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0" y="6219825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3"/>
              </a:rPr>
              <a:t>http://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3"/>
              </a:rPr>
              <a:t>www.hsls.pitt.edu/molbio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endParaRPr lang="en-US" sz="120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1378002"/>
            <a:ext cx="8142309" cy="4413198"/>
          </a:xfrm>
          <a:prstGeom prst="rect">
            <a:avLst/>
          </a:prstGeom>
          <a:noFill/>
          <a:ln w="38100">
            <a:solidFill>
              <a:srgbClr val="FFCC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BioGPS</a:t>
            </a:r>
            <a:endParaRPr lang="en-US" b="1" dirty="0"/>
          </a:p>
        </p:txBody>
      </p:sp>
      <p:sp>
        <p:nvSpPr>
          <p:cNvPr id="9220" name="AutoShape 4" descr="https://mail.google.com/mail/?ui=2&amp;ik=5859d54636&amp;view=att&amp;th=12bf250e7fe9e0e9&amp;attid=0.3&amp;disp=inline&amp;z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 descr="HSLS 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0" y="6219825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3"/>
              </a:rPr>
              <a:t>http://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3"/>
              </a:rPr>
              <a:t>www.hsls.pitt.edu/molbio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endParaRPr lang="en-US" sz="120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1752601"/>
            <a:ext cx="2835613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0" y="1066801"/>
            <a:ext cx="2947917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0" y="381000"/>
            <a:ext cx="2849266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genomePad</a:t>
            </a:r>
            <a:r>
              <a:rPr lang="en-US" b="1" dirty="0" smtClean="0"/>
              <a:t>: </a:t>
            </a:r>
            <a:r>
              <a:rPr lang="en-US" sz="3200" b="1" dirty="0" err="1" smtClean="0">
                <a:solidFill>
                  <a:schemeClr val="tx1"/>
                </a:solidFill>
              </a:rPr>
              <a:t>iPhone</a:t>
            </a:r>
            <a:r>
              <a:rPr lang="en-US" sz="3200" b="1" dirty="0" smtClean="0">
                <a:solidFill>
                  <a:schemeClr val="tx1"/>
                </a:solidFill>
              </a:rPr>
              <a:t>/iPod touch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5" name="Picture 4" descr="HSLS 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0" y="6219825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3"/>
              </a:rPr>
              <a:t>http://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3"/>
              </a:rPr>
              <a:t>www.hsls.pitt.edu/molbio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endParaRPr lang="en-US" sz="120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0" y="381000"/>
            <a:ext cx="1295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1676400"/>
            <a:ext cx="2286000" cy="3346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05600" y="2362200"/>
            <a:ext cx="2287555" cy="338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90800" y="1981200"/>
            <a:ext cx="4061609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2200" y="3200400"/>
            <a:ext cx="2709611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Molecules:  </a:t>
            </a:r>
            <a:r>
              <a:rPr lang="en-US" sz="3200" b="1" dirty="0" err="1" smtClean="0">
                <a:solidFill>
                  <a:schemeClr val="tx1"/>
                </a:solidFill>
              </a:rPr>
              <a:t>iPad</a:t>
            </a:r>
            <a:r>
              <a:rPr lang="en-US" sz="3200" b="1" dirty="0" smtClean="0">
                <a:solidFill>
                  <a:schemeClr val="tx1"/>
                </a:solidFill>
              </a:rPr>
              <a:t>/</a:t>
            </a:r>
            <a:r>
              <a:rPr lang="en-US" sz="3200" b="1" dirty="0" err="1" smtClean="0">
                <a:solidFill>
                  <a:schemeClr val="tx1"/>
                </a:solidFill>
              </a:rPr>
              <a:t>iPhone</a:t>
            </a:r>
            <a:r>
              <a:rPr lang="en-US" sz="3200" b="1" dirty="0" smtClean="0">
                <a:solidFill>
                  <a:schemeClr val="tx1"/>
                </a:solidFill>
              </a:rPr>
              <a:t>/iPod touch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6" name="Picture 5" descr="HSLS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6219825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4"/>
              </a:rPr>
              <a:t>http://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4"/>
              </a:rPr>
              <a:t>www.hsls.pitt.edu/molbio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endParaRPr lang="en-US" sz="120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96200" y="304800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95600" y="1295400"/>
            <a:ext cx="4007304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" y="2362200"/>
            <a:ext cx="2587891" cy="33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iPathways</a:t>
            </a:r>
            <a:r>
              <a:rPr lang="en-US" b="1" dirty="0" smtClean="0"/>
              <a:t>:  </a:t>
            </a:r>
            <a:r>
              <a:rPr lang="en-US" sz="3200" b="1" dirty="0" err="1" smtClean="0">
                <a:solidFill>
                  <a:schemeClr val="tx1"/>
                </a:solidFill>
              </a:rPr>
              <a:t>iPad</a:t>
            </a:r>
            <a:r>
              <a:rPr lang="en-US" sz="3200" b="1" dirty="0" smtClean="0">
                <a:solidFill>
                  <a:schemeClr val="tx1"/>
                </a:solidFill>
              </a:rPr>
              <a:t>/</a:t>
            </a:r>
            <a:r>
              <a:rPr lang="en-US" sz="3200" b="1" dirty="0" err="1" smtClean="0">
                <a:solidFill>
                  <a:schemeClr val="tx1"/>
                </a:solidFill>
              </a:rPr>
              <a:t>iPhone</a:t>
            </a:r>
            <a:r>
              <a:rPr lang="en-US" sz="3200" b="1" dirty="0" smtClean="0">
                <a:solidFill>
                  <a:schemeClr val="tx1"/>
                </a:solidFill>
              </a:rPr>
              <a:t>/iPod touch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6" name="Picture 5" descr="HSLS 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0" y="6219825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3"/>
              </a:rPr>
              <a:t>http://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3"/>
              </a:rPr>
              <a:t>www.hsls.pitt.edu/molbio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endParaRPr lang="en-US" sz="120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2400" y="457200"/>
            <a:ext cx="1193938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" y="1143000"/>
            <a:ext cx="2731066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28800" y="1447800"/>
            <a:ext cx="2728609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00400" y="1828800"/>
            <a:ext cx="2812026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53000" y="2133600"/>
            <a:ext cx="2724415" cy="39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72200" y="2209800"/>
            <a:ext cx="2798449" cy="387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81200"/>
            <a:ext cx="9144000" cy="2514600"/>
          </a:xfrm>
        </p:spPr>
        <p:txBody>
          <a:bodyPr/>
          <a:lstStyle/>
          <a:p>
            <a:pPr algn="ctr">
              <a:buNone/>
            </a:pPr>
            <a:r>
              <a:rPr lang="en-US" sz="5400" b="1" dirty="0" smtClean="0"/>
              <a:t>Apps for</a:t>
            </a:r>
          </a:p>
          <a:p>
            <a:pPr algn="ctr">
              <a:buNone/>
            </a:pPr>
            <a:r>
              <a:rPr lang="en-US" sz="5400" b="1" dirty="0" smtClean="0"/>
              <a:t>Research Lab Productivity</a:t>
            </a:r>
            <a:endParaRPr lang="en-US" sz="5400" b="1" dirty="0"/>
          </a:p>
        </p:txBody>
      </p:sp>
      <p:pic>
        <p:nvPicPr>
          <p:cNvPr id="4" name="Picture 3" descr="HSLS 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0" y="6219825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3"/>
              </a:rPr>
              <a:t>http://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3"/>
              </a:rPr>
              <a:t>www.hsls.pitt.edu/molbio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endParaRPr lang="en-US" sz="120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Research Lab Productivity</a:t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0" y="1371600"/>
            <a:ext cx="4648200" cy="4800600"/>
          </a:xfrm>
        </p:spPr>
        <p:txBody>
          <a:bodyPr/>
          <a:lstStyle/>
          <a:p>
            <a:r>
              <a:rPr lang="en-US" sz="2800" dirty="0" err="1" smtClean="0"/>
              <a:t>Promega</a:t>
            </a:r>
            <a:endParaRPr lang="en-US" sz="2800" dirty="0" smtClean="0"/>
          </a:p>
          <a:p>
            <a:r>
              <a:rPr lang="en-US" sz="2800" dirty="0" smtClean="0"/>
              <a:t>Bio-Rad Real-Time </a:t>
            </a:r>
            <a:r>
              <a:rPr lang="en-US" sz="2800" dirty="0" smtClean="0"/>
              <a:t>PCR</a:t>
            </a:r>
          </a:p>
          <a:p>
            <a:r>
              <a:rPr lang="en-US" sz="2800" dirty="0" smtClean="0"/>
              <a:t>NEB Tools</a:t>
            </a:r>
            <a:endParaRPr lang="en-US" sz="2800" dirty="0" smtClean="0"/>
          </a:p>
          <a:p>
            <a:r>
              <a:rPr lang="en-US" sz="2800" dirty="0" smtClean="0"/>
              <a:t>Gene </a:t>
            </a:r>
            <a:r>
              <a:rPr lang="en-US" sz="2800" dirty="0" smtClean="0"/>
              <a:t>Link: </a:t>
            </a:r>
            <a:r>
              <a:rPr lang="en-US" sz="2800" dirty="0" err="1" smtClean="0"/>
              <a:t>BioTools</a:t>
            </a:r>
            <a:endParaRPr lang="en-US" sz="2800" dirty="0" smtClean="0"/>
          </a:p>
          <a:p>
            <a:r>
              <a:rPr lang="en-US" sz="2800" dirty="0" smtClean="0"/>
              <a:t>Genetic </a:t>
            </a:r>
            <a:r>
              <a:rPr lang="en-US" sz="2800" dirty="0" smtClean="0"/>
              <a:t>Code</a:t>
            </a:r>
          </a:p>
          <a:p>
            <a:r>
              <a:rPr lang="en-US" sz="2800" dirty="0" err="1" smtClean="0"/>
              <a:t>Protocolpedia</a:t>
            </a:r>
            <a:endParaRPr lang="en-US" sz="2800" dirty="0" smtClean="0"/>
          </a:p>
          <a:p>
            <a:r>
              <a:rPr lang="en-US" sz="2800" dirty="0" err="1" smtClean="0"/>
              <a:t>LabTimer</a:t>
            </a:r>
            <a:endParaRPr lang="en-US" sz="2800" dirty="0" smtClean="0"/>
          </a:p>
          <a:p>
            <a:r>
              <a:rPr lang="en-US" sz="2800" dirty="0" err="1" smtClean="0"/>
              <a:t>DropBox</a:t>
            </a:r>
            <a:endParaRPr lang="en-US" sz="2800" dirty="0" smtClean="0"/>
          </a:p>
          <a:p>
            <a:r>
              <a:rPr lang="en-US" sz="2800" dirty="0" err="1" smtClean="0"/>
              <a:t>Evernote</a:t>
            </a:r>
            <a:endParaRPr lang="en-US" sz="2800" dirty="0"/>
          </a:p>
        </p:txBody>
      </p:sp>
      <p:pic>
        <p:nvPicPr>
          <p:cNvPr id="4" name="Picture 3" descr="HSLS 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0" y="6219825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3"/>
              </a:rPr>
              <a:t>http://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3"/>
              </a:rPr>
              <a:t>www.hsls.pitt.edu/molbio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endParaRPr lang="en-US" sz="120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Promega</a:t>
            </a:r>
            <a:r>
              <a:rPr lang="en-US" b="1" dirty="0" smtClean="0"/>
              <a:t>: </a:t>
            </a:r>
            <a:r>
              <a:rPr lang="en-US" sz="3200" b="1" dirty="0" err="1" smtClean="0">
                <a:solidFill>
                  <a:schemeClr val="tx1"/>
                </a:solidFill>
              </a:rPr>
              <a:t>iPad</a:t>
            </a:r>
            <a:r>
              <a:rPr lang="en-US" sz="3200" b="1" dirty="0" smtClean="0">
                <a:solidFill>
                  <a:schemeClr val="tx1"/>
                </a:solidFill>
              </a:rPr>
              <a:t>/</a:t>
            </a:r>
            <a:r>
              <a:rPr lang="en-US" sz="3200" b="1" dirty="0" err="1" smtClean="0">
                <a:solidFill>
                  <a:schemeClr val="tx1"/>
                </a:solidFill>
              </a:rPr>
              <a:t>iPhone</a:t>
            </a:r>
            <a:r>
              <a:rPr lang="en-US" sz="3200" b="1" dirty="0" smtClean="0">
                <a:solidFill>
                  <a:schemeClr val="tx1"/>
                </a:solidFill>
              </a:rPr>
              <a:t>/iPod touch</a:t>
            </a:r>
            <a:endParaRPr lang="en-US" sz="3200" b="1" dirty="0"/>
          </a:p>
        </p:txBody>
      </p:sp>
      <p:pic>
        <p:nvPicPr>
          <p:cNvPr id="6" name="Picture 5" descr="HSLS 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0" y="6219825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3"/>
              </a:rPr>
              <a:t>http://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3"/>
              </a:rPr>
              <a:t>www.hsls.pitt.edu/molbio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endParaRPr lang="en-US" sz="120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43800" y="457200"/>
            <a:ext cx="113692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1219200"/>
            <a:ext cx="3667125" cy="274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14800" y="1447800"/>
            <a:ext cx="2744293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19600" y="2514600"/>
            <a:ext cx="4465247" cy="336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38600" y="2438400"/>
            <a:ext cx="4667250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Bio-Rad RT-PCR: </a:t>
            </a:r>
            <a:r>
              <a:rPr lang="en-US" sz="3200" b="1" dirty="0" err="1" smtClean="0">
                <a:solidFill>
                  <a:schemeClr val="tx1"/>
                </a:solidFill>
              </a:rPr>
              <a:t>iPhone</a:t>
            </a:r>
            <a:r>
              <a:rPr lang="en-US" sz="3200" b="1" dirty="0" smtClean="0">
                <a:solidFill>
                  <a:schemeClr val="tx1"/>
                </a:solidFill>
              </a:rPr>
              <a:t>/iPod touch</a:t>
            </a:r>
            <a:endParaRPr lang="en-US" sz="3200" b="1" dirty="0"/>
          </a:p>
        </p:txBody>
      </p:sp>
      <p:pic>
        <p:nvPicPr>
          <p:cNvPr id="6" name="Picture 5" descr="HSLS 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0" y="6219825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3"/>
              </a:rPr>
              <a:t>http://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3"/>
              </a:rPr>
              <a:t>www.hsls.pitt.edu/molbio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endParaRPr lang="en-US" sz="120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0" y="914400"/>
            <a:ext cx="1295400" cy="12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1066800"/>
            <a:ext cx="2576454" cy="385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76400" y="1371600"/>
            <a:ext cx="2638778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76600" y="1676400"/>
            <a:ext cx="2667000" cy="3988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00600" y="2057400"/>
            <a:ext cx="2707028" cy="404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NEB Tools: </a:t>
            </a:r>
            <a:r>
              <a:rPr lang="en-US" sz="3200" b="1" dirty="0" err="1" smtClean="0">
                <a:solidFill>
                  <a:schemeClr val="tx1"/>
                </a:solidFill>
              </a:rPr>
              <a:t>iPhone</a:t>
            </a:r>
            <a:r>
              <a:rPr lang="en-US" sz="3200" b="1" dirty="0" smtClean="0">
                <a:solidFill>
                  <a:schemeClr val="tx1"/>
                </a:solidFill>
              </a:rPr>
              <a:t>/iPod touch</a:t>
            </a:r>
            <a:r>
              <a:rPr lang="en-US" b="1" dirty="0" smtClean="0"/>
              <a:t> </a:t>
            </a:r>
            <a:endParaRPr lang="en-US" b="1" dirty="0"/>
          </a:p>
        </p:txBody>
      </p:sp>
      <p:pic>
        <p:nvPicPr>
          <p:cNvPr id="5" name="Picture 4" descr="HSLS 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0" y="6219825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3"/>
              </a:rPr>
              <a:t>http://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3"/>
              </a:rPr>
              <a:t>www.hsls.pitt.edu/molbio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endParaRPr lang="en-US" sz="120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2800" y="381000"/>
            <a:ext cx="119964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1066800"/>
            <a:ext cx="2848169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3000" y="1524000"/>
            <a:ext cx="2865715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62200" y="1828800"/>
            <a:ext cx="2862488" cy="422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05200" y="1828800"/>
            <a:ext cx="2859842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495800" y="1828800"/>
            <a:ext cx="2847975" cy="4207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686800" cy="1139825"/>
          </a:xfrm>
        </p:spPr>
        <p:txBody>
          <a:bodyPr/>
          <a:lstStyle/>
          <a:p>
            <a:r>
              <a:rPr lang="en-US" b="1" dirty="0" smtClean="0"/>
              <a:t>Gene </a:t>
            </a:r>
            <a:r>
              <a:rPr lang="en-US" b="1" dirty="0" smtClean="0"/>
              <a:t>Link </a:t>
            </a:r>
            <a:r>
              <a:rPr lang="en-US" b="1" dirty="0" err="1" smtClean="0"/>
              <a:t>BioTools</a:t>
            </a:r>
            <a:r>
              <a:rPr lang="en-US" b="1" dirty="0" smtClean="0"/>
              <a:t>: </a:t>
            </a:r>
            <a:r>
              <a:rPr lang="en-US" sz="3200" b="1" dirty="0" err="1" smtClean="0">
                <a:solidFill>
                  <a:schemeClr val="tx1"/>
                </a:solidFill>
              </a:rPr>
              <a:t>iPhone</a:t>
            </a:r>
            <a:r>
              <a:rPr lang="en-US" sz="3200" b="1" dirty="0" smtClean="0">
                <a:solidFill>
                  <a:schemeClr val="tx1"/>
                </a:solidFill>
              </a:rPr>
              <a:t>/iPod touch</a:t>
            </a:r>
            <a:endParaRPr lang="en-US" sz="3200" b="1" dirty="0"/>
          </a:p>
        </p:txBody>
      </p:sp>
      <p:pic>
        <p:nvPicPr>
          <p:cNvPr id="6" name="Picture 5" descr="HSLS 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0" y="6219825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3"/>
              </a:rPr>
              <a:t>http://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3"/>
              </a:rPr>
              <a:t>www.hsls.pitt.edu/molbio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endParaRPr lang="en-US" sz="120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91400" y="1219200"/>
            <a:ext cx="1323561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1219200"/>
            <a:ext cx="2436362" cy="360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00200" y="1600200"/>
            <a:ext cx="2470746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00400" y="1981200"/>
            <a:ext cx="2480613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19600" y="2362200"/>
            <a:ext cx="2468504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iDevices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3429000"/>
            <a:ext cx="3048000" cy="2286000"/>
          </a:xfrm>
        </p:spPr>
        <p:txBody>
          <a:bodyPr/>
          <a:lstStyle/>
          <a:p>
            <a:pPr>
              <a:buNone/>
            </a:pPr>
            <a:r>
              <a:rPr lang="en-US" sz="4000" dirty="0" err="1" smtClean="0"/>
              <a:t>iPad</a:t>
            </a:r>
            <a:endParaRPr lang="en-US" sz="4000" dirty="0" smtClean="0"/>
          </a:p>
          <a:p>
            <a:pPr>
              <a:buNone/>
            </a:pPr>
            <a:r>
              <a:rPr lang="en-US" sz="4000" dirty="0" err="1" smtClean="0"/>
              <a:t>iPhone</a:t>
            </a:r>
            <a:endParaRPr lang="en-US" sz="4000" dirty="0" smtClean="0"/>
          </a:p>
          <a:p>
            <a:pPr>
              <a:buNone/>
            </a:pPr>
            <a:r>
              <a:rPr lang="en-US" sz="4000" dirty="0" smtClean="0"/>
              <a:t>iPod touch</a:t>
            </a:r>
          </a:p>
          <a:p>
            <a:endParaRPr lang="en-US" sz="4000" dirty="0" smtClean="0"/>
          </a:p>
        </p:txBody>
      </p:sp>
      <p:pic>
        <p:nvPicPr>
          <p:cNvPr id="4" name="Picture 4" descr="HSLS 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0" y="6219825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4"/>
              </a:rPr>
              <a:t>http://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4"/>
              </a:rPr>
              <a:t>www.hsls.pitt.edu/molbio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endParaRPr lang="en-US" sz="120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0400" y="609600"/>
            <a:ext cx="2743200" cy="2845431"/>
          </a:xfrm>
          <a:prstGeom prst="rect">
            <a:avLst/>
          </a:prstGeom>
          <a:noFill/>
          <a:ln w="38100">
            <a:solidFill>
              <a:srgbClr val="FFCC00"/>
            </a:solidFill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29400" y="457200"/>
            <a:ext cx="1733299" cy="2819400"/>
          </a:xfrm>
          <a:prstGeom prst="rect">
            <a:avLst/>
          </a:prstGeom>
          <a:noFill/>
          <a:ln w="38100">
            <a:solidFill>
              <a:srgbClr val="FFCC00"/>
            </a:solidFill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00600" y="3657600"/>
            <a:ext cx="2895600" cy="2354814"/>
          </a:xfrm>
          <a:prstGeom prst="rect">
            <a:avLst/>
          </a:prstGeom>
          <a:noFill/>
          <a:ln w="38100">
            <a:solidFill>
              <a:srgbClr val="FFCC00"/>
            </a:solidFill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8200" y="1371600"/>
            <a:ext cx="1428750" cy="1638300"/>
          </a:xfrm>
          <a:prstGeom prst="rect">
            <a:avLst/>
          </a:prstGeom>
          <a:noFill/>
          <a:ln w="38100">
            <a:solidFill>
              <a:srgbClr val="FFCC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Genetic Code: </a:t>
            </a:r>
            <a:r>
              <a:rPr lang="en-US" sz="3200" b="1" dirty="0" err="1" smtClean="0">
                <a:solidFill>
                  <a:schemeClr val="tx1"/>
                </a:solidFill>
              </a:rPr>
              <a:t>iPhone</a:t>
            </a:r>
            <a:r>
              <a:rPr lang="en-US" sz="3200" b="1" dirty="0" smtClean="0">
                <a:solidFill>
                  <a:schemeClr val="tx1"/>
                </a:solidFill>
              </a:rPr>
              <a:t>/iPod touch</a:t>
            </a:r>
            <a:r>
              <a:rPr lang="en-US" sz="3200" b="1" dirty="0" smtClean="0"/>
              <a:t> </a:t>
            </a:r>
            <a:endParaRPr lang="en-US" sz="3200" b="1" dirty="0"/>
          </a:p>
        </p:txBody>
      </p:sp>
      <p:pic>
        <p:nvPicPr>
          <p:cNvPr id="6" name="Picture 5" descr="HSLS 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0" y="6219825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3"/>
              </a:rPr>
              <a:t>http://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3"/>
              </a:rPr>
              <a:t>www.hsls.pitt.edu/molbio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endParaRPr lang="en-US" sz="120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43800" y="381000"/>
            <a:ext cx="1404938" cy="1420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1143000"/>
            <a:ext cx="2745999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95400" y="1371600"/>
            <a:ext cx="2787328" cy="4117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62200" y="1600200"/>
            <a:ext cx="2825107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29000" y="1600200"/>
            <a:ext cx="2836853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419600" y="1600200"/>
            <a:ext cx="2816824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Protocolpedia</a:t>
            </a:r>
            <a:r>
              <a:rPr lang="en-US" b="1" dirty="0" smtClean="0"/>
              <a:t>: </a:t>
            </a:r>
            <a:r>
              <a:rPr lang="en-US" sz="3200" b="1" dirty="0" err="1" smtClean="0">
                <a:solidFill>
                  <a:schemeClr val="tx1"/>
                </a:solidFill>
              </a:rPr>
              <a:t>iPhone</a:t>
            </a:r>
            <a:r>
              <a:rPr lang="en-US" sz="3200" b="1" dirty="0" smtClean="0">
                <a:solidFill>
                  <a:schemeClr val="tx1"/>
                </a:solidFill>
              </a:rPr>
              <a:t>/iPod </a:t>
            </a:r>
            <a:r>
              <a:rPr lang="en-US" sz="3200" b="1" dirty="0" smtClean="0">
                <a:solidFill>
                  <a:schemeClr val="tx1"/>
                </a:solidFill>
              </a:rPr>
              <a:t>touch</a:t>
            </a:r>
            <a:r>
              <a:rPr lang="en-US" sz="3200" b="1" dirty="0" smtClean="0"/>
              <a:t> </a:t>
            </a:r>
            <a:endParaRPr lang="en-US" sz="3200" b="1" dirty="0"/>
          </a:p>
        </p:txBody>
      </p:sp>
      <p:pic>
        <p:nvPicPr>
          <p:cNvPr id="6" name="Picture 5" descr="HSLS 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0" y="6219825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3"/>
              </a:rPr>
              <a:t>http://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3"/>
              </a:rPr>
              <a:t>www.hsls.pitt.edu/molbio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endParaRPr lang="en-US" sz="120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2400" y="381000"/>
            <a:ext cx="1104900" cy="1093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1219200"/>
            <a:ext cx="2587625" cy="388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52600" y="1676400"/>
            <a:ext cx="263005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00" y="1981200"/>
            <a:ext cx="2578860" cy="389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19600" y="1981200"/>
            <a:ext cx="2591147" cy="3867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15000" y="1981200"/>
            <a:ext cx="2652606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LabTimer</a:t>
            </a:r>
            <a:r>
              <a:rPr lang="en-US" b="1" dirty="0" smtClean="0"/>
              <a:t>: </a:t>
            </a:r>
            <a:r>
              <a:rPr lang="en-US" sz="3200" b="1" dirty="0" err="1" smtClean="0">
                <a:solidFill>
                  <a:schemeClr val="tx1"/>
                </a:solidFill>
              </a:rPr>
              <a:t>iPad</a:t>
            </a:r>
            <a:r>
              <a:rPr lang="en-US" sz="3200" b="1" dirty="0" smtClean="0">
                <a:solidFill>
                  <a:schemeClr val="tx1"/>
                </a:solidFill>
              </a:rPr>
              <a:t>/</a:t>
            </a:r>
            <a:r>
              <a:rPr lang="en-US" sz="3200" b="1" dirty="0" err="1" smtClean="0">
                <a:solidFill>
                  <a:schemeClr val="tx1"/>
                </a:solidFill>
              </a:rPr>
              <a:t>iPhone</a:t>
            </a:r>
            <a:r>
              <a:rPr lang="en-US" sz="3200" b="1" dirty="0" smtClean="0">
                <a:solidFill>
                  <a:schemeClr val="tx1"/>
                </a:solidFill>
              </a:rPr>
              <a:t>/iPod touch</a:t>
            </a:r>
            <a:r>
              <a:rPr lang="en-US" b="1" dirty="0" smtClean="0"/>
              <a:t> </a:t>
            </a:r>
            <a:endParaRPr lang="en-US" b="1" dirty="0"/>
          </a:p>
        </p:txBody>
      </p:sp>
      <p:pic>
        <p:nvPicPr>
          <p:cNvPr id="5" name="Picture 4" descr="HSLS 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0" y="6219825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3"/>
              </a:rPr>
              <a:t>http://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3"/>
              </a:rPr>
              <a:t>www.hsls.pitt.edu/molbio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endParaRPr lang="en-US" sz="120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43800" y="381000"/>
            <a:ext cx="1424573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4600" y="1143000"/>
            <a:ext cx="3724275" cy="4836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DropBox</a:t>
            </a:r>
            <a:r>
              <a:rPr lang="en-US" b="1" dirty="0" smtClean="0"/>
              <a:t>:  </a:t>
            </a:r>
            <a:r>
              <a:rPr lang="en-US" sz="3200" b="1" dirty="0" err="1" smtClean="0">
                <a:solidFill>
                  <a:schemeClr val="tx1"/>
                </a:solidFill>
              </a:rPr>
              <a:t>iPad</a:t>
            </a:r>
            <a:r>
              <a:rPr lang="en-US" sz="3200" b="1" dirty="0" smtClean="0">
                <a:solidFill>
                  <a:schemeClr val="tx1"/>
                </a:solidFill>
              </a:rPr>
              <a:t>/</a:t>
            </a:r>
            <a:r>
              <a:rPr lang="en-US" sz="3200" b="1" dirty="0" err="1" smtClean="0">
                <a:solidFill>
                  <a:schemeClr val="tx1"/>
                </a:solidFill>
              </a:rPr>
              <a:t>iPhone</a:t>
            </a:r>
            <a:r>
              <a:rPr lang="en-US" sz="3200" b="1" dirty="0" smtClean="0">
                <a:solidFill>
                  <a:schemeClr val="tx1"/>
                </a:solidFill>
              </a:rPr>
              <a:t>/iPod touch</a:t>
            </a:r>
            <a:endParaRPr lang="en-US" sz="3200" b="1" dirty="0"/>
          </a:p>
        </p:txBody>
      </p:sp>
      <p:pic>
        <p:nvPicPr>
          <p:cNvPr id="5" name="Picture 4" descr="HSLS 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0" y="6219825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3"/>
              </a:rPr>
              <a:t>http://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3"/>
              </a:rPr>
              <a:t>www.hsls.pitt.edu/molbio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endParaRPr lang="en-US" sz="120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0" y="457200"/>
            <a:ext cx="1262062" cy="126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1219200"/>
            <a:ext cx="4425696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19600" y="2590800"/>
            <a:ext cx="4508938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438400"/>
            <a:ext cx="4271091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Evernote</a:t>
            </a:r>
            <a:r>
              <a:rPr lang="en-US" b="1" dirty="0" smtClean="0"/>
              <a:t>: </a:t>
            </a:r>
            <a:r>
              <a:rPr lang="en-US" sz="3200" b="1" dirty="0" err="1" smtClean="0">
                <a:solidFill>
                  <a:schemeClr val="tx1"/>
                </a:solidFill>
              </a:rPr>
              <a:t>iPad</a:t>
            </a:r>
            <a:r>
              <a:rPr lang="en-US" sz="3200" b="1" dirty="0" smtClean="0">
                <a:solidFill>
                  <a:schemeClr val="tx1"/>
                </a:solidFill>
              </a:rPr>
              <a:t>/</a:t>
            </a:r>
            <a:r>
              <a:rPr lang="en-US" sz="3200" b="1" dirty="0" err="1" smtClean="0">
                <a:solidFill>
                  <a:schemeClr val="tx1"/>
                </a:solidFill>
              </a:rPr>
              <a:t>iPhone</a:t>
            </a:r>
            <a:r>
              <a:rPr lang="en-US" sz="3200" b="1" dirty="0" smtClean="0">
                <a:solidFill>
                  <a:schemeClr val="tx1"/>
                </a:solidFill>
              </a:rPr>
              <a:t>/iPod touch</a:t>
            </a:r>
            <a:endParaRPr lang="en-US" sz="3200" b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416485">
            <a:off x="4551750" y="1157947"/>
            <a:ext cx="1798277" cy="2574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7163016">
            <a:off x="5526940" y="2656458"/>
            <a:ext cx="1934764" cy="2809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HSLS 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0" y="6219825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6"/>
              </a:rPr>
              <a:t>http://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6"/>
              </a:rPr>
              <a:t>www.hsls.pitt.edu/molbio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endParaRPr lang="en-US" sz="120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67600" y="381000"/>
            <a:ext cx="1379054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b="1" smtClean="0">
                <a:solidFill>
                  <a:schemeClr val="tx1"/>
                </a:solidFill>
              </a:rPr>
              <a:t>Thank you!</a:t>
            </a:r>
            <a:br>
              <a:rPr lang="en-US" b="1" smtClean="0">
                <a:solidFill>
                  <a:schemeClr val="tx1"/>
                </a:solidFill>
              </a:rPr>
            </a:br>
            <a:r>
              <a:rPr lang="en-US" sz="2000" smtClean="0">
                <a:solidFill>
                  <a:schemeClr val="tx1"/>
                </a:solidFill>
              </a:rPr>
              <a:t/>
            </a:r>
            <a:br>
              <a:rPr lang="en-US" sz="2000" smtClean="0">
                <a:solidFill>
                  <a:schemeClr val="tx1"/>
                </a:solidFill>
              </a:rPr>
            </a:br>
            <a:r>
              <a:rPr lang="en-US" sz="2000" smtClean="0">
                <a:solidFill>
                  <a:schemeClr val="tx1"/>
                </a:solidFill>
                <a:latin typeface="Arial Rounded MT Bold" pitchFamily="34" charset="0"/>
              </a:rPr>
              <a:t>Any questions?</a:t>
            </a:r>
          </a:p>
        </p:txBody>
      </p:sp>
      <p:sp>
        <p:nvSpPr>
          <p:cNvPr id="50178" name="Text Box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981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b="1" dirty="0" smtClean="0">
                <a:solidFill>
                  <a:schemeClr val="tx2"/>
                </a:solidFill>
              </a:rPr>
              <a:t>	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b="1" dirty="0" smtClean="0">
                <a:solidFill>
                  <a:schemeClr val="tx2"/>
                </a:solidFill>
              </a:rPr>
              <a:t>Carrie L </a:t>
            </a:r>
            <a:r>
              <a:rPr lang="en-US" sz="2000" b="1" dirty="0" err="1" smtClean="0">
                <a:solidFill>
                  <a:schemeClr val="tx2"/>
                </a:solidFill>
              </a:rPr>
              <a:t>Iwema</a:t>
            </a:r>
            <a:r>
              <a:rPr lang="en-US" sz="2000" b="1" dirty="0" smtClean="0">
                <a:solidFill>
                  <a:schemeClr val="tx2"/>
                </a:solidFill>
              </a:rPr>
              <a:t>, PhD, MLS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b="1" dirty="0" smtClean="0">
                <a:solidFill>
                  <a:schemeClr val="tx2"/>
                </a:solidFill>
                <a:hlinkClick r:id="rId2"/>
              </a:rPr>
              <a:t>iwema@pitt.edu</a:t>
            </a:r>
            <a:r>
              <a:rPr lang="en-US" sz="2000" b="1" dirty="0" smtClean="0">
                <a:solidFill>
                  <a:schemeClr val="tx2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</a:pPr>
            <a:endParaRPr lang="en-US" sz="2000" b="1" dirty="0" smtClean="0">
              <a:solidFill>
                <a:schemeClr val="tx2"/>
              </a:solidFill>
              <a:hlinkClick r:id="rId3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b="1" dirty="0" smtClean="0">
                <a:hlinkClick r:id="rId4"/>
              </a:rPr>
              <a:t>http://www.hsls.pitt.edu/molbio</a:t>
            </a:r>
            <a:r>
              <a:rPr lang="en-US" sz="2400" b="1" dirty="0" smtClean="0"/>
              <a:t> </a:t>
            </a:r>
            <a:r>
              <a:rPr lang="en-US" sz="2000" b="1" dirty="0" smtClean="0"/>
              <a:t> </a:t>
            </a:r>
          </a:p>
        </p:txBody>
      </p:sp>
      <p:pic>
        <p:nvPicPr>
          <p:cNvPr id="50179" name="Picture 4" descr="HSLS 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67700" y="6124575"/>
            <a:ext cx="8763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6" descr="dna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10400" y="1295400"/>
            <a:ext cx="1446213" cy="2590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“…there’s an app for that”</a:t>
            </a:r>
            <a:endParaRPr lang="en-US" b="1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143000"/>
            <a:ext cx="3774293" cy="47518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4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1066801"/>
            <a:ext cx="3641756" cy="48255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4" descr="HSLS 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2000" y="6219825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7"/>
              </a:rPr>
              <a:t>http://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7"/>
              </a:rPr>
              <a:t>www.hsls.pitt.edu/molbio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endParaRPr lang="en-US" sz="120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val 9"/>
          <p:cNvSpPr/>
          <p:nvPr/>
        </p:nvSpPr>
        <p:spPr bwMode="auto">
          <a:xfrm>
            <a:off x="914400" y="1981200"/>
            <a:ext cx="762000" cy="609600"/>
          </a:xfrm>
          <a:prstGeom prst="ellipse">
            <a:avLst/>
          </a:prstGeom>
          <a:solidFill>
            <a:schemeClr val="tx2">
              <a:alpha val="0"/>
            </a:schemeClr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Right Arrow 10"/>
          <p:cNvSpPr/>
          <p:nvPr/>
        </p:nvSpPr>
        <p:spPr bwMode="auto">
          <a:xfrm>
            <a:off x="152400" y="2057400"/>
            <a:ext cx="978408" cy="484632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Science Apps</a:t>
            </a:r>
            <a:endParaRPr lang="en-US" b="1" dirty="0"/>
          </a:p>
        </p:txBody>
      </p:sp>
      <p:pic>
        <p:nvPicPr>
          <p:cNvPr id="7" name="Picture 4" descr="HSLS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6219825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4"/>
              </a:rPr>
              <a:t>http://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4"/>
              </a:rPr>
              <a:t>www.hsls.pitt.edu/molbio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endParaRPr lang="en-US" sz="120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" y="1295400"/>
            <a:ext cx="8599487" cy="4105275"/>
          </a:xfrm>
          <a:prstGeom prst="rect">
            <a:avLst/>
          </a:prstGeom>
          <a:noFill/>
          <a:ln w="38100">
            <a:solidFill>
              <a:srgbClr val="FFCC00"/>
            </a:solidFill>
            <a:miter lim="800000"/>
            <a:headEnd/>
            <a:tailEnd/>
          </a:ln>
        </p:spPr>
      </p:pic>
      <p:sp>
        <p:nvSpPr>
          <p:cNvPr id="13" name="Rounded Rectangle 12"/>
          <p:cNvSpPr/>
          <p:nvPr/>
        </p:nvSpPr>
        <p:spPr bwMode="auto">
          <a:xfrm>
            <a:off x="381000" y="3733800"/>
            <a:ext cx="1295400" cy="144780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2133600" y="3733800"/>
            <a:ext cx="1295400" cy="144780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Productivity Apps</a:t>
            </a:r>
            <a:endParaRPr lang="en-US" b="1" dirty="0"/>
          </a:p>
        </p:txBody>
      </p:sp>
      <p:pic>
        <p:nvPicPr>
          <p:cNvPr id="7" name="Picture 4" descr="HSLS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6219825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4"/>
              </a:rPr>
              <a:t>http://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4"/>
              </a:rPr>
              <a:t>www.hsls.pitt.edu/molbio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endParaRPr lang="en-US" sz="120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4325" y="1262063"/>
            <a:ext cx="8513763" cy="4333875"/>
          </a:xfrm>
          <a:prstGeom prst="rect">
            <a:avLst/>
          </a:prstGeom>
          <a:noFill/>
          <a:ln w="38100">
            <a:solidFill>
              <a:srgbClr val="FFCC00"/>
            </a:solidFill>
            <a:miter lim="800000"/>
            <a:headEnd/>
            <a:tailEnd/>
          </a:ln>
        </p:spPr>
      </p:pic>
      <p:sp>
        <p:nvSpPr>
          <p:cNvPr id="11" name="Rounded Rectangle 10"/>
          <p:cNvSpPr/>
          <p:nvPr/>
        </p:nvSpPr>
        <p:spPr bwMode="auto">
          <a:xfrm>
            <a:off x="3962400" y="1905000"/>
            <a:ext cx="1295400" cy="144780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5791200" y="1905000"/>
            <a:ext cx="1295400" cy="144780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Topics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457200" y="1143000"/>
          <a:ext cx="8229600" cy="4530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100" name="Picture 4" descr="HSLS log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82000" y="6219825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8"/>
              </a:rPr>
              <a:t>http://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8"/>
              </a:rPr>
              <a:t>www.hsls.pitt.edu/molbio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endParaRPr lang="en-US" sz="120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133600"/>
            <a:ext cx="9144000" cy="2057400"/>
          </a:xfrm>
        </p:spPr>
        <p:txBody>
          <a:bodyPr/>
          <a:lstStyle/>
          <a:p>
            <a:pPr algn="ctr">
              <a:buNone/>
            </a:pPr>
            <a:r>
              <a:rPr lang="en-US" sz="5400" b="1" dirty="0" smtClean="0"/>
              <a:t>Apps for</a:t>
            </a:r>
          </a:p>
          <a:p>
            <a:pPr algn="ctr">
              <a:buNone/>
            </a:pPr>
            <a:r>
              <a:rPr lang="en-US" sz="5400" b="1" dirty="0" smtClean="0"/>
              <a:t>Literature Informatics</a:t>
            </a:r>
            <a:endParaRPr lang="en-US" sz="5400" b="1" dirty="0"/>
          </a:p>
        </p:txBody>
      </p:sp>
      <p:pic>
        <p:nvPicPr>
          <p:cNvPr id="4" name="Picture 4" descr="HSLS 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0" y="6219825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3"/>
              </a:rPr>
              <a:t>http://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3"/>
              </a:rPr>
              <a:t>www.hsls.pitt.edu/molbio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endParaRPr lang="en-US" sz="120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Literature Informatics Apps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0" y="1676400"/>
            <a:ext cx="5791200" cy="3810000"/>
          </a:xfrm>
        </p:spPr>
        <p:txBody>
          <a:bodyPr/>
          <a:lstStyle/>
          <a:p>
            <a:r>
              <a:rPr lang="en-US" sz="4000" dirty="0" err="1" smtClean="0"/>
              <a:t>PubMed</a:t>
            </a:r>
            <a:r>
              <a:rPr lang="en-US" sz="4000" dirty="0" smtClean="0"/>
              <a:t> on Tap</a:t>
            </a:r>
          </a:p>
          <a:p>
            <a:r>
              <a:rPr lang="en-US" sz="4000" dirty="0" err="1" smtClean="0"/>
              <a:t>JournalRss</a:t>
            </a:r>
            <a:endParaRPr lang="en-US" sz="4000" dirty="0" smtClean="0"/>
          </a:p>
          <a:p>
            <a:r>
              <a:rPr lang="en-US" sz="4000" dirty="0" err="1" smtClean="0"/>
              <a:t>Mendeley</a:t>
            </a:r>
            <a:r>
              <a:rPr lang="en-US" sz="4000" dirty="0" smtClean="0"/>
              <a:t> </a:t>
            </a:r>
            <a:r>
              <a:rPr lang="en-US" sz="4000" dirty="0" err="1" smtClean="0"/>
              <a:t>lite</a:t>
            </a:r>
            <a:endParaRPr lang="en-US" sz="4000" dirty="0" smtClean="0"/>
          </a:p>
          <a:p>
            <a:r>
              <a:rPr lang="en-US" sz="4000" dirty="0" err="1" smtClean="0"/>
              <a:t>PLoS</a:t>
            </a:r>
            <a:r>
              <a:rPr lang="en-US" sz="4000" dirty="0" smtClean="0"/>
              <a:t> Reader</a:t>
            </a:r>
          </a:p>
          <a:p>
            <a:r>
              <a:rPr lang="en-US" sz="4000" dirty="0" err="1" smtClean="0"/>
              <a:t>SciVerse</a:t>
            </a:r>
            <a:endParaRPr lang="en-US" sz="4000" dirty="0" smtClean="0"/>
          </a:p>
        </p:txBody>
      </p:sp>
      <p:pic>
        <p:nvPicPr>
          <p:cNvPr id="4" name="Picture 4" descr="HSLS 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0" y="6219825"/>
            <a:ext cx="76200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9906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3"/>
              </a:rPr>
              <a:t>http://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3"/>
              </a:rPr>
              <a:t>www.hsls.pitt.edu/molbio</a:t>
            </a:r>
            <a:r>
              <a:rPr lang="en-US" sz="1200" dirty="0" smtClean="0">
                <a:solidFill>
                  <a:schemeClr val="tx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endParaRPr lang="en-US" sz="1200" dirty="0">
              <a:solidFill>
                <a:schemeClr val="tx2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6019800"/>
            <a:ext cx="723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dge">
  <a:themeElements>
    <a:clrScheme name="Edge 12">
      <a:dk1>
        <a:srgbClr val="333333"/>
      </a:dk1>
      <a:lt1>
        <a:srgbClr val="FFCC00"/>
      </a:lt1>
      <a:dk2>
        <a:srgbClr val="0B0506"/>
      </a:dk2>
      <a:lt2>
        <a:srgbClr val="FFFFFF"/>
      </a:lt2>
      <a:accent1>
        <a:srgbClr val="3366CC"/>
      </a:accent1>
      <a:accent2>
        <a:srgbClr val="3333CC"/>
      </a:accent2>
      <a:accent3>
        <a:srgbClr val="AAAAAA"/>
      </a:accent3>
      <a:accent4>
        <a:srgbClr val="DAAE00"/>
      </a:accent4>
      <a:accent5>
        <a:srgbClr val="ADB8E2"/>
      </a:accent5>
      <a:accent6>
        <a:srgbClr val="2D2DB9"/>
      </a:accent6>
      <a:hlink>
        <a:srgbClr val="6699FF"/>
      </a:hlink>
      <a:folHlink>
        <a:srgbClr val="99CCFF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10">
        <a:dk1>
          <a:srgbClr val="333333"/>
        </a:dk1>
        <a:lt1>
          <a:srgbClr val="CCCCFF"/>
        </a:lt1>
        <a:dk2>
          <a:srgbClr val="0B0506"/>
        </a:dk2>
        <a:lt2>
          <a:srgbClr val="FFCC00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11">
        <a:dk1>
          <a:srgbClr val="333333"/>
        </a:dk1>
        <a:lt1>
          <a:srgbClr val="FFCC00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DAAE00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12">
        <a:dk1>
          <a:srgbClr val="333333"/>
        </a:dk1>
        <a:lt1>
          <a:srgbClr val="FFCC00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DAAE00"/>
        </a:accent4>
        <a:accent5>
          <a:srgbClr val="ADB8E2"/>
        </a:accent5>
        <a:accent6>
          <a:srgbClr val="2D2DB9"/>
        </a:accent6>
        <a:hlink>
          <a:srgbClr val="6699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12003</TotalTime>
  <Words>295</Words>
  <Application>Microsoft Office PowerPoint</Application>
  <PresentationFormat>On-screen Show (4:3)</PresentationFormat>
  <Paragraphs>113</Paragraphs>
  <Slides>35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Edge</vt:lpstr>
      <vt:lpstr>Mobile MolBio: Apps for Scientists  24th February 2011 Lunch w/a Librarian</vt:lpstr>
      <vt:lpstr>HSLS MolBio</vt:lpstr>
      <vt:lpstr>iDevices</vt:lpstr>
      <vt:lpstr>“…there’s an app for that”</vt:lpstr>
      <vt:lpstr>Science Apps</vt:lpstr>
      <vt:lpstr>Productivity Apps</vt:lpstr>
      <vt:lpstr>Topics</vt:lpstr>
      <vt:lpstr>Slide 8</vt:lpstr>
      <vt:lpstr>Literature Informatics Apps</vt:lpstr>
      <vt:lpstr>PubMed on Tap: iPad/iPhone/iPod touch</vt:lpstr>
      <vt:lpstr>JournalRSS: iPhone/iPod touch</vt:lpstr>
      <vt:lpstr>Mendeley Lite: iPad/iPhone/iPod touch</vt:lpstr>
      <vt:lpstr>PloS Reader:  iPad</vt:lpstr>
      <vt:lpstr>SciVerse:  iPhone/iPod touch</vt:lpstr>
      <vt:lpstr>Slide 15</vt:lpstr>
      <vt:lpstr>Bioinformatics Apps</vt:lpstr>
      <vt:lpstr>GeneIndex: iPad/iPhone/iPod touch </vt:lpstr>
      <vt:lpstr>BioGene: iPhone/iPod touch </vt:lpstr>
      <vt:lpstr>BioGPS: iPhone/iPod touch</vt:lpstr>
      <vt:lpstr>BioGPS</vt:lpstr>
      <vt:lpstr>genomePad: iPhone/iPod touch</vt:lpstr>
      <vt:lpstr>Molecules:  iPad/iPhone/iPod touch</vt:lpstr>
      <vt:lpstr>iPathways:  iPad/iPhone/iPod touch</vt:lpstr>
      <vt:lpstr>Slide 24</vt:lpstr>
      <vt:lpstr>Research Lab Productivity </vt:lpstr>
      <vt:lpstr>Promega: iPad/iPhone/iPod touch</vt:lpstr>
      <vt:lpstr>Bio-Rad RT-PCR: iPhone/iPod touch</vt:lpstr>
      <vt:lpstr>NEB Tools: iPhone/iPod touch </vt:lpstr>
      <vt:lpstr>Gene Link BioTools: iPhone/iPod touch</vt:lpstr>
      <vt:lpstr>Genetic Code: iPhone/iPod touch </vt:lpstr>
      <vt:lpstr>Protocolpedia: iPhone/iPod touch </vt:lpstr>
      <vt:lpstr>LabTimer: iPad/iPhone/iPod touch </vt:lpstr>
      <vt:lpstr>DropBox:  iPad/iPhone/iPod touch</vt:lpstr>
      <vt:lpstr>Evernote: iPad/iPhone/iPod touch</vt:lpstr>
      <vt:lpstr>Thank you!  Any questions?</vt:lpstr>
    </vt:vector>
  </TitlesOfParts>
  <Company>University of Pittsburgh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techuser</dc:creator>
  <cp:lastModifiedBy>HSLS</cp:lastModifiedBy>
  <cp:revision>692</cp:revision>
  <dcterms:created xsi:type="dcterms:W3CDTF">2002-12-02T14:54:17Z</dcterms:created>
  <dcterms:modified xsi:type="dcterms:W3CDTF">2011-02-24T16:39:03Z</dcterms:modified>
</cp:coreProperties>
</file>