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7" r:id="rId2"/>
    <p:sldId id="258" r:id="rId3"/>
    <p:sldId id="263" r:id="rId4"/>
    <p:sldId id="259" r:id="rId5"/>
    <p:sldId id="260" r:id="rId6"/>
    <p:sldId id="262" r:id="rId7"/>
    <p:sldId id="261" r:id="rId8"/>
    <p:sldId id="268" r:id="rId9"/>
    <p:sldId id="265" r:id="rId10"/>
    <p:sldId id="299" r:id="rId11"/>
    <p:sldId id="273" r:id="rId12"/>
    <p:sldId id="270" r:id="rId13"/>
    <p:sldId id="267" r:id="rId14"/>
    <p:sldId id="264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311" r:id="rId28"/>
    <p:sldId id="284" r:id="rId29"/>
    <p:sldId id="285" r:id="rId30"/>
    <p:sldId id="298" r:id="rId31"/>
    <p:sldId id="301" r:id="rId32"/>
    <p:sldId id="286" r:id="rId33"/>
    <p:sldId id="287" r:id="rId34"/>
    <p:sldId id="300" r:id="rId35"/>
    <p:sldId id="288" r:id="rId36"/>
    <p:sldId id="289" r:id="rId37"/>
    <p:sldId id="290" r:id="rId38"/>
    <p:sldId id="291" r:id="rId39"/>
    <p:sldId id="292" r:id="rId40"/>
    <p:sldId id="293" r:id="rId41"/>
    <p:sldId id="297" r:id="rId42"/>
    <p:sldId id="295" r:id="rId43"/>
    <p:sldId id="302" r:id="rId44"/>
    <p:sldId id="296" r:id="rId45"/>
    <p:sldId id="304" r:id="rId46"/>
    <p:sldId id="305" r:id="rId47"/>
    <p:sldId id="306" r:id="rId48"/>
    <p:sldId id="307" r:id="rId49"/>
    <p:sldId id="308" r:id="rId50"/>
    <p:sldId id="309" r:id="rId51"/>
    <p:sldId id="314" r:id="rId52"/>
    <p:sldId id="310" r:id="rId53"/>
    <p:sldId id="313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2200B-AA98-4D01-8D6B-5D7D607E8773}" type="datetimeFigureOut">
              <a:rPr lang="en-US" smtClean="0"/>
              <a:pPr/>
              <a:t>6/24/2013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220D-F2E9-4838-A012-E57DAD4F63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36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AAE0B8-2DAF-4A5E-912E-F1F832141E2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AAE0B8-2DAF-4A5E-912E-F1F832141E2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244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F77B3-01A7-4F4C-949D-929DEE2B6829}" type="slidenum">
              <a:rPr lang="en-US" altLang="en-US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0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B04AA-0806-4A08-ADBF-5C3F844417A5}" type="slidenum">
              <a:rPr lang="en-US" altLang="en-US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94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662DB-5B06-4ACA-B610-68972816A4D8}" type="slidenum">
              <a:rPr lang="en-US" altLang="en-US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902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99319-8B24-41FF-B0B4-8AFC8CC49E1C}" type="slidenum">
              <a:rPr lang="en-US" altLang="en-US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451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832EE-C33B-42B3-B677-40CB4E6C4CCC}" type="slidenum">
              <a:rPr lang="en-US" altLang="en-US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06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2A4B1-6434-4674-A886-2C2DAC5071B2}" type="slidenum">
              <a:rPr lang="en-US" altLang="en-US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74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C3935-70BD-46E5-9B2D-8E746C8F9490}" type="slidenum">
              <a:rPr lang="en-US" altLang="en-US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26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A9CE0-D5C0-475B-9037-74EDD746F68D}" type="slidenum">
              <a:rPr lang="en-US" altLang="en-US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24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2F522-0E33-4FAB-8ED1-BC5F6D0A26CE}" type="slidenum">
              <a:rPr lang="en-US" altLang="en-US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75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A4326-2718-4630-B9DE-1AAF789D7219}" type="slidenum">
              <a:rPr lang="en-US" altLang="en-US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74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C6A1E-B810-4D5F-B2A6-EC965EBA4063}" type="slidenum">
              <a:rPr lang="en-US" altLang="en-US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34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D90A26-48BD-46E6-A0A1-894DA70A38E3}" type="slidenum">
              <a:rPr lang="en-US" altLang="en-US">
                <a:solidFill>
                  <a:srgbClr val="FFCC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24371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24372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CC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1621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ansuman@pitt.ed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openxmlformats.org/officeDocument/2006/relationships/hyperlink" Target="http://vcell.ndsu.edu/animations/transcription/index.htm" TargetMode="External"/><Relationship Id="rId2" Type="http://schemas.openxmlformats.org/officeDocument/2006/relationships/hyperlink" Target="http://vcell.ndsu.edu/animations/transcription/movie-flash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www.hsls.pitt.edu/guides/genetics" TargetMode="Externa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s.dtu.dk/dtucourse/cookbooks/dave/Lekt03bkg.html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www.hsls.pitt.edu/guides/genetics" TargetMode="Externa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genome.ucsc.edu/cgi-bin/hgGateway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://www.hsls.pitt.edu/guides/genetic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ls.pitt.edu/guides/genetic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genome.ucsc.edu/" TargetMode="External"/><Relationship Id="rId3" Type="http://schemas.openxmlformats.org/officeDocument/2006/relationships/hyperlink" Target="http://www.hsls.pitt.edu/molbio" TargetMode="External"/><Relationship Id="rId7" Type="http://schemas.openxmlformats.org/officeDocument/2006/relationships/hyperlink" Target="http://media.hsls.pitt.edu/media/clres2705/sequence_2.sw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edia.hsls.pitt.edu/media/clres2705/sequence.swf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1.png"/><Relationship Id="rId9" Type="http://schemas.openxmlformats.org/officeDocument/2006/relationships/hyperlink" Target="http://www.ncbi.nlm.nih.gov/gen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vcell.ndsu.edu/animations/regulatedtranscription/index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books/NBK45788/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g/journal/v39/n3/full/ng1966.html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epigenomics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://goo.gl/GQ9V8" TargetMode="External"/><Relationship Id="rId7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sls.pitt.edu/guides/genetics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ome.gov/10005107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www.nature.com/enco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sls.pitt.edu/guides/genetics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losbiology.org/article/info:doi/10.1371/journal.pbio.1001046" TargetMode="Externa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genome.ucsc.edu/ENCODE/cellTypes.html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goo.gl/QVsvN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sls.pitt.edu/guides/genetics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://www.hsls.pitt.edu/guides/genetics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://www.hsls.pitt.edu/guides/genetics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genome.ucsc.edu/" TargetMode="External"/><Relationship Id="rId3" Type="http://schemas.openxmlformats.org/officeDocument/2006/relationships/hyperlink" Target="http://www.hsls.pitt.edu/molbio" TargetMode="External"/><Relationship Id="rId7" Type="http://schemas.openxmlformats.org/officeDocument/2006/relationships/hyperlink" Target="http://media.hsls.pitt.edu/media/molbiovideos/encode2-ac0212.sw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edia.hsls.pitt.edu/media/molbiovideos/encode1-ac0212.swf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hsls.pitt.edu/media/clres2705/ucsc_genes.swf" TargetMode="External"/><Relationship Id="rId2" Type="http://schemas.openxmlformats.org/officeDocument/2006/relationships/hyperlink" Target="http://goo.gl/QVsv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edia.hsls.pitt.edu/media/clres2705/blat.swf" TargetMode="External"/><Relationship Id="rId5" Type="http://schemas.openxmlformats.org/officeDocument/2006/relationships/hyperlink" Target="http://media.hsls.pitt.edu/media/clres2705/ncbimapviewer.swf" TargetMode="External"/><Relationship Id="rId4" Type="http://schemas.openxmlformats.org/officeDocument/2006/relationships/hyperlink" Target="http://media.hsls.pitt.edu/media/clres2705/ucsc_snp.sw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goo.gl/0IfZ9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hyperlink" Target="http://www.hsls.pitt.edu/guides/genetics" TargetMode="External"/><Relationship Id="rId4" Type="http://schemas.openxmlformats.org/officeDocument/2006/relationships/hyperlink" Target="http://goo.gl/3rJC7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goo.gl/jhBvS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goo.gl/oP5gj" TargetMode="External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cbi.nlm.nih.gov/SNP/snp_ref.cgi?rs=rs7216389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hyperlink" Target="http://www.hsls.pitt.edu/guides/genetics" TargetMode="External"/><Relationship Id="rId9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ome.gov/27553901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ls.pitt.edu/guides/genetics" TargetMode="External"/><Relationship Id="rId2" Type="http://schemas.openxmlformats.org/officeDocument/2006/relationships/hyperlink" Target="mailto:ansuman@pitt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://www.hsls.pitt.edu/molbio" TargetMode="Externa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playlist?list=PL1ay9ko4A8slWhqrCPupJ3GRPRp6bGiE8" TargetMode="External"/><Relationship Id="rId5" Type="http://schemas.openxmlformats.org/officeDocument/2006/relationships/hyperlink" Target="http://www.hsls.pitt.edu/guides/genetics" TargetMode="Externa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.png"/><Relationship Id="rId4" Type="http://schemas.openxmlformats.org/officeDocument/2006/relationships/image" Target="../media/image20.png"/><Relationship Id="rId9" Type="http://schemas.openxmlformats.org/officeDocument/2006/relationships/hyperlink" Target="http://www.hsls.pitt.edu/guides/genetic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2209800"/>
          </a:xfrm>
        </p:spPr>
        <p:txBody>
          <a:bodyPr/>
          <a:lstStyle/>
          <a:p>
            <a:pPr eaLnBrk="1" hangingPunct="1"/>
            <a:r>
              <a:rPr lang="en-US" sz="4000" b="1" dirty="0" smtClean="0"/>
              <a:t>Making Sense of the </a:t>
            </a:r>
            <a:br>
              <a:rPr lang="en-US" sz="4000" b="1" dirty="0" smtClean="0"/>
            </a:br>
            <a:r>
              <a:rPr lang="en-US" sz="4000" b="1" dirty="0" smtClean="0"/>
              <a:t>ENCODE Project </a:t>
            </a:r>
            <a:br>
              <a:rPr lang="en-US" sz="4000" b="1" dirty="0" smtClean="0"/>
            </a:br>
            <a:r>
              <a:rPr lang="en-US" sz="4000" b="1" dirty="0" smtClean="0"/>
              <a:t>(</a:t>
            </a:r>
            <a:r>
              <a:rPr lang="en-US" sz="4000" b="1" dirty="0" err="1" smtClean="0"/>
              <a:t>ENCyclopedia</a:t>
            </a:r>
            <a:r>
              <a:rPr lang="en-US" sz="4000" b="1" dirty="0" smtClean="0"/>
              <a:t> </a:t>
            </a:r>
            <a:r>
              <a:rPr lang="en-US" sz="4000" b="1" dirty="0"/>
              <a:t>Of DNA </a:t>
            </a:r>
            <a:r>
              <a:rPr lang="en-US" sz="4000" b="1" dirty="0" smtClean="0"/>
              <a:t>Elements)  Data</a:t>
            </a:r>
            <a:r>
              <a:rPr lang="en-US" sz="4000" b="1" dirty="0"/>
              <a:t/>
            </a:r>
            <a:br>
              <a:rPr lang="en-US" sz="4000" b="1" dirty="0"/>
            </a:br>
            <a:endParaRPr lang="en-US" sz="4000" b="1" dirty="0" smtClean="0"/>
          </a:p>
        </p:txBody>
      </p:sp>
      <p:sp>
        <p:nvSpPr>
          <p:cNvPr id="15362" name="Text Box 18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362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600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1600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1600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1600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b="1" dirty="0" err="1" smtClean="0">
                <a:solidFill>
                  <a:schemeClr val="tx2"/>
                </a:solidFill>
              </a:rPr>
              <a:t>Ansuman</a:t>
            </a:r>
            <a:r>
              <a:rPr lang="en-US" sz="1600" b="1" dirty="0" smtClean="0">
                <a:solidFill>
                  <a:schemeClr val="tx2"/>
                </a:solidFill>
              </a:rPr>
              <a:t> </a:t>
            </a:r>
            <a:r>
              <a:rPr lang="en-US" sz="1600" b="1" dirty="0" err="1" smtClean="0">
                <a:solidFill>
                  <a:schemeClr val="tx2"/>
                </a:solidFill>
              </a:rPr>
              <a:t>Chattopadhyay</a:t>
            </a:r>
            <a:r>
              <a:rPr lang="en-US" sz="1600" b="1" dirty="0" smtClean="0">
                <a:solidFill>
                  <a:schemeClr val="tx2"/>
                </a:solidFill>
              </a:rPr>
              <a:t>, PhD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Head, Molecular Biology Information Services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Health Sciences Library System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University of Pittsburgh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chemeClr val="tx2"/>
                </a:solidFill>
                <a:hlinkClick r:id="rId2"/>
              </a:rPr>
              <a:t>ansuman@pitt.edu</a:t>
            </a:r>
            <a:endParaRPr lang="en-US" sz="1600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1600" b="1" dirty="0" smtClean="0">
              <a:solidFill>
                <a:schemeClr val="tx2"/>
              </a:solidFill>
            </a:endParaRPr>
          </a:p>
        </p:txBody>
      </p:sp>
      <p:pic>
        <p:nvPicPr>
          <p:cNvPr id="15363" name="Picture 19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67700" y="6124575"/>
            <a:ext cx="8763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3" descr="dna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1295400"/>
            <a:ext cx="1141413" cy="2590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552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6000" b="1" dirty="0" smtClean="0">
              <a:latin typeface="Arial Rounded MT Bold" pitchFamily="34" charset="0"/>
            </a:endParaRPr>
          </a:p>
          <a:p>
            <a:pPr marL="0" indent="0" algn="ctr">
              <a:buNone/>
            </a:pPr>
            <a:r>
              <a:rPr lang="en-US" sz="6000" b="1" dirty="0" smtClean="0">
                <a:latin typeface="Arial Rounded MT Bold" pitchFamily="34" charset="0"/>
              </a:rPr>
              <a:t>ENCODE</a:t>
            </a:r>
          </a:p>
        </p:txBody>
      </p:sp>
    </p:spTree>
    <p:extLst>
      <p:ext uri="{BB962C8B-B14F-4D97-AF65-F5344CB8AC3E}">
        <p14:creationId xmlns:p14="http://schemas.microsoft.com/office/powerpoint/2010/main" val="66634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30725"/>
          </a:xfrm>
        </p:spPr>
        <p:txBody>
          <a:bodyPr/>
          <a:lstStyle/>
          <a:p>
            <a:pPr algn="ctr">
              <a:buNone/>
            </a:pPr>
            <a:endParaRPr lang="en-US" sz="6000" b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buNone/>
            </a:pPr>
            <a:r>
              <a:rPr lang="en-US" sz="6000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Epigenome</a:t>
            </a:r>
            <a:r>
              <a:rPr lang="en-US" sz="6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and</a:t>
            </a:r>
          </a:p>
          <a:p>
            <a:pPr algn="ctr">
              <a:buNone/>
            </a:pPr>
            <a:r>
              <a:rPr lang="en-US" sz="6000" b="1" u="sng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Enc</a:t>
            </a:r>
            <a:r>
              <a:rPr lang="en-US" sz="6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ycl</a:t>
            </a:r>
            <a:r>
              <a:rPr lang="en-US" sz="6000" b="1" u="sng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6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pedia of </a:t>
            </a:r>
            <a:r>
              <a:rPr lang="en-US" sz="6000" b="1" u="sng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en-US" sz="6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NA </a:t>
            </a:r>
            <a:r>
              <a:rPr lang="en-US" sz="6000" b="1" u="sng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sz="6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lements Project</a:t>
            </a:r>
            <a:endParaRPr lang="en-US" sz="60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77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835728"/>
            <a:ext cx="56864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610401"/>
            <a:ext cx="53054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10402"/>
            <a:ext cx="5419724" cy="510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25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ENCODE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33400"/>
            <a:ext cx="1535974" cy="101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1905000"/>
            <a:ext cx="4679253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95144"/>
            <a:ext cx="4746974" cy="337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146" y="448056"/>
            <a:ext cx="1082508" cy="69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78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sz="3600" b="1" dirty="0" smtClean="0"/>
              <a:t>An excellent  movie on transcription</a:t>
            </a:r>
            <a:endParaRPr lang="en-US" sz="3600" b="1" dirty="0"/>
          </a:p>
        </p:txBody>
      </p:sp>
      <p:pic>
        <p:nvPicPr>
          <p:cNvPr id="3074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752600"/>
            <a:ext cx="6078961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HSLS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http://www.hsls.pitt.edu/guides/genetics</a:t>
            </a:r>
            <a:endParaRPr lang="en-US" sz="120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43000" y="5486400"/>
            <a:ext cx="7087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/>
              </a:rPr>
              <a:t>http://vcell.ndsu.edu/animations/transcription/index.htm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5400" y="1219200"/>
            <a:ext cx="71802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235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Promoter, Enhancer and Silencer</a:t>
            </a:r>
            <a:endParaRPr lang="en-US" sz="3600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7162799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127482" y="5715000"/>
            <a:ext cx="5985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Source: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hlinkClick r:id="rId3"/>
              </a:rPr>
              <a:t>http://www.cbs.dtu.dk/dtucourse/cookbooks/dave/Lekt03bkg.html</a:t>
            </a:r>
            <a:endParaRPr 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5" descr="HSLS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http://www.hsls.pitt.edu/guides/genetics</a:t>
            </a:r>
            <a:endParaRPr lang="en-US" sz="120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412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30725"/>
          </a:xfrm>
        </p:spPr>
        <p:txBody>
          <a:bodyPr/>
          <a:lstStyle/>
          <a:p>
            <a:pPr algn="ctr">
              <a:buNone/>
            </a:pPr>
            <a:endParaRPr lang="en-US" sz="6000" b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buNone/>
            </a:pPr>
            <a:r>
              <a:rPr lang="en-US" sz="6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Retrieve promoter sequence for a gene</a:t>
            </a:r>
            <a:endParaRPr lang="en-US" sz="60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62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3072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UCSC Genome Browser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http://genome.ucsc.edu/cgi-bin/hgGateway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81528"/>
            <a:ext cx="8077200" cy="2133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35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 of 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	EGFR				BDNF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2133600" cy="258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99913"/>
            <a:ext cx="4114800" cy="202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25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BIOBASE </a:t>
            </a:r>
            <a:r>
              <a:rPr lang="en-US" sz="4000" b="1" dirty="0" err="1" smtClean="0"/>
              <a:t>TransPro</a:t>
            </a:r>
            <a:endParaRPr lang="en-US" sz="40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057400"/>
            <a:ext cx="4419048" cy="272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http://www.hsls.pitt.edu/guides/genetics</a:t>
            </a:r>
            <a:endParaRPr lang="en-US" sz="120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731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Topics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143000"/>
            <a:ext cx="8229600" cy="4953000"/>
          </a:xfrm>
        </p:spPr>
        <p:txBody>
          <a:bodyPr/>
          <a:lstStyle/>
          <a:p>
            <a:r>
              <a:rPr lang="en-US" sz="2800" b="1" dirty="0" smtClean="0"/>
              <a:t>Introduction</a:t>
            </a:r>
          </a:p>
          <a:p>
            <a:pPr lvl="1"/>
            <a:r>
              <a:rPr lang="en-US" sz="2400" b="1" dirty="0" smtClean="0">
                <a:solidFill>
                  <a:schemeClr val="tx2"/>
                </a:solidFill>
              </a:rPr>
              <a:t>Gene Regulation</a:t>
            </a:r>
          </a:p>
          <a:p>
            <a:pPr lvl="1"/>
            <a:r>
              <a:rPr lang="en-US" sz="2400" b="1" dirty="0" smtClean="0">
                <a:solidFill>
                  <a:schemeClr val="tx2"/>
                </a:solidFill>
              </a:rPr>
              <a:t>Epigenetics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ENCODE Project</a:t>
            </a:r>
          </a:p>
          <a:p>
            <a:pPr lvl="1"/>
            <a:r>
              <a:rPr lang="en-US" sz="2400" b="1" dirty="0" smtClean="0">
                <a:solidFill>
                  <a:schemeClr val="tx2"/>
                </a:solidFill>
              </a:rPr>
              <a:t>Plus and minuses</a:t>
            </a:r>
          </a:p>
          <a:p>
            <a:r>
              <a:rPr lang="en-US" sz="2800" b="1" dirty="0" smtClean="0"/>
              <a:t>UCSC Encode Browser </a:t>
            </a:r>
          </a:p>
          <a:p>
            <a:r>
              <a:rPr lang="en-US" sz="2800" b="1" dirty="0" smtClean="0"/>
              <a:t>Noteworthy Tools</a:t>
            </a:r>
          </a:p>
          <a:p>
            <a:pPr lvl="1"/>
            <a:r>
              <a:rPr lang="en-US" sz="2400" b="1" dirty="0" err="1" smtClean="0">
                <a:solidFill>
                  <a:schemeClr val="tx2"/>
                </a:solidFill>
              </a:rPr>
              <a:t>Regulome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</a:rPr>
              <a:t>db</a:t>
            </a:r>
            <a:r>
              <a:rPr lang="en-US" sz="2400" b="1" dirty="0" smtClean="0">
                <a:solidFill>
                  <a:schemeClr val="tx2"/>
                </a:solidFill>
              </a:rPr>
              <a:t>, </a:t>
            </a:r>
          </a:p>
          <a:p>
            <a:pPr lvl="1"/>
            <a:r>
              <a:rPr lang="en-US" sz="2400" b="1" dirty="0" smtClean="0">
                <a:solidFill>
                  <a:schemeClr val="tx2"/>
                </a:solidFill>
              </a:rPr>
              <a:t>NCBI </a:t>
            </a:r>
            <a:r>
              <a:rPr lang="en-US" sz="2400" b="1" dirty="0" err="1" smtClean="0">
                <a:solidFill>
                  <a:schemeClr val="tx2"/>
                </a:solidFill>
              </a:rPr>
              <a:t>Epigenome</a:t>
            </a:r>
            <a:endParaRPr lang="en-US" sz="2400" b="1" dirty="0" smtClean="0">
              <a:solidFill>
                <a:schemeClr val="tx2"/>
              </a:solidFill>
            </a:endParaRPr>
          </a:p>
          <a:p>
            <a:pPr lvl="1"/>
            <a:r>
              <a:rPr lang="en-US" sz="2400" b="1" dirty="0" err="1" smtClean="0">
                <a:solidFill>
                  <a:schemeClr val="tx2"/>
                </a:solidFill>
              </a:rPr>
              <a:t>Genboree</a:t>
            </a:r>
            <a:endParaRPr lang="en-US" sz="2400" b="1" dirty="0" smtClean="0">
              <a:solidFill>
                <a:schemeClr val="tx2"/>
              </a:solidFill>
            </a:endParaRP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73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Promoter Sequence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641475"/>
            <a:ext cx="6629400" cy="4530725"/>
          </a:xfrm>
        </p:spPr>
        <p:txBody>
          <a:bodyPr/>
          <a:lstStyle/>
          <a:p>
            <a:r>
              <a:rPr lang="en-US" dirty="0" smtClean="0"/>
              <a:t>Generic Promoter </a:t>
            </a:r>
            <a:r>
              <a:rPr lang="en-US" dirty="0" err="1" smtClean="0"/>
              <a:t>Seq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UCSC Genome Browser</a:t>
            </a:r>
          </a:p>
          <a:p>
            <a:endParaRPr lang="en-US" dirty="0" smtClean="0"/>
          </a:p>
          <a:p>
            <a:r>
              <a:rPr lang="en-US" dirty="0" smtClean="0"/>
              <a:t>Human </a:t>
            </a:r>
            <a:r>
              <a:rPr lang="en-US" dirty="0" err="1" smtClean="0"/>
              <a:t>Curated</a:t>
            </a:r>
            <a:r>
              <a:rPr lang="en-US" dirty="0" smtClean="0"/>
              <a:t> Promoter </a:t>
            </a:r>
            <a:r>
              <a:rPr lang="en-US" dirty="0" err="1" smtClean="0"/>
              <a:t>Seq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chemeClr val="tx2"/>
                </a:solidFill>
              </a:rPr>
              <a:t>Biobase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TransPro</a:t>
            </a:r>
            <a:endParaRPr lang="en-US" dirty="0" smtClean="0">
              <a:solidFill>
                <a:schemeClr val="tx2"/>
              </a:solidFill>
            </a:endParaRPr>
          </a:p>
          <a:p>
            <a:pPr lvl="1"/>
            <a:r>
              <a:rPr lang="en-US" dirty="0" smtClean="0"/>
              <a:t> CSH TRED</a:t>
            </a:r>
          </a:p>
          <a:p>
            <a:pPr lvl="1"/>
            <a:r>
              <a:rPr lang="en-US" dirty="0" smtClean="0"/>
              <a:t>Eukaryotic Promoter Database (EPD)</a:t>
            </a:r>
          </a:p>
          <a:p>
            <a:pPr lvl="1"/>
            <a:r>
              <a:rPr lang="en-US" dirty="0" err="1" smtClean="0">
                <a:solidFill>
                  <a:schemeClr val="tx2"/>
                </a:solidFill>
              </a:rPr>
              <a:t>Epigenome</a:t>
            </a:r>
            <a:r>
              <a:rPr lang="en-US" dirty="0" smtClean="0">
                <a:solidFill>
                  <a:schemeClr val="tx2"/>
                </a:solidFill>
              </a:rPr>
              <a:t> Data</a:t>
            </a:r>
          </a:p>
          <a:p>
            <a:pPr lvl="1"/>
            <a:endParaRPr lang="en-US" dirty="0"/>
          </a:p>
        </p:txBody>
      </p:sp>
      <p:pic>
        <p:nvPicPr>
          <p:cNvPr id="4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http://www.hsls.pitt.edu/guides/genetics</a:t>
            </a:r>
            <a:endParaRPr lang="en-US" sz="120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921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324600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+mn-lt"/>
                <a:hlinkClick r:id="rId3"/>
              </a:rPr>
              <a:t>http://www.hsls.pitt.edu/molbio</a:t>
            </a:r>
            <a:r>
              <a:rPr lang="en-US" sz="1800" dirty="0" smtClean="0">
                <a:latin typeface="+mn-lt"/>
              </a:rPr>
              <a:t> </a:t>
            </a:r>
            <a:endParaRPr lang="en-US" sz="1800" dirty="0">
              <a:latin typeface="+mn-lt"/>
            </a:endParaRPr>
          </a:p>
        </p:txBody>
      </p:sp>
      <p:pic>
        <p:nvPicPr>
          <p:cNvPr id="7" name="Picture 19" descr="HSLS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943600"/>
            <a:ext cx="967344" cy="809625"/>
          </a:xfrm>
          <a:prstGeom prst="rect">
            <a:avLst/>
          </a:prstGeom>
          <a:noFill/>
        </p:spPr>
      </p:pic>
      <p:pic>
        <p:nvPicPr>
          <p:cNvPr id="8" name="Picture 23" descr="dna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4400" y="5943600"/>
            <a:ext cx="404206" cy="72411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 bwMode="auto">
          <a:xfrm>
            <a:off x="381000" y="2362200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381000" y="4648200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33400" y="4724400"/>
            <a:ext cx="9144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Link to the video tutorial:</a:t>
            </a:r>
          </a:p>
          <a:p>
            <a:r>
              <a:rPr lang="en-US" sz="2000" dirty="0" smtClean="0">
                <a:hlinkClick r:id="rId6"/>
              </a:rPr>
              <a:t>http://media.hsls.pitt.edu/media/clres2705/sequence.swf</a:t>
            </a:r>
            <a:endParaRPr lang="en-US" sz="2000" dirty="0" smtClean="0"/>
          </a:p>
          <a:p>
            <a:r>
              <a:rPr lang="en-US" sz="2000" dirty="0" smtClean="0">
                <a:hlinkClick r:id="rId7"/>
              </a:rPr>
              <a:t>http://media.hsls.pitt.edu/media/clres2705/sequence_2.swf</a:t>
            </a:r>
            <a:endParaRPr lang="en-US" sz="2000" b="1" dirty="0" smtClean="0">
              <a:latin typeface="+mn-lt"/>
            </a:endParaRPr>
          </a:p>
          <a:p>
            <a:r>
              <a:rPr lang="en-US" sz="2000" b="1" dirty="0" smtClean="0">
                <a:latin typeface="+mn-lt"/>
              </a:rPr>
              <a:t> </a:t>
            </a:r>
            <a:endParaRPr lang="en-US" sz="2000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2514600"/>
            <a:ext cx="7848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Resources</a:t>
            </a:r>
          </a:p>
          <a:p>
            <a:endParaRPr lang="en-US" b="1" dirty="0" smtClean="0">
              <a:latin typeface="+mn-lt"/>
            </a:endParaRPr>
          </a:p>
          <a:p>
            <a:pPr algn="l"/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UCSC Genome Browser:  </a:t>
            </a:r>
            <a:r>
              <a:rPr lang="en-US" sz="1800" dirty="0" smtClean="0">
                <a:latin typeface="+mn-lt"/>
                <a:hlinkClick r:id="rId8"/>
              </a:rPr>
              <a:t>http://genome.ucsc.edu/</a:t>
            </a:r>
            <a:endParaRPr lang="en-US" sz="1800" dirty="0" smtClean="0">
              <a:latin typeface="+mn-lt"/>
            </a:endParaRPr>
          </a:p>
          <a:p>
            <a:pPr algn="l"/>
            <a:r>
              <a:rPr lang="en-US" sz="1800" dirty="0" smtClean="0">
                <a:solidFill>
                  <a:schemeClr val="tx2"/>
                </a:solidFill>
                <a:latin typeface="+mn-lt"/>
              </a:rPr>
              <a:t>NCBI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Entrez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 Gene: </a:t>
            </a:r>
            <a:r>
              <a:rPr lang="en-US" sz="1800" dirty="0" smtClean="0">
                <a:hlinkClick r:id="rId9"/>
              </a:rPr>
              <a:t>http://www.ncbi.nlm.nih.gov/gene</a:t>
            </a:r>
            <a:endParaRPr lang="en-US" sz="1800" dirty="0" smtClean="0">
              <a:solidFill>
                <a:schemeClr val="tx2"/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endParaRPr lang="en-US" b="1" dirty="0"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0" y="457200"/>
            <a:ext cx="76962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latin typeface="+mn-lt"/>
              </a:rPr>
              <a:t>Find sequence information for a gene</a:t>
            </a:r>
          </a:p>
          <a:p>
            <a:pPr algn="l"/>
            <a:endParaRPr lang="en-US" dirty="0" smtClean="0">
              <a:solidFill>
                <a:schemeClr val="tx2"/>
              </a:solidFill>
              <a:latin typeface="+mn-lt"/>
            </a:endParaRPr>
          </a:p>
          <a:p>
            <a:pPr algn="l"/>
            <a:r>
              <a:rPr lang="en-US" dirty="0" smtClean="0">
                <a:solidFill>
                  <a:schemeClr val="tx2"/>
                </a:solidFill>
                <a:latin typeface="+mn-lt"/>
              </a:rPr>
              <a:t>-genomic	-</a:t>
            </a:r>
            <a:r>
              <a:rPr lang="en-US" sz="2800" b="1" dirty="0" smtClean="0">
                <a:solidFill>
                  <a:schemeClr val="tx2"/>
                </a:solidFill>
                <a:latin typeface="+mn-lt"/>
              </a:rPr>
              <a:t>promoter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	- </a:t>
            </a:r>
            <a:r>
              <a:rPr lang="en-US" dirty="0" err="1" smtClean="0">
                <a:solidFill>
                  <a:schemeClr val="tx2"/>
                </a:solidFill>
                <a:latin typeface="+mn-lt"/>
              </a:rPr>
              <a:t>intron-exon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 coordinates</a:t>
            </a:r>
          </a:p>
          <a:p>
            <a:pPr algn="l"/>
            <a:r>
              <a:rPr lang="en-US" dirty="0" smtClean="0">
                <a:solidFill>
                  <a:schemeClr val="tx2"/>
                </a:solidFill>
                <a:latin typeface="+mn-lt"/>
              </a:rPr>
              <a:t>-mRNA	-protein </a:t>
            </a:r>
          </a:p>
          <a:p>
            <a:pPr algn="l"/>
            <a:endParaRPr lang="en-US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920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Spatiotemporal gene expression</a:t>
            </a:r>
            <a:endParaRPr lang="en-US" sz="3600" b="1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35052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590800"/>
            <a:ext cx="506270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65735" y="4724400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TP53</a:t>
            </a:r>
            <a:endParaRPr lang="en-US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2057400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EGFR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291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movie on regulated transcription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381000" y="6248400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http://vcell.ndsu.edu/animations/regulatedtranscription/index.htm</a:t>
            </a:r>
            <a:endParaRPr lang="en-US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676400"/>
            <a:ext cx="71802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362200"/>
            <a:ext cx="7239000" cy="358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21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Epigenetic mechanisms</a:t>
            </a:r>
            <a:endParaRPr lang="en-US" dirty="0"/>
          </a:p>
        </p:txBody>
      </p:sp>
      <p:pic>
        <p:nvPicPr>
          <p:cNvPr id="4" name="Content Placeholder 3" descr="epigeneti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219200"/>
            <a:ext cx="5795962" cy="4193336"/>
          </a:xfrm>
        </p:spPr>
      </p:pic>
      <p:sp>
        <p:nvSpPr>
          <p:cNvPr id="5" name="TextBox 4"/>
          <p:cNvSpPr txBox="1"/>
          <p:nvPr/>
        </p:nvSpPr>
        <p:spPr>
          <a:xfrm>
            <a:off x="1070578" y="5486400"/>
            <a:ext cx="6596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Source: NCBI</a:t>
            </a:r>
          </a:p>
          <a:p>
            <a:r>
              <a:rPr lang="en-US" sz="1400" dirty="0" smtClean="0">
                <a:latin typeface="+mn-lt"/>
                <a:hlinkClick r:id="rId3"/>
              </a:rPr>
              <a:t>http://www.ncbi.nlm.nih.gov/books/NBK45788/#epi_sci_bkgrd.About_Epigenetics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209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Ch</a:t>
            </a:r>
            <a:r>
              <a:rPr lang="en-US" sz="3600" b="1" dirty="0" smtClean="0"/>
              <a:t>romatin </a:t>
            </a:r>
            <a:r>
              <a:rPr lang="en-US" sz="3600" b="1" dirty="0" err="1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I</a:t>
            </a:r>
            <a:r>
              <a:rPr lang="en-US" sz="3600" b="1" dirty="0" err="1" smtClean="0"/>
              <a:t>mmuno-</a:t>
            </a:r>
            <a:r>
              <a:rPr lang="en-US" sz="3600" b="1" dirty="0" err="1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P</a:t>
            </a:r>
            <a:r>
              <a:rPr lang="en-US" sz="3600" b="1" dirty="0" err="1" smtClean="0"/>
              <a:t>recititation-Seq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(</a:t>
            </a:r>
            <a:r>
              <a:rPr lang="en-US" sz="3600" b="1" dirty="0" err="1" smtClean="0"/>
              <a:t>ChIP-Seq</a:t>
            </a:r>
            <a:r>
              <a:rPr lang="en-US" sz="3600" b="1" dirty="0" smtClean="0"/>
              <a:t>)</a:t>
            </a:r>
            <a:endParaRPr lang="en-US" sz="3600" b="1" dirty="0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447800"/>
            <a:ext cx="6088161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655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r>
              <a:rPr lang="en-US" dirty="0" smtClean="0"/>
              <a:t>Epigenetic Markers</a:t>
            </a:r>
            <a:endParaRPr lang="en-US" dirty="0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00200"/>
            <a:ext cx="6308251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03558" y="1143000"/>
            <a:ext cx="2682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Landmark Paper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1600" y="5715000"/>
            <a:ext cx="599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  <a:hlinkClick r:id="rId3"/>
              </a:rPr>
              <a:t>http://www.nature.com/ng/journal/v39/n3/full/ng1966.html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459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NCBI-</a:t>
            </a:r>
            <a:r>
              <a:rPr lang="en-US" dirty="0" err="1" smtClean="0"/>
              <a:t>Epigenomics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822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0" y="5562600"/>
            <a:ext cx="4339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http://www.ncbi.nlm.nih.gov/epigenomics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895600"/>
            <a:ext cx="33623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 smtClean="0"/>
              <a:t>Histone</a:t>
            </a:r>
            <a:r>
              <a:rPr lang="en-US" sz="3600" b="1" dirty="0" smtClean="0"/>
              <a:t> Modifications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hlinkClick r:id="rId3"/>
              </a:rPr>
              <a:t>http://goo.gl/GQ9V8</a:t>
            </a:r>
            <a:endParaRPr lang="en-US" sz="2400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86000"/>
            <a:ext cx="20478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6"/>
              </a:rPr>
              <a:t>http://www.hsls.pitt.edu/guides/genetics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4" descr="HSLS 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62600" y="1371600"/>
            <a:ext cx="321945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965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Encode Project</a:t>
            </a:r>
            <a:endParaRPr lang="en-US" dirty="0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90600"/>
            <a:ext cx="6422255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" y="5638800"/>
            <a:ext cx="4470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http://www.genome.gov/10005107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48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Topics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6525"/>
          </a:xfrm>
        </p:spPr>
        <p:txBody>
          <a:bodyPr/>
          <a:lstStyle/>
          <a:p>
            <a:endParaRPr lang="en-US" sz="2200" b="1" dirty="0" smtClean="0"/>
          </a:p>
          <a:p>
            <a:r>
              <a:rPr lang="en-US" sz="3200" b="1" dirty="0" smtClean="0">
                <a:solidFill>
                  <a:schemeClr val="tx2"/>
                </a:solidFill>
              </a:rPr>
              <a:t>retrieve promoter sequences</a:t>
            </a:r>
          </a:p>
          <a:p>
            <a:endParaRPr lang="en-US" sz="3200" b="1" dirty="0" smtClean="0">
              <a:solidFill>
                <a:schemeClr val="tx2"/>
              </a:solidFill>
            </a:endParaRPr>
          </a:p>
          <a:p>
            <a:r>
              <a:rPr lang="en-US" sz="32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determine transcription factor occupancy</a:t>
            </a:r>
          </a:p>
          <a:p>
            <a:endParaRPr lang="en-US" sz="3200" dirty="0" smtClean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tx2"/>
                </a:solidFill>
              </a:rPr>
              <a:t>browse through the epigenetic biochemical markers </a:t>
            </a:r>
          </a:p>
          <a:p>
            <a:pPr lvl="1">
              <a:buNone/>
            </a:pPr>
            <a:endParaRPr lang="en-US" sz="1800" i="1" dirty="0" smtClean="0">
              <a:solidFill>
                <a:schemeClr val="tx2"/>
              </a:solidFill>
            </a:endParaRPr>
          </a:p>
          <a:p>
            <a:pPr lvl="1">
              <a:buNone/>
            </a:pPr>
            <a:r>
              <a:rPr lang="en-US" sz="2000" i="1" dirty="0" err="1" smtClean="0">
                <a:solidFill>
                  <a:schemeClr val="tx2"/>
                </a:solidFill>
              </a:rPr>
              <a:t>Histone</a:t>
            </a:r>
            <a:r>
              <a:rPr lang="en-US" sz="2000" i="1" dirty="0" smtClean="0">
                <a:solidFill>
                  <a:schemeClr val="tx2"/>
                </a:solidFill>
              </a:rPr>
              <a:t> modifications</a:t>
            </a:r>
            <a:r>
              <a:rPr lang="en-US" sz="2000" dirty="0" smtClean="0">
                <a:solidFill>
                  <a:schemeClr val="tx2"/>
                </a:solidFill>
              </a:rPr>
              <a:t>, </a:t>
            </a:r>
            <a:r>
              <a:rPr lang="en-US" sz="2000" i="1" dirty="0" smtClean="0">
                <a:solidFill>
                  <a:schemeClr val="tx2"/>
                </a:solidFill>
              </a:rPr>
              <a:t>DNA </a:t>
            </a:r>
            <a:r>
              <a:rPr lang="en-US" sz="2000" i="1" dirty="0" err="1" smtClean="0">
                <a:solidFill>
                  <a:schemeClr val="tx2"/>
                </a:solidFill>
              </a:rPr>
              <a:t>methylation</a:t>
            </a:r>
            <a:r>
              <a:rPr lang="en-US" sz="2000" i="1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etc., </a:t>
            </a:r>
          </a:p>
          <a:p>
            <a:pPr lvl="1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-predict the location of </a:t>
            </a:r>
            <a:r>
              <a:rPr lang="en-US" sz="2000" b="1" u="sng" dirty="0" smtClean="0">
                <a:solidFill>
                  <a:srgbClr val="FFC000"/>
                </a:solidFill>
              </a:rPr>
              <a:t>enhancers</a:t>
            </a:r>
            <a:r>
              <a:rPr lang="en-US" sz="2000" dirty="0" smtClean="0">
                <a:solidFill>
                  <a:schemeClr val="tx2"/>
                </a:solidFill>
              </a:rPr>
              <a:t>, </a:t>
            </a:r>
            <a:r>
              <a:rPr lang="en-US" sz="2000" b="1" u="sng" dirty="0" smtClean="0">
                <a:solidFill>
                  <a:srgbClr val="FF0000"/>
                </a:solidFill>
              </a:rPr>
              <a:t>silencers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and </a:t>
            </a:r>
            <a:r>
              <a:rPr lang="en-US" sz="2000" b="1" u="sng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promoters</a:t>
            </a:r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200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3000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42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http://www.nature.com/encode/#/threads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391399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 bwMode="auto">
          <a:xfrm>
            <a:off x="838200" y="5715000"/>
            <a:ext cx="70865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hlinkClick r:id="rId2"/>
              </a:rPr>
              <a:t>http://www.nature.com/encode/#/threads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51151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ENCODE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30725"/>
          </a:xfrm>
        </p:spPr>
        <p:txBody>
          <a:bodyPr/>
          <a:lstStyle/>
          <a:p>
            <a:r>
              <a:rPr lang="en-US" dirty="0" smtClean="0"/>
              <a:t>30 papers </a:t>
            </a:r>
          </a:p>
          <a:p>
            <a:r>
              <a:rPr lang="en-US" dirty="0" smtClean="0"/>
              <a:t>1640 data sets - a matrix of Assay Vs Cell Types</a:t>
            </a:r>
          </a:p>
          <a:p>
            <a:pPr>
              <a:buNone/>
            </a:pPr>
            <a:endParaRPr lang="en-US" dirty="0" smtClean="0"/>
          </a:p>
          <a:p>
            <a:r>
              <a:rPr lang="en-US" sz="2800" dirty="0" smtClean="0">
                <a:solidFill>
                  <a:schemeClr val="tx2"/>
                </a:solidFill>
              </a:rPr>
              <a:t>74.7% of the genome is transcribed, 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56.1% is associated with </a:t>
            </a:r>
            <a:r>
              <a:rPr lang="en-US" sz="2800" dirty="0" err="1" smtClean="0">
                <a:solidFill>
                  <a:schemeClr val="tx2"/>
                </a:solidFill>
              </a:rPr>
              <a:t>modifed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</a:rPr>
              <a:t>histones</a:t>
            </a:r>
            <a:endParaRPr lang="en-US" sz="2800" dirty="0" smtClean="0">
              <a:solidFill>
                <a:schemeClr val="tx2"/>
              </a:solidFill>
            </a:endParaRPr>
          </a:p>
          <a:p>
            <a:r>
              <a:rPr lang="en-US" sz="2800" dirty="0" smtClean="0">
                <a:solidFill>
                  <a:schemeClr val="tx2"/>
                </a:solidFill>
              </a:rPr>
              <a:t> 15.2% is found in  open-chromatin  areas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  8.5%  binds  transcription   factors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 4.6% consists of </a:t>
            </a:r>
            <a:r>
              <a:rPr lang="en-US" sz="2800" dirty="0" err="1" smtClean="0">
                <a:solidFill>
                  <a:schemeClr val="tx2"/>
                </a:solidFill>
              </a:rPr>
              <a:t>methylated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</a:rPr>
              <a:t>CpG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</a:rPr>
              <a:t>dinucleotides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2362200"/>
            <a:ext cx="1905000" cy="980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ENCODE Project</a:t>
            </a:r>
            <a:endParaRPr lang="en-US" sz="3600" b="1" dirty="0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066800"/>
            <a:ext cx="6781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9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67700" y="6124575"/>
            <a:ext cx="876300" cy="733425"/>
          </a:xfrm>
          <a:prstGeom prst="rect">
            <a:avLst/>
          </a:prstGeom>
          <a:noFill/>
        </p:spPr>
      </p:pic>
      <p:pic>
        <p:nvPicPr>
          <p:cNvPr id="6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76068" y="5715000"/>
            <a:ext cx="7451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  <a:hlinkClick r:id="rId5"/>
              </a:rPr>
              <a:t>http://www.plosbiology.org/article/info:doi/10.1371/journal.pbio.1001046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205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Encode Cell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530725"/>
          </a:xfrm>
        </p:spPr>
        <p:txBody>
          <a:bodyPr/>
          <a:lstStyle/>
          <a:p>
            <a:endParaRPr lang="en-US" dirty="0" smtClean="0"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http://genome.ucsc.edu/ENCODE/cellTypes.html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76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6000" b="1" dirty="0" smtClean="0">
              <a:latin typeface="Arial Rounded MT Bold" pitchFamily="34" charset="0"/>
            </a:endParaRPr>
          </a:p>
          <a:p>
            <a:pPr marL="0" indent="0" algn="ctr">
              <a:buNone/>
            </a:pPr>
            <a:r>
              <a:rPr lang="en-US" sz="6000" b="1" dirty="0" smtClean="0">
                <a:latin typeface="Arial Rounded MT Bold" pitchFamily="34" charset="0"/>
              </a:rPr>
              <a:t>UCSC ENCODE BROWSER</a:t>
            </a:r>
            <a:endParaRPr lang="en-US" sz="6000" b="1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34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Sec61g and EGFR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 </a:t>
            </a:r>
            <a:r>
              <a:rPr lang="en-US" dirty="0" smtClean="0">
                <a:solidFill>
                  <a:schemeClr val="tx2"/>
                </a:solidFill>
              </a:rPr>
              <a:t>chr7:54,801,956-55,305,954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590800"/>
            <a:ext cx="797488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 bwMode="auto">
          <a:xfrm>
            <a:off x="609600" y="5791200"/>
            <a:ext cx="2438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hlinkClick r:id="rId3"/>
              </a:rPr>
              <a:t>http://goo.gl/QVsvN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24111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EGFR and Sec61g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6985026" cy="40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http://www.hsls.pitt.edu/guides/genetics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4" descr="HSLS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521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EGFR and Sec61g</a:t>
            </a:r>
            <a:endParaRPr lang="en-US" sz="40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371600"/>
            <a:ext cx="5943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71600" y="5308937"/>
            <a:ext cx="69673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Role of the Sec61 </a:t>
            </a:r>
            <a:r>
              <a:rPr lang="en-US" sz="1400" b="1" dirty="0" err="1" smtClean="0">
                <a:latin typeface="Calibri" pitchFamily="34" charset="0"/>
              </a:rPr>
              <a:t>translocon</a:t>
            </a:r>
            <a:r>
              <a:rPr lang="en-US" sz="1400" b="1" dirty="0" smtClean="0">
                <a:latin typeface="Calibri" pitchFamily="34" charset="0"/>
              </a:rPr>
              <a:t> in EGF receptor trafficking to the nucleus and gene expression.</a:t>
            </a:r>
          </a:p>
          <a:p>
            <a:r>
              <a:rPr lang="en-US" sz="1400" b="1" dirty="0" smtClean="0">
                <a:latin typeface="Calibri" pitchFamily="34" charset="0"/>
              </a:rPr>
              <a:t>Liao HJ, Carpenter G.</a:t>
            </a:r>
          </a:p>
          <a:p>
            <a:r>
              <a:rPr lang="en-US" sz="1400" b="1" dirty="0" smtClean="0">
                <a:latin typeface="Calibri" pitchFamily="34" charset="0"/>
              </a:rPr>
              <a:t>Mol </a:t>
            </a:r>
            <a:r>
              <a:rPr lang="en-US" sz="1400" b="1" dirty="0" err="1" smtClean="0">
                <a:latin typeface="Calibri" pitchFamily="34" charset="0"/>
              </a:rPr>
              <a:t>Biol</a:t>
            </a:r>
            <a:r>
              <a:rPr lang="en-US" sz="1400" b="1" dirty="0" smtClean="0">
                <a:latin typeface="Calibri" pitchFamily="34" charset="0"/>
              </a:rPr>
              <a:t> Cell. 2007 Mar;18(3):1064-72. </a:t>
            </a:r>
            <a:r>
              <a:rPr lang="en-US" sz="1400" b="1" dirty="0" err="1" smtClean="0">
                <a:latin typeface="Calibri" pitchFamily="34" charset="0"/>
              </a:rPr>
              <a:t>Epub</a:t>
            </a:r>
            <a:r>
              <a:rPr lang="en-US" sz="1400" b="1" dirty="0" smtClean="0">
                <a:latin typeface="Calibri" pitchFamily="34" charset="0"/>
              </a:rPr>
              <a:t> 2007 Jan 10.</a:t>
            </a:r>
          </a:p>
          <a:p>
            <a:endParaRPr lang="en-US" sz="1400" dirty="0"/>
          </a:p>
        </p:txBody>
      </p:sp>
      <p:pic>
        <p:nvPicPr>
          <p:cNvPr id="7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http://www.hsls.pitt.edu/guides/genetics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4" descr="HSLS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842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Sec61g and EGFR</a:t>
            </a:r>
            <a:endParaRPr lang="en-US" sz="3600" b="1" dirty="0"/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8229600" cy="244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810000"/>
            <a:ext cx="7620000" cy="208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75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324600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+mn-lt"/>
                <a:hlinkClick r:id="rId3"/>
              </a:rPr>
              <a:t>http://www.hsls.pitt.edu/molbio</a:t>
            </a:r>
            <a:r>
              <a:rPr lang="en-US" sz="1800" dirty="0" smtClean="0">
                <a:latin typeface="+mn-lt"/>
              </a:rPr>
              <a:t> </a:t>
            </a:r>
            <a:endParaRPr lang="en-US" sz="1800" dirty="0">
              <a:latin typeface="+mn-lt"/>
            </a:endParaRPr>
          </a:p>
        </p:txBody>
      </p:sp>
      <p:pic>
        <p:nvPicPr>
          <p:cNvPr id="7" name="Picture 19" descr="HSLS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943600"/>
            <a:ext cx="967344" cy="809625"/>
          </a:xfrm>
          <a:prstGeom prst="rect">
            <a:avLst/>
          </a:prstGeom>
          <a:noFill/>
        </p:spPr>
      </p:pic>
      <p:pic>
        <p:nvPicPr>
          <p:cNvPr id="8" name="Picture 23" descr="dna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4400" y="5943600"/>
            <a:ext cx="404206" cy="72411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 bwMode="auto">
          <a:xfrm>
            <a:off x="381000" y="2514600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381000" y="4648200"/>
            <a:ext cx="8229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33400" y="4724400"/>
            <a:ext cx="91440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smtClean="0">
                <a:latin typeface="+mn-lt"/>
              </a:rPr>
              <a:t>Link to the video tutorial:</a:t>
            </a:r>
          </a:p>
          <a:p>
            <a:pPr algn="l"/>
            <a:r>
              <a:rPr lang="en-US" sz="1600" dirty="0" smtClean="0">
                <a:hlinkClick r:id="rId6"/>
              </a:rPr>
              <a:t>http://media.hsls.pitt.edu/media/molbiovideos/encode1-ac0212.swf</a:t>
            </a:r>
            <a:endParaRPr lang="en-US" sz="1600" dirty="0" smtClean="0"/>
          </a:p>
          <a:p>
            <a:pPr algn="l"/>
            <a:r>
              <a:rPr lang="en-US" sz="1600" dirty="0" smtClean="0">
                <a:hlinkClick r:id="rId7"/>
              </a:rPr>
              <a:t>http://media.hsls.pitt.edu/media/molbiovideos/encode2-ac0212.swf</a:t>
            </a:r>
            <a:endParaRPr lang="en-US" sz="1600" dirty="0" smtClean="0"/>
          </a:p>
          <a:p>
            <a:pPr algn="l"/>
            <a:r>
              <a:rPr lang="en-US" sz="1600" dirty="0" smtClean="0">
                <a:hlinkClick r:id="rId6"/>
              </a:rPr>
              <a:t>http://media.hsls.pitt.edu/media/molbiovideos/encode3-ac0212.swf</a:t>
            </a:r>
            <a:endParaRPr lang="en-US" sz="1600" dirty="0" smtClean="0"/>
          </a:p>
          <a:p>
            <a:pPr algn="l"/>
            <a:endParaRPr lang="en-US" sz="2000" dirty="0" smtClean="0"/>
          </a:p>
          <a:p>
            <a:pPr algn="l"/>
            <a:endParaRPr lang="en-US" sz="2000" dirty="0" smtClean="0"/>
          </a:p>
          <a:p>
            <a:pPr algn="l"/>
            <a:endParaRPr lang="en-US" sz="2000" dirty="0" smtClean="0"/>
          </a:p>
          <a:p>
            <a:r>
              <a:rPr lang="en-US" sz="2000" b="1" dirty="0" smtClean="0">
                <a:latin typeface="+mn-lt"/>
              </a:rPr>
              <a:t> </a:t>
            </a:r>
            <a:endParaRPr lang="en-US" sz="2000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2971562"/>
            <a:ext cx="7848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Resource</a:t>
            </a:r>
          </a:p>
          <a:p>
            <a:endParaRPr lang="en-US" b="1" dirty="0" smtClean="0">
              <a:latin typeface="+mn-lt"/>
            </a:endParaRPr>
          </a:p>
          <a:p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UCSC Genome Browser:  </a:t>
            </a:r>
            <a:r>
              <a:rPr lang="en-US" sz="1800" dirty="0" smtClean="0">
                <a:latin typeface="+mn-lt"/>
                <a:hlinkClick r:id="rId8"/>
              </a:rPr>
              <a:t>http://genome.ucsc.edu/</a:t>
            </a:r>
            <a:endParaRPr lang="en-US" sz="1800" dirty="0" smtClean="0">
              <a:solidFill>
                <a:schemeClr val="tx2"/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endParaRPr lang="en-US" b="1" dirty="0"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0" y="457200"/>
            <a:ext cx="7696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dirty="0" smtClean="0">
                <a:latin typeface="+mn-lt"/>
              </a:rPr>
              <a:t>Identify 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promoter</a:t>
            </a:r>
            <a:r>
              <a:rPr lang="en-US" dirty="0" smtClean="0">
                <a:latin typeface="+mn-lt"/>
              </a:rPr>
              <a:t>, 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enhancer</a:t>
            </a:r>
            <a:r>
              <a:rPr lang="en-US" dirty="0" smtClean="0">
                <a:latin typeface="+mn-lt"/>
              </a:rPr>
              <a:t> and 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silencer</a:t>
            </a:r>
            <a:r>
              <a:rPr lang="en-US" dirty="0" smtClean="0">
                <a:latin typeface="+mn-lt"/>
              </a:rPr>
              <a:t> sequences by browsing the </a:t>
            </a:r>
            <a:r>
              <a:rPr lang="en-US" dirty="0" err="1" smtClean="0">
                <a:solidFill>
                  <a:schemeClr val="tx2"/>
                </a:solidFill>
                <a:latin typeface="+mn-lt"/>
              </a:rPr>
              <a:t>epigenomic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 markers</a:t>
            </a:r>
            <a:r>
              <a:rPr lang="en-US" dirty="0" smtClean="0">
                <a:latin typeface="+mn-lt"/>
              </a:rPr>
              <a:t> generated by the  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ENCODE project</a:t>
            </a:r>
          </a:p>
          <a:p>
            <a:pPr algn="l"/>
            <a:endParaRPr lang="en-US" dirty="0" smtClean="0">
              <a:solidFill>
                <a:schemeClr val="tx2"/>
              </a:solidFill>
              <a:latin typeface="+mn-lt"/>
            </a:endParaRPr>
          </a:p>
          <a:p>
            <a:pPr algn="l"/>
            <a:endParaRPr lang="en-US" dirty="0" smtClean="0">
              <a:latin typeface="+mn-lt"/>
            </a:endParaRPr>
          </a:p>
          <a:p>
            <a:pPr algn="l"/>
            <a:r>
              <a:rPr lang="en-US" dirty="0" smtClean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750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6000" b="1" dirty="0" smtClean="0">
              <a:latin typeface="Arial Rounded MT Bold" pitchFamily="34" charset="0"/>
            </a:endParaRPr>
          </a:p>
          <a:p>
            <a:pPr marL="0" indent="0" algn="ctr">
              <a:buNone/>
            </a:pPr>
            <a:r>
              <a:rPr lang="en-US" sz="6000" b="1" dirty="0" smtClean="0">
                <a:latin typeface="Arial Rounded MT Bold" pitchFamily="34" charset="0"/>
              </a:rPr>
              <a:t>INTRODUCTION</a:t>
            </a:r>
            <a:endParaRPr lang="en-US" sz="6000" b="1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34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K562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NHLF</a:t>
            </a:r>
            <a:endParaRPr lang="en-US" dirty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286000"/>
            <a:ext cx="7772400" cy="125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4419600"/>
            <a:ext cx="76962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177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/>
              <a:t>UCSC browser link-genes: </a:t>
            </a:r>
            <a:r>
              <a:rPr lang="en-US" sz="1600" dirty="0">
                <a:hlinkClick r:id="rId2"/>
              </a:rPr>
              <a:t>http://goo.gl/QVsvN</a:t>
            </a:r>
            <a:endParaRPr lang="en-US" sz="1600" dirty="0"/>
          </a:p>
          <a:p>
            <a:pPr marL="0" indent="0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chemeClr val="tx2"/>
                </a:solidFill>
              </a:rPr>
              <a:t>Video </a:t>
            </a:r>
            <a:r>
              <a:rPr lang="en-US" sz="1600" dirty="0">
                <a:solidFill>
                  <a:schemeClr val="tx2"/>
                </a:solidFill>
              </a:rPr>
              <a:t>Tutorials</a:t>
            </a:r>
          </a:p>
          <a:p>
            <a:pPr marL="0" indent="0">
              <a:buNone/>
            </a:pPr>
            <a:r>
              <a:rPr lang="en-US" sz="1600" dirty="0"/>
              <a:t> </a:t>
            </a:r>
          </a:p>
          <a:p>
            <a:pPr marL="0" indent="0">
              <a:buNone/>
            </a:pPr>
            <a:r>
              <a:rPr lang="en-US" sz="1600" dirty="0" smtClean="0"/>
              <a:t>Browse </a:t>
            </a:r>
            <a:r>
              <a:rPr lang="en-US" sz="1600" dirty="0"/>
              <a:t>the region of human chromosome 7 part 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1</a:t>
            </a:r>
            <a:r>
              <a:rPr lang="en-US" sz="1600" dirty="0"/>
              <a:t>: </a:t>
            </a:r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media.hsls.pitt.edu/media/clres2705/ucsc_genes.swf</a:t>
            </a: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Browse the region of human chromosome 7 part 2: </a:t>
            </a:r>
            <a:r>
              <a:rPr lang="en-US" sz="1600" dirty="0">
                <a:hlinkClick r:id="rId4"/>
              </a:rPr>
              <a:t>http://</a:t>
            </a:r>
            <a:r>
              <a:rPr lang="en-US" sz="1600" dirty="0" smtClean="0">
                <a:hlinkClick r:id="rId4"/>
              </a:rPr>
              <a:t>media.hsls.pitt.edu/media/clres2705/ucsc_snp.swf</a:t>
            </a: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NCBI </a:t>
            </a:r>
            <a:r>
              <a:rPr lang="en-US" sz="1600" dirty="0" err="1"/>
              <a:t>Mapviewer</a:t>
            </a:r>
            <a:r>
              <a:rPr lang="en-US" sz="1600" dirty="0"/>
              <a:t>: </a:t>
            </a:r>
            <a:r>
              <a:rPr lang="en-US" sz="1600" dirty="0">
                <a:hlinkClick r:id="rId5"/>
              </a:rPr>
              <a:t>http://</a:t>
            </a:r>
            <a:r>
              <a:rPr lang="en-US" sz="1600" dirty="0" smtClean="0">
                <a:hlinkClick r:id="rId5"/>
              </a:rPr>
              <a:t>media.hsls.pitt.edu/media/clres2705/ncbimapviewer.swf</a:t>
            </a: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Place a mRNA or peptide sequence into the human genome: </a:t>
            </a:r>
            <a:r>
              <a:rPr lang="en-US" sz="1600" dirty="0">
                <a:hlinkClick r:id="rId6"/>
              </a:rPr>
              <a:t>http://media.hsls.pitt.edu/media/clres2705/blat.swf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31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ENCODE Criticisms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70959"/>
            <a:ext cx="63246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0" y="1273341"/>
            <a:ext cx="376299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16182"/>
            <a:ext cx="3581400" cy="211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0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ENCODE Summary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828800"/>
            <a:ext cx="425112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334000" y="5029200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http://goo.gl/0IfZ9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Paper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33600"/>
            <a:ext cx="8229600" cy="834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24479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 bwMode="auto">
          <a:xfrm>
            <a:off x="3048000" y="1676400"/>
            <a:ext cx="14398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http://goo.gl/3rJC7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hlinkClick r:id="rId5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200400"/>
            <a:ext cx="23050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3124200"/>
            <a:ext cx="3100388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667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6000" b="1" dirty="0" smtClean="0">
              <a:latin typeface="Arial Rounded MT Bold" pitchFamily="34" charset="0"/>
            </a:endParaRPr>
          </a:p>
          <a:p>
            <a:pPr marL="0" indent="0" algn="ctr">
              <a:buNone/>
            </a:pPr>
            <a:r>
              <a:rPr lang="en-US" sz="6000" b="1" dirty="0" smtClean="0">
                <a:latin typeface="Arial Rounded MT Bold" pitchFamily="34" charset="0"/>
              </a:rPr>
              <a:t>Noteworthy Tools</a:t>
            </a:r>
            <a:endParaRPr lang="en-US" sz="6000" b="1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34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Regulome</a:t>
            </a:r>
            <a:r>
              <a:rPr lang="en-US" dirty="0" smtClean="0"/>
              <a:t>, </a:t>
            </a:r>
            <a:r>
              <a:rPr lang="en-US" dirty="0" err="1" smtClean="0"/>
              <a:t>Haploreg</a:t>
            </a:r>
            <a:r>
              <a:rPr lang="en-US" dirty="0" smtClean="0"/>
              <a:t> and </a:t>
            </a:r>
            <a:r>
              <a:rPr lang="en-US" dirty="0" err="1" smtClean="0"/>
              <a:t>Genebore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52600"/>
            <a:ext cx="8001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477000" y="1371600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http://goo.gl/jhBvS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95600"/>
            <a:ext cx="8001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477000" y="2514600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http://goo.gl/oP5gj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79" y="304800"/>
            <a:ext cx="6250713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71799"/>
            <a:ext cx="3784894" cy="303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4724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4"/>
              </a:rPr>
              <a:t>rs7216389</a:t>
            </a:r>
            <a:r>
              <a:rPr lang="en-US" dirty="0" smtClean="0"/>
              <a:t> </a:t>
            </a:r>
          </a:p>
          <a:p>
            <a:r>
              <a:rPr lang="en-US" dirty="0" smtClean="0"/>
              <a:t>rs2853669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7858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Regulome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6884861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33847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143000"/>
            <a:ext cx="5238091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3622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Genomic achievements since the Human Genome Project</a:t>
            </a:r>
            <a:endParaRPr lang="en-US" sz="2800" dirty="0"/>
          </a:p>
        </p:txBody>
      </p:sp>
      <p:pic>
        <p:nvPicPr>
          <p:cNvPr id="4" name="Picture 61" descr="3_panel Green_FINAL_WEB_we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7467600" cy="4800599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http://www.hsls.pitt.edu/guides/genetics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4" descr="HSLS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930" y="1880118"/>
            <a:ext cx="1225884" cy="20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029" y="2564091"/>
            <a:ext cx="993942" cy="39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195" y="3429000"/>
            <a:ext cx="1082508" cy="69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739" y="4648200"/>
            <a:ext cx="1282261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79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HaploReg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52600"/>
            <a:ext cx="8229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ENCODE Tutorials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295400"/>
            <a:ext cx="4962223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267200" y="5791200"/>
            <a:ext cx="3672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http://www.genome.gov/27553901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NCBI Roadmap </a:t>
            </a:r>
            <a:r>
              <a:rPr lang="en-US" dirty="0" err="1" smtClean="0"/>
              <a:t>Epigenomics</a:t>
            </a:r>
            <a:r>
              <a:rPr lang="en-US" dirty="0" smtClean="0"/>
              <a:t> Page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19200"/>
            <a:ext cx="7225606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Thank you!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Arial Rounded MT Bold" pitchFamily="34" charset="0"/>
              </a:rPr>
              <a:t>Any questions?</a:t>
            </a:r>
          </a:p>
        </p:txBody>
      </p:sp>
      <p:sp>
        <p:nvSpPr>
          <p:cNvPr id="401411" name="Text Box 3"/>
          <p:cNvSpPr txBox="1"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9812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endParaRPr lang="en-US" sz="2000" b="1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b="1" dirty="0" err="1" smtClean="0">
                <a:solidFill>
                  <a:schemeClr val="tx2"/>
                </a:solidFill>
              </a:rPr>
              <a:t>Ansuman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Chattopadhyay</a:t>
            </a:r>
            <a:endParaRPr lang="en-US" sz="2000" b="1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chemeClr val="tx2"/>
                </a:solidFill>
                <a:hlinkClick r:id="rId2"/>
              </a:rPr>
              <a:t>ansuman@pitt.edu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endParaRPr lang="en-US" sz="2000" b="1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chemeClr val="tx2"/>
                </a:solidFill>
              </a:rPr>
              <a:t>412-648-1297</a:t>
            </a:r>
            <a:endParaRPr lang="en-US" sz="2000" b="1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endParaRPr lang="en-US" sz="2000" b="1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b="1" dirty="0">
                <a:hlinkClick r:id="rId3"/>
              </a:rPr>
              <a:t>http://www.hsls.pitt.edu/guides/genetics</a:t>
            </a:r>
            <a:r>
              <a:rPr lang="en-US" sz="2000" b="1" dirty="0"/>
              <a:t> </a:t>
            </a:r>
          </a:p>
        </p:txBody>
      </p:sp>
      <p:pic>
        <p:nvPicPr>
          <p:cNvPr id="401412" name="Picture 4" descr="HSLS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7700" y="6124575"/>
            <a:ext cx="876300" cy="733425"/>
          </a:xfrm>
          <a:prstGeom prst="rect">
            <a:avLst/>
          </a:prstGeom>
          <a:noFill/>
        </p:spPr>
      </p:pic>
      <p:pic>
        <p:nvPicPr>
          <p:cNvPr id="4014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1414" name="Picture 6" descr="dna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1295400"/>
            <a:ext cx="1446213" cy="2590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Sequencing 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b="1" dirty="0">
              <a:solidFill>
                <a:schemeClr val="tx2"/>
              </a:solidFill>
            </a:endParaRPr>
          </a:p>
        </p:txBody>
      </p:sp>
      <p:pic>
        <p:nvPicPr>
          <p:cNvPr id="8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57400"/>
            <a:ext cx="5296786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256" y="5140821"/>
            <a:ext cx="1524000" cy="22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408" y="5382734"/>
            <a:ext cx="1066800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049" y="5640481"/>
            <a:ext cx="6000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835" y="3933444"/>
            <a:ext cx="163937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43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in Genomics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917" y="1371600"/>
            <a:ext cx="8229600" cy="4953000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en-US" b="1" dirty="0" smtClean="0">
                <a:ln>
                  <a:prstDash val="solid"/>
                </a:ln>
                <a:solidFill>
                  <a:schemeClr val="tx1">
                    <a:lumMod val="40000"/>
                    <a:lumOff val="6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1990			  2003			2013</a:t>
            </a:r>
          </a:p>
          <a:p>
            <a:pPr marL="0" indent="0">
              <a:buNone/>
            </a:pPr>
            <a:endParaRPr lang="en-US" sz="2000" b="1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n-US" sz="20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n-US" sz="1100" b="1" dirty="0">
                <a:ln>
                  <a:prstDash val="solid"/>
                </a:ln>
                <a:solidFill>
                  <a:schemeClr val="tx2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Time</a:t>
            </a:r>
          </a:p>
          <a:p>
            <a:pPr marL="0" indent="0">
              <a:buNone/>
            </a:pPr>
            <a:r>
              <a:rPr lang="en-US" sz="1200" b="1" dirty="0" smtClean="0">
                <a:ln>
                  <a:prstDash val="solid"/>
                </a:ln>
                <a:solidFill>
                  <a:schemeClr val="tx2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			</a:t>
            </a:r>
            <a:r>
              <a:rPr lang="en-US" sz="1600" b="1" u="sng" dirty="0" smtClean="0">
                <a:ln>
                  <a:prstDash val="solid"/>
                </a:ln>
                <a:solidFill>
                  <a:schemeClr val="tx2"/>
                </a:solidFill>
              </a:rPr>
              <a:t>Technology</a:t>
            </a:r>
          </a:p>
          <a:p>
            <a:pPr marL="0" indent="0">
              <a:buNone/>
            </a:pPr>
            <a:endParaRPr lang="en-US" sz="2000" b="1" dirty="0" smtClean="0">
              <a:ln>
                <a:prstDash val="solid"/>
              </a:ln>
              <a:solidFill>
                <a:srgbClr val="FFFF99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n-US" sz="2400" b="1" dirty="0" smtClean="0">
                <a:ln>
                  <a:prstDash val="solid"/>
                </a:ln>
                <a:solidFill>
                  <a:schemeClr val="tx2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6-8 year		3-4 months			2-3 days</a:t>
            </a:r>
          </a:p>
          <a:p>
            <a:pPr marL="0" indent="0">
              <a:buNone/>
            </a:pPr>
            <a:r>
              <a:rPr lang="en-US" sz="1600" b="1" dirty="0" smtClean="0">
                <a:ln>
                  <a:prstDash val="solid"/>
                </a:ln>
                <a:solidFill>
                  <a:srgbClr val="FFFF99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			      </a:t>
            </a:r>
          </a:p>
          <a:p>
            <a:pPr marL="0" indent="0">
              <a:buNone/>
            </a:pPr>
            <a:r>
              <a:rPr lang="en-US" sz="1600" b="1" dirty="0">
                <a:ln>
                  <a:prstDash val="solid"/>
                </a:ln>
                <a:solidFill>
                  <a:srgbClr val="FFFF99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	</a:t>
            </a:r>
            <a:r>
              <a:rPr lang="en-US" sz="1600" b="1" dirty="0" smtClean="0">
                <a:ln>
                  <a:prstDash val="solid"/>
                </a:ln>
                <a:solidFill>
                  <a:srgbClr val="FFFF99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		</a:t>
            </a:r>
            <a:r>
              <a:rPr lang="en-US" sz="1600" b="1" u="sng" dirty="0" smtClean="0">
                <a:ln>
                  <a:prstDash val="solid"/>
                </a:ln>
                <a:solidFill>
                  <a:schemeClr val="tx2"/>
                </a:solidFill>
              </a:rPr>
              <a:t>Time</a:t>
            </a:r>
            <a:endParaRPr lang="en-US" sz="1600" b="1" u="sng" dirty="0">
              <a:ln>
                <a:prstDash val="solid"/>
              </a:ln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600" b="1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n-US" sz="1600" b="1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n-US" sz="2400" b="1" dirty="0" smtClean="0">
                <a:ln>
                  <a:prstDash val="solid"/>
                </a:ln>
                <a:solidFill>
                  <a:srgbClr val="FFC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1B			10-50 M			4-6 K	</a:t>
            </a:r>
          </a:p>
          <a:p>
            <a:pPr marL="0" indent="0">
              <a:buNone/>
            </a:pPr>
            <a:endParaRPr lang="en-US" sz="1600" b="1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n-US" sz="16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	</a:t>
            </a:r>
            <a:r>
              <a:rPr lang="en-US" sz="1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		</a:t>
            </a:r>
            <a:r>
              <a:rPr lang="en-US" sz="1600" b="1" u="sng" dirty="0" smtClean="0">
                <a:ln>
                  <a:prstDash val="solid"/>
                </a:ln>
                <a:solidFill>
                  <a:schemeClr val="tx2"/>
                </a:solidFill>
              </a:rPr>
              <a:t>Cost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02" y="2057400"/>
            <a:ext cx="1028700" cy="924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11" y="2057400"/>
            <a:ext cx="1400175" cy="695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338" y="2145697"/>
            <a:ext cx="962025" cy="747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 bwMode="auto">
          <a:xfrm>
            <a:off x="5933449" y="5794248"/>
            <a:ext cx="29258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Source: Eric Green;</a:t>
            </a:r>
            <a:r>
              <a:rPr lang="en-US" sz="1200" u="sng" dirty="0">
                <a:hlinkClick r:id="rId6"/>
              </a:rPr>
              <a:t> HGP10 Symposium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963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Genome Biology : Time Line</a:t>
            </a:r>
            <a:endParaRPr lang="en-US" sz="4000" b="1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685800" y="3581400"/>
            <a:ext cx="80772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 flipH="1" flipV="1">
            <a:off x="952500" y="34671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62000" y="2971800"/>
            <a:ext cx="652743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1976</a:t>
            </a:r>
            <a:endParaRPr lang="en-US" sz="1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2133600"/>
            <a:ext cx="12978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tx2"/>
                </a:solidFill>
                <a:latin typeface="Calibri" pitchFamily="34" charset="0"/>
              </a:rPr>
              <a:t>RNA </a:t>
            </a:r>
          </a:p>
          <a:p>
            <a:pPr algn="l"/>
            <a:r>
              <a:rPr lang="en-US" sz="1400" b="1" dirty="0" err="1" smtClean="0">
                <a:solidFill>
                  <a:schemeClr val="tx2"/>
                </a:solidFill>
                <a:latin typeface="Calibri" pitchFamily="34" charset="0"/>
              </a:rPr>
              <a:t>Bacteriophage</a:t>
            </a:r>
            <a:r>
              <a:rPr lang="en-US" sz="1400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2"/>
                </a:solidFill>
                <a:latin typeface="Calibri" pitchFamily="34" charset="0"/>
              </a:rPr>
              <a:t>MS2</a:t>
            </a:r>
            <a:endParaRPr lang="en-US" sz="1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rot="5400000" flipH="1" flipV="1">
            <a:off x="3086100" y="34671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895598" y="2983468"/>
            <a:ext cx="652744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2001</a:t>
            </a:r>
            <a:endParaRPr lang="en-US" sz="1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400" y="2362200"/>
            <a:ext cx="1396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tx2"/>
                </a:solidFill>
                <a:latin typeface="Calibri" pitchFamily="34" charset="0"/>
              </a:rPr>
              <a:t>Human Genome</a:t>
            </a:r>
          </a:p>
          <a:p>
            <a:pPr algn="l"/>
            <a:r>
              <a:rPr lang="en-US" sz="1400" b="1" dirty="0" smtClean="0">
                <a:solidFill>
                  <a:schemeClr val="tx2"/>
                </a:solidFill>
                <a:latin typeface="Calibri" pitchFamily="34" charset="0"/>
              </a:rPr>
              <a:t> Draft </a:t>
            </a:r>
            <a:r>
              <a:rPr lang="en-US" sz="1400" b="1" dirty="0" err="1" smtClean="0">
                <a:solidFill>
                  <a:schemeClr val="tx2"/>
                </a:solidFill>
                <a:latin typeface="Calibri" pitchFamily="34" charset="0"/>
              </a:rPr>
              <a:t>Seq</a:t>
            </a:r>
            <a:endParaRPr lang="en-US" sz="1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rot="5400000" flipH="1" flipV="1">
            <a:off x="4457700" y="36957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4267200" y="3886200"/>
            <a:ext cx="652744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2003</a:t>
            </a:r>
            <a:endParaRPr lang="en-US" sz="1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67200" y="4343400"/>
            <a:ext cx="171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tx2"/>
                </a:solidFill>
                <a:latin typeface="Calibri" pitchFamily="34" charset="0"/>
              </a:rPr>
              <a:t>Published Complete </a:t>
            </a:r>
          </a:p>
          <a:p>
            <a:pPr algn="l"/>
            <a:r>
              <a:rPr lang="en-US" sz="1400" b="1" dirty="0" smtClean="0">
                <a:solidFill>
                  <a:schemeClr val="tx2"/>
                </a:solidFill>
                <a:latin typeface="Calibri" pitchFamily="34" charset="0"/>
              </a:rPr>
              <a:t>Human Ref Genome</a:t>
            </a:r>
            <a:endParaRPr lang="en-US" sz="1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rot="5400000" flipH="1" flipV="1">
            <a:off x="5905500" y="34671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714998" y="2983468"/>
            <a:ext cx="652744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2007</a:t>
            </a:r>
            <a:endParaRPr lang="en-US" sz="1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38800" y="2362200"/>
            <a:ext cx="1883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tx2"/>
                </a:solidFill>
                <a:latin typeface="Calibri" pitchFamily="34" charset="0"/>
              </a:rPr>
              <a:t>Diploid Genome </a:t>
            </a:r>
            <a:r>
              <a:rPr lang="en-US" sz="1400" b="1" dirty="0" err="1" smtClean="0">
                <a:solidFill>
                  <a:schemeClr val="tx2"/>
                </a:solidFill>
                <a:latin typeface="Calibri" pitchFamily="34" charset="0"/>
              </a:rPr>
              <a:t>seq</a:t>
            </a:r>
            <a:r>
              <a:rPr lang="en-US" sz="1400" b="1" dirty="0" smtClean="0">
                <a:solidFill>
                  <a:schemeClr val="tx2"/>
                </a:solidFill>
                <a:latin typeface="Calibri" pitchFamily="34" charset="0"/>
              </a:rPr>
              <a:t> of</a:t>
            </a:r>
          </a:p>
          <a:p>
            <a:pPr algn="l"/>
            <a:r>
              <a:rPr lang="en-US" sz="1400" b="1" dirty="0" smtClean="0">
                <a:solidFill>
                  <a:schemeClr val="tx2"/>
                </a:solidFill>
                <a:latin typeface="Calibri" pitchFamily="34" charset="0"/>
              </a:rPr>
              <a:t>an Individual Human</a:t>
            </a:r>
            <a:endParaRPr lang="en-US" sz="1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10256" y="3810000"/>
            <a:ext cx="652744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2011</a:t>
            </a:r>
            <a:endParaRPr lang="en-US" sz="1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10400" y="4343400"/>
            <a:ext cx="2143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tx2"/>
                </a:solidFill>
                <a:latin typeface="Calibri" pitchFamily="34" charset="0"/>
              </a:rPr>
              <a:t>Published Complete </a:t>
            </a:r>
          </a:p>
          <a:p>
            <a:pPr algn="l"/>
            <a:r>
              <a:rPr lang="en-US" sz="1400" b="1" dirty="0" smtClean="0">
                <a:solidFill>
                  <a:schemeClr val="tx2"/>
                </a:solidFill>
                <a:latin typeface="Calibri" pitchFamily="34" charset="0"/>
              </a:rPr>
              <a:t>Genomes: 1863 organisms</a:t>
            </a:r>
            <a:endParaRPr lang="en-US" sz="1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 rot="5400000" flipH="1" flipV="1">
            <a:off x="8343900" y="36957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5400000" flipH="1" flipV="1">
            <a:off x="1866900" y="36957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1676399" y="3886200"/>
            <a:ext cx="652744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1995</a:t>
            </a:r>
            <a:endParaRPr lang="en-US" sz="1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43000" y="4343400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 err="1" smtClean="0">
                <a:solidFill>
                  <a:schemeClr val="tx2"/>
                </a:solidFill>
                <a:latin typeface="Calibri" pitchFamily="34" charset="0"/>
              </a:rPr>
              <a:t>Haemophilus</a:t>
            </a:r>
            <a:endParaRPr lang="en-US" sz="1400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algn="l"/>
            <a:r>
              <a:rPr lang="en-US" sz="1400" b="1" dirty="0" smtClean="0">
                <a:solidFill>
                  <a:schemeClr val="tx2"/>
                </a:solidFill>
                <a:latin typeface="Calibri" pitchFamily="34" charset="0"/>
              </a:rPr>
              <a:t>Influenza</a:t>
            </a:r>
            <a:endParaRPr lang="en-US" sz="1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1" y="1177494"/>
            <a:ext cx="762000" cy="103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371600"/>
            <a:ext cx="685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9050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295400"/>
            <a:ext cx="533400" cy="63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4953000"/>
            <a:ext cx="1828800" cy="1036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Connector 42"/>
          <p:cNvCxnSpPr/>
          <p:nvPr/>
        </p:nvCxnSpPr>
        <p:spPr bwMode="auto">
          <a:xfrm rot="5400000" flipH="1" flipV="1">
            <a:off x="6362700" y="36957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6172200" y="3886200"/>
            <a:ext cx="652744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2008</a:t>
            </a:r>
            <a:endParaRPr lang="en-US" sz="1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4267200"/>
            <a:ext cx="457200" cy="56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49"/>
          <p:cNvSpPr txBox="1"/>
          <p:nvPr/>
        </p:nvSpPr>
        <p:spPr>
          <a:xfrm>
            <a:off x="6034595" y="4810780"/>
            <a:ext cx="8996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b="1" dirty="0" smtClean="0">
                <a:solidFill>
                  <a:schemeClr val="tx2"/>
                </a:solidFill>
                <a:latin typeface="Calibri" pitchFamily="34" charset="0"/>
              </a:rPr>
              <a:t>Jim Watson </a:t>
            </a:r>
          </a:p>
          <a:p>
            <a:pPr algn="l"/>
            <a:r>
              <a:rPr lang="en-US" sz="1050" b="1" dirty="0" smtClean="0">
                <a:solidFill>
                  <a:schemeClr val="tx2"/>
                </a:solidFill>
                <a:latin typeface="Calibri" pitchFamily="34" charset="0"/>
              </a:rPr>
              <a:t>Genome</a:t>
            </a:r>
            <a:endParaRPr lang="en-US" sz="1050" b="1" dirty="0">
              <a:solidFill>
                <a:schemeClr val="tx2"/>
              </a:solidFill>
              <a:latin typeface="Calibri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 rot="5400000" flipH="1" flipV="1">
            <a:off x="2171700" y="34671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2057400" y="2667000"/>
            <a:ext cx="573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Yeast</a:t>
            </a:r>
            <a:endParaRPr lang="en-US" sz="14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7400" y="3048000"/>
            <a:ext cx="652744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1996</a:t>
            </a:r>
            <a:endParaRPr lang="en-US" sz="1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 bwMode="auto">
          <a:xfrm rot="5400000" flipH="1" flipV="1">
            <a:off x="2552700" y="36957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2438400" y="3886200"/>
            <a:ext cx="652744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1998</a:t>
            </a:r>
            <a:endParaRPr lang="en-US" sz="1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91293" y="4343400"/>
            <a:ext cx="930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C. </a:t>
            </a:r>
            <a:r>
              <a:rPr lang="en-US" sz="14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elegans</a:t>
            </a:r>
            <a:endParaRPr lang="en-US" sz="14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 rot="5400000" flipH="1" flipV="1">
            <a:off x="4000499" y="34671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3810000" y="2971800"/>
            <a:ext cx="652744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</a:rPr>
              <a:t>2002</a:t>
            </a:r>
            <a:endParaRPr lang="en-US" sz="1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733800" y="2667000"/>
            <a:ext cx="995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Drosophila</a:t>
            </a:r>
            <a:endParaRPr lang="en-US" sz="14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9"/>
              </a:rPr>
              <a:t>http://www.hsls.pitt.edu/molbio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2" name="Picture 4" descr="HSLS log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530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6" grpId="0" animBg="1"/>
      <p:bldP spid="17" grpId="0"/>
      <p:bldP spid="23" grpId="0" animBg="1"/>
      <p:bldP spid="24" grpId="0"/>
      <p:bldP spid="25" grpId="0" animBg="1"/>
      <p:bldP spid="26" grpId="0"/>
      <p:bldP spid="31" grpId="0" animBg="1"/>
      <p:bldP spid="32" grpId="0"/>
      <p:bldP spid="44" grpId="0" animBg="1"/>
      <p:bldP spid="50" grpId="0"/>
      <p:bldP spid="36" grpId="0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Biology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19279" y="4151374"/>
            <a:ext cx="12218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cap="none" spc="0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Single Gene</a:t>
            </a:r>
          </a:p>
          <a:p>
            <a:pPr algn="ctr"/>
            <a:r>
              <a:rPr lang="en-US" sz="12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Single Protein</a:t>
            </a:r>
          </a:p>
          <a:p>
            <a:pPr algn="ctr"/>
            <a:r>
              <a:rPr lang="en-US" sz="1200" b="1" cap="none" spc="0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Single lab</a:t>
            </a:r>
            <a:endParaRPr lang="en-US" sz="1200" b="1" cap="none" spc="0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6997" y="4953000"/>
            <a:ext cx="173637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Small Science</a:t>
            </a:r>
            <a:endParaRPr lang="en-US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89220" y="3966708"/>
            <a:ext cx="13949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cap="none" spc="0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Multi Gene – </a:t>
            </a:r>
          </a:p>
          <a:p>
            <a:pPr algn="ctr"/>
            <a:r>
              <a:rPr lang="en-US" sz="12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System Wide –</a:t>
            </a:r>
          </a:p>
          <a:p>
            <a:pPr algn="ctr"/>
            <a:r>
              <a:rPr lang="en-US" sz="1200" b="1" cap="none" spc="0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High throughput</a:t>
            </a:r>
          </a:p>
          <a:p>
            <a:pPr algn="ctr"/>
            <a:r>
              <a:rPr lang="en-US" sz="12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Multi Institution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10608" y="4876800"/>
            <a:ext cx="155683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Big  Science</a:t>
            </a:r>
            <a:endParaRPr lang="en-US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4100" name="Picture 4" descr="http://blogs.scientificamerican.com/the-curious-wavefunction/files/2012/09/10_03bWatsonAndCrick-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9" y="2243328"/>
            <a:ext cx="898751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646" y="2819400"/>
            <a:ext cx="878596" cy="84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023095"/>
            <a:ext cx="1225884" cy="60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992" y="2448702"/>
            <a:ext cx="1736325" cy="61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200" y="2893655"/>
            <a:ext cx="1082508" cy="69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026" y="3067802"/>
            <a:ext cx="15335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/>
          <p:cNvSpPr/>
          <p:nvPr/>
        </p:nvSpPr>
        <p:spPr bwMode="auto">
          <a:xfrm>
            <a:off x="3215640" y="2920695"/>
            <a:ext cx="1447800" cy="115308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16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hyperlink" Target="http://www.hsls.pitt.edu/guides/genetics" TargetMode="External"/></Relationships>
</file>

<file path=ppt/theme/theme1.xml><?xml version="1.0" encoding="utf-8"?>
<a:theme xmlns:a="http://schemas.openxmlformats.org/drawingml/2006/main" name="Edge">
  <a:themeElements>
    <a:clrScheme name="Edge 12">
      <a:dk1>
        <a:srgbClr val="333333"/>
      </a:dk1>
      <a:lt1>
        <a:srgbClr val="FFCC00"/>
      </a:lt1>
      <a:dk2>
        <a:srgbClr val="0B0506"/>
      </a:dk2>
      <a:lt2>
        <a:srgbClr val="FFFFFF"/>
      </a:lt2>
      <a:accent1>
        <a:srgbClr val="3366CC"/>
      </a:accent1>
      <a:accent2>
        <a:srgbClr val="3333CC"/>
      </a:accent2>
      <a:accent3>
        <a:srgbClr val="AAAAAA"/>
      </a:accent3>
      <a:accent4>
        <a:srgbClr val="DAAE00"/>
      </a:accent4>
      <a:accent5>
        <a:srgbClr val="ADB8E2"/>
      </a:accent5>
      <a:accent6>
        <a:srgbClr val="2D2DB9"/>
      </a:accent6>
      <a:hlink>
        <a:srgbClr val="6699FF"/>
      </a:hlink>
      <a:folHlink>
        <a:srgbClr val="99CCFF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sz="1200" dirty="0">
            <a:solidFill>
              <a:schemeClr val="tx2"/>
            </a:solidFill>
            <a:latin typeface="Arial Unicode MS" pitchFamily="34" charset="-128"/>
            <a:ea typeface="Arial Unicode MS" pitchFamily="34" charset="-128"/>
            <a:cs typeface="Arial Unicode MS" pitchFamily="34" charset="-128"/>
            <a:hlinkClick xmlns:r="http://schemas.openxmlformats.org/officeDocument/2006/relationships" r:id="rId1"/>
          </a:defRPr>
        </a:defPPr>
      </a:lstStyle>
    </a:tx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10">
        <a:dk1>
          <a:srgbClr val="333333"/>
        </a:dk1>
        <a:lt1>
          <a:srgbClr val="CCCCFF"/>
        </a:lt1>
        <a:dk2>
          <a:srgbClr val="0B0506"/>
        </a:dk2>
        <a:lt2>
          <a:srgbClr val="FFCC00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11">
        <a:dk1>
          <a:srgbClr val="333333"/>
        </a:dk1>
        <a:lt1>
          <a:srgbClr val="FFCC00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DAAE00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12">
        <a:dk1>
          <a:srgbClr val="333333"/>
        </a:dk1>
        <a:lt1>
          <a:srgbClr val="FFCC00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DAAE00"/>
        </a:accent4>
        <a:accent5>
          <a:srgbClr val="ADB8E2"/>
        </a:accent5>
        <a:accent6>
          <a:srgbClr val="2D2DB9"/>
        </a:accent6>
        <a:hlink>
          <a:srgbClr val="6699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591</Words>
  <Application>Microsoft Office PowerPoint</Application>
  <PresentationFormat>On-screen Show (4:3)</PresentationFormat>
  <Paragraphs>252</Paragraphs>
  <Slides>53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Edge</vt:lpstr>
      <vt:lpstr>Making Sense of the  ENCODE Project  (ENCyclopedia Of DNA Elements)  Data </vt:lpstr>
      <vt:lpstr>Topics</vt:lpstr>
      <vt:lpstr>Topics</vt:lpstr>
      <vt:lpstr>PowerPoint Presentation</vt:lpstr>
      <vt:lpstr>Genomic achievements since the Human Genome Project</vt:lpstr>
      <vt:lpstr>DNA Sequencing Cost</vt:lpstr>
      <vt:lpstr>Progress in Genomics</vt:lpstr>
      <vt:lpstr>Genome Biology : Time Line</vt:lpstr>
      <vt:lpstr>Big DATA Biology</vt:lpstr>
      <vt:lpstr>PowerPoint Presentation</vt:lpstr>
      <vt:lpstr>PowerPoint Presentation</vt:lpstr>
      <vt:lpstr>PowerPoint Presentation</vt:lpstr>
      <vt:lpstr>ENCODE</vt:lpstr>
      <vt:lpstr> An excellent  movie on transcription</vt:lpstr>
      <vt:lpstr>Promoter, Enhancer and Silencer</vt:lpstr>
      <vt:lpstr>PowerPoint Presentation</vt:lpstr>
      <vt:lpstr>PowerPoint Presentation</vt:lpstr>
      <vt:lpstr>Gene of Interest</vt:lpstr>
      <vt:lpstr>BIOBASE TransPro</vt:lpstr>
      <vt:lpstr>Promoter Sequence</vt:lpstr>
      <vt:lpstr>PowerPoint Presentation</vt:lpstr>
      <vt:lpstr>Spatiotemporal gene expression</vt:lpstr>
      <vt:lpstr>A movie on regulated transcription</vt:lpstr>
      <vt:lpstr>Epigenetic mechanisms</vt:lpstr>
      <vt:lpstr>Chromatin Immuno-Precititation-Seq (ChIP-Seq)</vt:lpstr>
      <vt:lpstr>Epigenetic Markers</vt:lpstr>
      <vt:lpstr>NCBI-Epigenomics</vt:lpstr>
      <vt:lpstr>Histone Modifications</vt:lpstr>
      <vt:lpstr>Encode Project</vt:lpstr>
      <vt:lpstr>PowerPoint Presentation</vt:lpstr>
      <vt:lpstr>ENCODE DATA</vt:lpstr>
      <vt:lpstr>ENCODE Project</vt:lpstr>
      <vt:lpstr>Encode Cell Types</vt:lpstr>
      <vt:lpstr>PowerPoint Presentation</vt:lpstr>
      <vt:lpstr>Sec61g and EGFR </vt:lpstr>
      <vt:lpstr>EGFR and Sec61g</vt:lpstr>
      <vt:lpstr>EGFR and Sec61g</vt:lpstr>
      <vt:lpstr>Sec61g and EGFR</vt:lpstr>
      <vt:lpstr>PowerPoint Presentation</vt:lpstr>
      <vt:lpstr>Cell Lines</vt:lpstr>
      <vt:lpstr>PowerPoint Presentation</vt:lpstr>
      <vt:lpstr>ENCODE Criticisms</vt:lpstr>
      <vt:lpstr>ENCODE Summary</vt:lpstr>
      <vt:lpstr>Latest Paper</vt:lpstr>
      <vt:lpstr>PowerPoint Presentation</vt:lpstr>
      <vt:lpstr>Regulome, Haploreg and Genebore</vt:lpstr>
      <vt:lpstr>PowerPoint Presentation</vt:lpstr>
      <vt:lpstr>Regulome</vt:lpstr>
      <vt:lpstr>PowerPoint Presentation</vt:lpstr>
      <vt:lpstr>HaploReg</vt:lpstr>
      <vt:lpstr>ENCODE Tutorials</vt:lpstr>
      <vt:lpstr>NCBI Roadmap Epigenomics Page</vt:lpstr>
      <vt:lpstr>Thank you!  Any questions?</vt:lpstr>
    </vt:vector>
  </TitlesOfParts>
  <Company>University of Pittsburgh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Sense of the  ENCODE Project  (ENCyclopedia Of DNA Elements)  Data</dc:title>
  <dc:creator>techuser</dc:creator>
  <cp:lastModifiedBy>techuser</cp:lastModifiedBy>
  <cp:revision>28</cp:revision>
  <dcterms:created xsi:type="dcterms:W3CDTF">2013-06-21T16:32:55Z</dcterms:created>
  <dcterms:modified xsi:type="dcterms:W3CDTF">2013-06-24T13:57:00Z</dcterms:modified>
</cp:coreProperties>
</file>